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6"/>
  </p:notesMasterIdLst>
  <p:sldIdLst>
    <p:sldId id="278" r:id="rId3"/>
    <p:sldId id="333" r:id="rId4"/>
    <p:sldId id="334" r:id="rId5"/>
    <p:sldId id="332" r:id="rId6"/>
    <p:sldId id="281" r:id="rId7"/>
    <p:sldId id="279" r:id="rId8"/>
    <p:sldId id="308" r:id="rId9"/>
    <p:sldId id="330" r:id="rId10"/>
    <p:sldId id="310" r:id="rId11"/>
    <p:sldId id="311" r:id="rId12"/>
    <p:sldId id="305" r:id="rId13"/>
    <p:sldId id="312" r:id="rId14"/>
    <p:sldId id="315" r:id="rId15"/>
    <p:sldId id="313" r:id="rId16"/>
    <p:sldId id="314" r:id="rId17"/>
    <p:sldId id="324" r:id="rId18"/>
    <p:sldId id="317" r:id="rId19"/>
    <p:sldId id="306" r:id="rId20"/>
    <p:sldId id="318" r:id="rId21"/>
    <p:sldId id="319" r:id="rId22"/>
    <p:sldId id="320" r:id="rId23"/>
    <p:sldId id="321" r:id="rId24"/>
    <p:sldId id="307" r:id="rId25"/>
    <p:sldId id="322" r:id="rId26"/>
    <p:sldId id="280" r:id="rId27"/>
    <p:sldId id="323" r:id="rId28"/>
    <p:sldId id="325" r:id="rId29"/>
    <p:sldId id="303" r:id="rId30"/>
    <p:sldId id="302" r:id="rId31"/>
    <p:sldId id="301" r:id="rId32"/>
    <p:sldId id="336" r:id="rId33"/>
    <p:sldId id="335" r:id="rId34"/>
    <p:sldId id="286"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2C4"/>
    <a:srgbClr val="2472C4"/>
    <a:srgbClr val="2972C4"/>
    <a:srgbClr val="3872C4"/>
    <a:srgbClr val="F10410"/>
    <a:srgbClr val="920000"/>
    <a:srgbClr val="0787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7"/>
    <p:restoredTop sz="93370"/>
  </p:normalViewPr>
  <p:slideViewPr>
    <p:cSldViewPr snapToGrid="0" snapToObjects="1">
      <p:cViewPr>
        <p:scale>
          <a:sx n="210" d="100"/>
          <a:sy n="210" d="100"/>
        </p:scale>
        <p:origin x="-392" y="-17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820C-10A6-FB4F-9DC1-9D1B2B3B7644}" type="datetimeFigureOut">
              <a:rPr lang="de-DE" smtClean="0"/>
              <a:t>28.04.23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021CB-08DA-E348-B76D-72492587916C}" type="slidenum">
              <a:rPr lang="de-DE" smtClean="0"/>
              <a:t>‹#›</a:t>
            </a:fld>
            <a:endParaRPr lang="de-DE"/>
          </a:p>
        </p:txBody>
      </p:sp>
    </p:spTree>
    <p:extLst>
      <p:ext uri="{BB962C8B-B14F-4D97-AF65-F5344CB8AC3E}">
        <p14:creationId xmlns:p14="http://schemas.microsoft.com/office/powerpoint/2010/main" val="81160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2F021CB-08DA-E348-B76D-72492587916C}" type="slidenum">
              <a:rPr lang="de-DE" smtClean="0"/>
              <a:t>10</a:t>
            </a:fld>
            <a:endParaRPr lang="de-DE"/>
          </a:p>
        </p:txBody>
      </p:sp>
    </p:spTree>
    <p:extLst>
      <p:ext uri="{BB962C8B-B14F-4D97-AF65-F5344CB8AC3E}">
        <p14:creationId xmlns:p14="http://schemas.microsoft.com/office/powerpoint/2010/main" val="359378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2F021CB-08DA-E348-B76D-72492587916C}" type="slidenum">
              <a:rPr lang="de-DE" smtClean="0"/>
              <a:t>32</a:t>
            </a:fld>
            <a:endParaRPr lang="de-DE"/>
          </a:p>
        </p:txBody>
      </p:sp>
    </p:spTree>
    <p:extLst>
      <p:ext uri="{BB962C8B-B14F-4D97-AF65-F5344CB8AC3E}">
        <p14:creationId xmlns:p14="http://schemas.microsoft.com/office/powerpoint/2010/main" val="248689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F021CB-08DA-E348-B76D-7249258791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403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B5E7-1AE1-9246-898F-8872062C27D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837F9B6-2A3D-A143-9D0F-496BB37ABC1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87269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7A55-129A-D04E-9464-AC50F1F7FC6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4611D8-3DAD-A645-A7EE-9BAE0EECBE0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9B1ED393-5805-6744-B742-35C3E2AFD6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7563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D668-EE7B-AA4B-91A2-C5E03A3D0F4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1091AB9-09DA-8047-B589-30C01E935BB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002392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43184-470A-6443-BC05-91153BB70A7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623B466F-74B3-3E44-AB48-464CE04ADEA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275291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B5E7-1AE1-9246-898F-8872062C27D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837F9B6-2A3D-A143-9D0F-496BB37ABC1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582147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0BA8-8B97-8A49-8A15-6DCB2C2CC55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AE577695-1618-6D40-9B4F-0C680CE1F46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Tree>
    <p:extLst>
      <p:ext uri="{BB962C8B-B14F-4D97-AF65-F5344CB8AC3E}">
        <p14:creationId xmlns:p14="http://schemas.microsoft.com/office/powerpoint/2010/main" val="721044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AITC">
    <p:bg>
      <p:bgPr>
        <a:solidFill>
          <a:srgbClr val="0787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0BA8-8B97-8A49-8A15-6DCB2C2CC553}"/>
              </a:ext>
            </a:extLst>
          </p:cNvPr>
          <p:cNvSpPr>
            <a:spLocks noGrp="1"/>
          </p:cNvSpPr>
          <p:nvPr>
            <p:ph type="ctrTitle"/>
          </p:nvPr>
        </p:nvSpPr>
        <p:spPr>
          <a:xfrm>
            <a:off x="522514" y="1122363"/>
            <a:ext cx="10145486" cy="2387600"/>
          </a:xfrm>
          <a:prstGeom prst="rect">
            <a:avLst/>
          </a:prstGeom>
        </p:spPr>
        <p:txBody>
          <a:bodyPr anchor="b"/>
          <a:lstStyle>
            <a:lvl1pPr algn="l">
              <a:defRPr sz="6000">
                <a:solidFill>
                  <a:schemeClr val="bg1"/>
                </a:solidFill>
              </a:defRPr>
            </a:lvl1pPr>
          </a:lstStyle>
          <a:p>
            <a:r>
              <a:rPr lang="en-US" dirty="0"/>
              <a:t>Click to edit Master title style</a:t>
            </a:r>
            <a:endParaRPr lang="de-DE" dirty="0"/>
          </a:p>
        </p:txBody>
      </p:sp>
      <p:sp>
        <p:nvSpPr>
          <p:cNvPr id="3" name="Subtitle 2">
            <a:extLst>
              <a:ext uri="{FF2B5EF4-FFF2-40B4-BE49-F238E27FC236}">
                <a16:creationId xmlns:a16="http://schemas.microsoft.com/office/drawing/2014/main" id="{AE577695-1618-6D40-9B4F-0C680CE1F465}"/>
              </a:ext>
            </a:extLst>
          </p:cNvPr>
          <p:cNvSpPr>
            <a:spLocks noGrp="1"/>
          </p:cNvSpPr>
          <p:nvPr>
            <p:ph type="subTitle" idx="1"/>
          </p:nvPr>
        </p:nvSpPr>
        <p:spPr>
          <a:xfrm>
            <a:off x="522514" y="3602038"/>
            <a:ext cx="10145486" cy="951301"/>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de-DE" dirty="0"/>
          </a:p>
        </p:txBody>
      </p:sp>
      <p:sp>
        <p:nvSpPr>
          <p:cNvPr id="4" name="Subtitle 2">
            <a:extLst>
              <a:ext uri="{FF2B5EF4-FFF2-40B4-BE49-F238E27FC236}">
                <a16:creationId xmlns:a16="http://schemas.microsoft.com/office/drawing/2014/main" id="{F3DF2090-815D-8342-A8F7-24E8F9B19851}"/>
              </a:ext>
            </a:extLst>
          </p:cNvPr>
          <p:cNvSpPr txBox="1">
            <a:spLocks/>
          </p:cNvSpPr>
          <p:nvPr userDrawn="1"/>
        </p:nvSpPr>
        <p:spPr>
          <a:xfrm>
            <a:off x="522514" y="4814794"/>
            <a:ext cx="8555851" cy="15175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800" b="1" dirty="0">
                <a:solidFill>
                  <a:schemeClr val="bg1"/>
                </a:solidFill>
              </a:rPr>
              <a:t>Sebastian Achatz</a:t>
            </a:r>
          </a:p>
          <a:p>
            <a:pPr algn="l"/>
            <a:br>
              <a:rPr lang="de-DE" sz="1600" b="1" dirty="0">
                <a:solidFill>
                  <a:schemeClr val="bg1"/>
                </a:solidFill>
              </a:rPr>
            </a:br>
            <a:r>
              <a:rPr lang="de-DE" sz="1600" b="1" dirty="0">
                <a:solidFill>
                  <a:schemeClr val="bg1"/>
                </a:solidFill>
              </a:rPr>
              <a:t>Twitter: @</a:t>
            </a:r>
            <a:r>
              <a:rPr lang="de-DE" sz="1600" b="1" dirty="0" err="1">
                <a:solidFill>
                  <a:schemeClr val="bg1"/>
                </a:solidFill>
              </a:rPr>
              <a:t>SebastianAchatz</a:t>
            </a:r>
            <a:endParaRPr lang="de-DE" sz="1600" b="1" dirty="0">
              <a:solidFill>
                <a:schemeClr val="bg1"/>
              </a:solidFill>
            </a:endParaRPr>
          </a:p>
          <a:p>
            <a:pPr algn="l"/>
            <a:r>
              <a:rPr lang="de-DE" sz="1600" b="1" dirty="0">
                <a:solidFill>
                  <a:schemeClr val="bg1"/>
                </a:solidFill>
              </a:rPr>
              <a:t>Web: www.achatz-consulting.de</a:t>
            </a:r>
          </a:p>
          <a:p>
            <a:pPr algn="l"/>
            <a:r>
              <a:rPr lang="de-DE" sz="1600" b="1" dirty="0">
                <a:solidFill>
                  <a:schemeClr val="bg1"/>
                </a:solidFill>
              </a:rPr>
              <a:t>Job: Freier Berater und Trainer im Bereich Enterprise </a:t>
            </a:r>
            <a:r>
              <a:rPr lang="de-DE" sz="1600" b="1" dirty="0" err="1">
                <a:solidFill>
                  <a:schemeClr val="bg1"/>
                </a:solidFill>
              </a:rPr>
              <a:t>Application</a:t>
            </a:r>
            <a:r>
              <a:rPr lang="de-DE" sz="1600" b="1" dirty="0">
                <a:solidFill>
                  <a:schemeClr val="bg1"/>
                </a:solidFill>
              </a:rPr>
              <a:t> Integration</a:t>
            </a:r>
          </a:p>
          <a:p>
            <a:pPr algn="l"/>
            <a:endParaRPr lang="de-DE" sz="1600" b="1" dirty="0">
              <a:solidFill>
                <a:schemeClr val="bg1"/>
              </a:solidFill>
            </a:endParaRPr>
          </a:p>
          <a:p>
            <a:pPr algn="l"/>
            <a:endParaRPr lang="de-DE" sz="1600" b="1" dirty="0">
              <a:solidFill>
                <a:schemeClr val="bg1"/>
              </a:solidFill>
            </a:endParaRPr>
          </a:p>
          <a:p>
            <a:pPr algn="l"/>
            <a:endParaRPr lang="de-DE" sz="1600" b="1" dirty="0">
              <a:solidFill>
                <a:schemeClr val="bg1"/>
              </a:solidFill>
            </a:endParaRPr>
          </a:p>
        </p:txBody>
      </p:sp>
    </p:spTree>
    <p:extLst>
      <p:ext uri="{BB962C8B-B14F-4D97-AF65-F5344CB8AC3E}">
        <p14:creationId xmlns:p14="http://schemas.microsoft.com/office/powerpoint/2010/main" val="27998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7E6E-6A9C-EA44-8CED-EB22EEC36F0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D608BC84-D7BE-4345-B3B6-B79EE9D5ED6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99463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E12B-C25F-0448-960D-616BD21648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3C413AD-896E-0A4B-A6D9-A5749D56733B}"/>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6B749ED6-0D2E-1F4A-9D36-B79BFE6C589D}"/>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87873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9D7D-ADC5-3C4B-92D4-BE430028D2A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1D83167-2897-BA4A-80A2-F38D7358CDE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5A9C3-B000-F94E-8FC8-BD2F45B0814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28DCA135-169D-3844-9962-3F9BA9B1A4F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24A9B-0F47-B843-8A45-0BC780AE12F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682633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20C90B-6F21-564D-BA6B-8E12AA53AA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420638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0BA8-8B97-8A49-8A15-6DCB2C2CC55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AE577695-1618-6D40-9B4F-0C680CE1F46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Tree>
    <p:extLst>
      <p:ext uri="{BB962C8B-B14F-4D97-AF65-F5344CB8AC3E}">
        <p14:creationId xmlns:p14="http://schemas.microsoft.com/office/powerpoint/2010/main" val="298256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669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8DAC-F4E5-1A49-9725-228908F41A4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71EB738B-D116-5D42-BD73-B8DB2E700BE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96535F6F-BA72-CC4C-B38B-70D87C16E19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3851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7A55-129A-D04E-9464-AC50F1F7FC6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4611D8-3DAD-A645-A7EE-9BAE0EECBE0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9B1ED393-5805-6744-B742-35C3E2AFD6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7610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D668-EE7B-AA4B-91A2-C5E03A3D0F4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1091AB9-09DA-8047-B589-30C01E935BB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816637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43184-470A-6443-BC05-91153BB70A7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623B466F-74B3-3E44-AB48-464CE04ADEA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68411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AITC">
    <p:bg>
      <p:bgPr>
        <a:solidFill>
          <a:srgbClr val="0787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0BA8-8B97-8A49-8A15-6DCB2C2CC553}"/>
              </a:ext>
            </a:extLst>
          </p:cNvPr>
          <p:cNvSpPr>
            <a:spLocks noGrp="1"/>
          </p:cNvSpPr>
          <p:nvPr>
            <p:ph type="ctrTitle"/>
          </p:nvPr>
        </p:nvSpPr>
        <p:spPr>
          <a:xfrm>
            <a:off x="522514" y="1122363"/>
            <a:ext cx="10145486" cy="2387600"/>
          </a:xfrm>
          <a:prstGeom prst="rect">
            <a:avLst/>
          </a:prstGeom>
        </p:spPr>
        <p:txBody>
          <a:bodyPr anchor="b"/>
          <a:lstStyle>
            <a:lvl1pPr algn="l">
              <a:defRPr sz="6000">
                <a:solidFill>
                  <a:schemeClr val="bg1"/>
                </a:solidFill>
              </a:defRPr>
            </a:lvl1pPr>
          </a:lstStyle>
          <a:p>
            <a:r>
              <a:rPr lang="en-US" dirty="0"/>
              <a:t>Click to edit Master title style</a:t>
            </a:r>
            <a:endParaRPr lang="de-DE" dirty="0"/>
          </a:p>
        </p:txBody>
      </p:sp>
      <p:sp>
        <p:nvSpPr>
          <p:cNvPr id="3" name="Subtitle 2">
            <a:extLst>
              <a:ext uri="{FF2B5EF4-FFF2-40B4-BE49-F238E27FC236}">
                <a16:creationId xmlns:a16="http://schemas.microsoft.com/office/drawing/2014/main" id="{AE577695-1618-6D40-9B4F-0C680CE1F465}"/>
              </a:ext>
            </a:extLst>
          </p:cNvPr>
          <p:cNvSpPr>
            <a:spLocks noGrp="1"/>
          </p:cNvSpPr>
          <p:nvPr>
            <p:ph type="subTitle" idx="1"/>
          </p:nvPr>
        </p:nvSpPr>
        <p:spPr>
          <a:xfrm>
            <a:off x="522514" y="3602038"/>
            <a:ext cx="10145486" cy="951301"/>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de-DE" dirty="0"/>
          </a:p>
        </p:txBody>
      </p:sp>
      <p:sp>
        <p:nvSpPr>
          <p:cNvPr id="4" name="Subtitle 2">
            <a:extLst>
              <a:ext uri="{FF2B5EF4-FFF2-40B4-BE49-F238E27FC236}">
                <a16:creationId xmlns:a16="http://schemas.microsoft.com/office/drawing/2014/main" id="{F3DF2090-815D-8342-A8F7-24E8F9B19851}"/>
              </a:ext>
            </a:extLst>
          </p:cNvPr>
          <p:cNvSpPr txBox="1">
            <a:spLocks/>
          </p:cNvSpPr>
          <p:nvPr userDrawn="1"/>
        </p:nvSpPr>
        <p:spPr>
          <a:xfrm>
            <a:off x="522514" y="4814794"/>
            <a:ext cx="8555851" cy="15175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800" b="1" dirty="0">
                <a:solidFill>
                  <a:schemeClr val="bg1"/>
                </a:solidFill>
              </a:rPr>
              <a:t>Sebastian Achatz</a:t>
            </a:r>
          </a:p>
          <a:p>
            <a:pPr algn="l"/>
            <a:br>
              <a:rPr lang="de-DE" sz="1600" b="1" dirty="0">
                <a:solidFill>
                  <a:schemeClr val="bg1"/>
                </a:solidFill>
              </a:rPr>
            </a:br>
            <a:r>
              <a:rPr lang="de-DE" sz="1600" b="1" dirty="0">
                <a:solidFill>
                  <a:schemeClr val="bg1"/>
                </a:solidFill>
              </a:rPr>
              <a:t>Twitter: @</a:t>
            </a:r>
            <a:r>
              <a:rPr lang="de-DE" sz="1600" b="1" dirty="0" err="1">
                <a:solidFill>
                  <a:schemeClr val="bg1"/>
                </a:solidFill>
              </a:rPr>
              <a:t>SebastianAchatz</a:t>
            </a:r>
            <a:endParaRPr lang="de-DE" sz="1600" b="1" dirty="0">
              <a:solidFill>
                <a:schemeClr val="bg1"/>
              </a:solidFill>
            </a:endParaRPr>
          </a:p>
          <a:p>
            <a:pPr algn="l"/>
            <a:r>
              <a:rPr lang="de-DE" sz="1600" b="1" dirty="0">
                <a:solidFill>
                  <a:schemeClr val="bg1"/>
                </a:solidFill>
              </a:rPr>
              <a:t>Web: www.achatz-consulting.de</a:t>
            </a:r>
          </a:p>
          <a:p>
            <a:pPr algn="l"/>
            <a:r>
              <a:rPr lang="de-DE" sz="1600" b="1" dirty="0">
                <a:solidFill>
                  <a:schemeClr val="bg1"/>
                </a:solidFill>
              </a:rPr>
              <a:t>Job: Freier Berater und Trainer im Bereich Enterprise </a:t>
            </a:r>
            <a:r>
              <a:rPr lang="de-DE" sz="1600" b="1" dirty="0" err="1">
                <a:solidFill>
                  <a:schemeClr val="bg1"/>
                </a:solidFill>
              </a:rPr>
              <a:t>Application</a:t>
            </a:r>
            <a:r>
              <a:rPr lang="de-DE" sz="1600" b="1" dirty="0">
                <a:solidFill>
                  <a:schemeClr val="bg1"/>
                </a:solidFill>
              </a:rPr>
              <a:t> Integration</a:t>
            </a:r>
          </a:p>
          <a:p>
            <a:pPr algn="l"/>
            <a:endParaRPr lang="de-DE" sz="1600" b="1" dirty="0">
              <a:solidFill>
                <a:schemeClr val="bg1"/>
              </a:solidFill>
            </a:endParaRPr>
          </a:p>
          <a:p>
            <a:pPr algn="l"/>
            <a:endParaRPr lang="de-DE" sz="1600" b="1" dirty="0">
              <a:solidFill>
                <a:schemeClr val="bg1"/>
              </a:solidFill>
            </a:endParaRPr>
          </a:p>
          <a:p>
            <a:pPr algn="l"/>
            <a:endParaRPr lang="de-DE" sz="1600" b="1" dirty="0">
              <a:solidFill>
                <a:schemeClr val="bg1"/>
              </a:solidFill>
            </a:endParaRPr>
          </a:p>
        </p:txBody>
      </p:sp>
    </p:spTree>
    <p:extLst>
      <p:ext uri="{BB962C8B-B14F-4D97-AF65-F5344CB8AC3E}">
        <p14:creationId xmlns:p14="http://schemas.microsoft.com/office/powerpoint/2010/main" val="27427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7E6E-6A9C-EA44-8CED-EB22EEC36F0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D608BC84-D7BE-4345-B3B6-B79EE9D5ED6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691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E12B-C25F-0448-960D-616BD21648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3C413AD-896E-0A4B-A6D9-A5749D56733B}"/>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6B749ED6-0D2E-1F4A-9D36-B79BFE6C589D}"/>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37320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9D7D-ADC5-3C4B-92D4-BE430028D2A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1D83167-2897-BA4A-80A2-F38D7358CDE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5A9C3-B000-F94E-8FC8-BD2F45B0814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28DCA135-169D-3844-9962-3F9BA9B1A4F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24A9B-0F47-B843-8A45-0BC780AE12F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46745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20C90B-6F21-564D-BA6B-8E12AA53AA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326311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49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8DAC-F4E5-1A49-9725-228908F41A4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71EB738B-D116-5D42-BD73-B8DB2E700BE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96535F6F-BA72-CC4C-B38B-70D87C16E19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8250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C6B377E-3213-8744-9F0E-B21C4AD32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4" name="Title Placeholder 23">
            <a:extLst>
              <a:ext uri="{FF2B5EF4-FFF2-40B4-BE49-F238E27FC236}">
                <a16:creationId xmlns:a16="http://schemas.microsoft.com/office/drawing/2014/main" id="{3E1C4054-58B2-FD43-8AC0-53F1D903E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e-DE" dirty="0"/>
          </a:p>
        </p:txBody>
      </p:sp>
      <p:graphicFrame>
        <p:nvGraphicFramePr>
          <p:cNvPr id="43" name="Table 42">
            <a:extLst>
              <a:ext uri="{FF2B5EF4-FFF2-40B4-BE49-F238E27FC236}">
                <a16:creationId xmlns:a16="http://schemas.microsoft.com/office/drawing/2014/main" id="{E176E37E-21FF-6242-9CB6-41ABDA8F3750}"/>
              </a:ext>
            </a:extLst>
          </p:cNvPr>
          <p:cNvGraphicFramePr>
            <a:graphicFrameLocks noGrp="1"/>
          </p:cNvGraphicFramePr>
          <p:nvPr userDrawn="1">
            <p:extLst>
              <p:ext uri="{D42A27DB-BD31-4B8C-83A1-F6EECF244321}">
                <p14:modId xmlns:p14="http://schemas.microsoft.com/office/powerpoint/2010/main" val="79841495"/>
              </p:ext>
            </p:extLst>
          </p:nvPr>
        </p:nvGraphicFramePr>
        <p:xfrm>
          <a:off x="-1" y="6562721"/>
          <a:ext cx="12194655" cy="304800"/>
        </p:xfrm>
        <a:graphic>
          <a:graphicData uri="http://schemas.openxmlformats.org/drawingml/2006/table">
            <a:tbl>
              <a:tblPr>
                <a:solidFill>
                  <a:schemeClr val="accent1">
                    <a:lumMod val="40000"/>
                    <a:lumOff val="60000"/>
                  </a:schemeClr>
                </a:solidFill>
                <a:tableStyleId>{5C22544A-7EE6-4342-B048-85BDC9FD1C3A}</a:tableStyleId>
              </a:tblPr>
              <a:tblGrid>
                <a:gridCol w="3022717">
                  <a:extLst>
                    <a:ext uri="{9D8B030D-6E8A-4147-A177-3AD203B41FA5}">
                      <a16:colId xmlns:a16="http://schemas.microsoft.com/office/drawing/2014/main" val="3874327072"/>
                    </a:ext>
                  </a:extLst>
                </a:gridCol>
                <a:gridCol w="8137338">
                  <a:extLst>
                    <a:ext uri="{9D8B030D-6E8A-4147-A177-3AD203B41FA5}">
                      <a16:colId xmlns:a16="http://schemas.microsoft.com/office/drawing/2014/main" val="1126932114"/>
                    </a:ext>
                  </a:extLst>
                </a:gridCol>
                <a:gridCol w="1034600">
                  <a:extLst>
                    <a:ext uri="{9D8B030D-6E8A-4147-A177-3AD203B41FA5}">
                      <a16:colId xmlns:a16="http://schemas.microsoft.com/office/drawing/2014/main" val="1291660129"/>
                    </a:ext>
                  </a:extLst>
                </a:gridCol>
              </a:tblGrid>
              <a:tr h="282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b="0" dirty="0">
                        <a:solidFill>
                          <a:schemeClr val="bg1">
                            <a:lumMod val="6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787C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1400" b="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787C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0" dirty="0">
                          <a:solidFill>
                            <a:schemeClr val="bg1"/>
                          </a:solidFill>
                        </a:rPr>
                        <a:t>SAITC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787C1"/>
                    </a:solidFill>
                  </a:tcPr>
                </a:tc>
                <a:extLst>
                  <a:ext uri="{0D108BD9-81ED-4DB2-BD59-A6C34878D82A}">
                    <a16:rowId xmlns:a16="http://schemas.microsoft.com/office/drawing/2014/main" val="536734829"/>
                  </a:ext>
                </a:extLst>
              </a:tr>
            </a:tbl>
          </a:graphicData>
        </a:graphic>
      </p:graphicFrame>
      <p:pic>
        <p:nvPicPr>
          <p:cNvPr id="47" name="Picture 46">
            <a:extLst>
              <a:ext uri="{FF2B5EF4-FFF2-40B4-BE49-F238E27FC236}">
                <a16:creationId xmlns:a16="http://schemas.microsoft.com/office/drawing/2014/main" id="{38B908BD-CC46-EE4E-AA62-1B94E12D766C}"/>
              </a:ext>
            </a:extLst>
          </p:cNvPr>
          <p:cNvPicPr>
            <a:picLocks noChangeAspect="1"/>
          </p:cNvPicPr>
          <p:nvPr userDrawn="1"/>
        </p:nvPicPr>
        <p:blipFill>
          <a:blip r:embed="rId14"/>
          <a:stretch>
            <a:fillRect/>
          </a:stretch>
        </p:blipFill>
        <p:spPr>
          <a:xfrm>
            <a:off x="11712102" y="6539558"/>
            <a:ext cx="351816" cy="351816"/>
          </a:xfrm>
          <a:prstGeom prst="rect">
            <a:avLst/>
          </a:prstGeom>
        </p:spPr>
      </p:pic>
    </p:spTree>
    <p:extLst>
      <p:ext uri="{BB962C8B-B14F-4D97-AF65-F5344CB8AC3E}">
        <p14:creationId xmlns:p14="http://schemas.microsoft.com/office/powerpoint/2010/main" val="987208260"/>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C6B377E-3213-8744-9F0E-B21C4AD32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4" name="Title Placeholder 23">
            <a:extLst>
              <a:ext uri="{FF2B5EF4-FFF2-40B4-BE49-F238E27FC236}">
                <a16:creationId xmlns:a16="http://schemas.microsoft.com/office/drawing/2014/main" id="{3E1C4054-58B2-FD43-8AC0-53F1D903E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e-DE" dirty="0"/>
          </a:p>
        </p:txBody>
      </p:sp>
      <p:graphicFrame>
        <p:nvGraphicFramePr>
          <p:cNvPr id="43" name="Table 42">
            <a:extLst>
              <a:ext uri="{FF2B5EF4-FFF2-40B4-BE49-F238E27FC236}">
                <a16:creationId xmlns:a16="http://schemas.microsoft.com/office/drawing/2014/main" id="{E176E37E-21FF-6242-9CB6-41ABDA8F3750}"/>
              </a:ext>
            </a:extLst>
          </p:cNvPr>
          <p:cNvGraphicFramePr>
            <a:graphicFrameLocks noGrp="1"/>
          </p:cNvGraphicFramePr>
          <p:nvPr userDrawn="1"/>
        </p:nvGraphicFramePr>
        <p:xfrm>
          <a:off x="-1" y="6562721"/>
          <a:ext cx="12194655" cy="304800"/>
        </p:xfrm>
        <a:graphic>
          <a:graphicData uri="http://schemas.openxmlformats.org/drawingml/2006/table">
            <a:tbl>
              <a:tblPr>
                <a:solidFill>
                  <a:schemeClr val="accent1">
                    <a:lumMod val="40000"/>
                    <a:lumOff val="60000"/>
                  </a:schemeClr>
                </a:solidFill>
                <a:tableStyleId>{5C22544A-7EE6-4342-B048-85BDC9FD1C3A}</a:tableStyleId>
              </a:tblPr>
              <a:tblGrid>
                <a:gridCol w="3022717">
                  <a:extLst>
                    <a:ext uri="{9D8B030D-6E8A-4147-A177-3AD203B41FA5}">
                      <a16:colId xmlns:a16="http://schemas.microsoft.com/office/drawing/2014/main" val="3874327072"/>
                    </a:ext>
                  </a:extLst>
                </a:gridCol>
                <a:gridCol w="8137338">
                  <a:extLst>
                    <a:ext uri="{9D8B030D-6E8A-4147-A177-3AD203B41FA5}">
                      <a16:colId xmlns:a16="http://schemas.microsoft.com/office/drawing/2014/main" val="1126932114"/>
                    </a:ext>
                  </a:extLst>
                </a:gridCol>
                <a:gridCol w="1034600">
                  <a:extLst>
                    <a:ext uri="{9D8B030D-6E8A-4147-A177-3AD203B41FA5}">
                      <a16:colId xmlns:a16="http://schemas.microsoft.com/office/drawing/2014/main" val="1291660129"/>
                    </a:ext>
                  </a:extLst>
                </a:gridCol>
              </a:tblGrid>
              <a:tr h="282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b="0" dirty="0">
                        <a:solidFill>
                          <a:schemeClr val="bg1">
                            <a:lumMod val="6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787C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1400" b="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787C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0" dirty="0">
                          <a:solidFill>
                            <a:schemeClr val="bg1"/>
                          </a:solidFill>
                        </a:rPr>
                        <a:t>SAITC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787C1"/>
                    </a:solidFill>
                  </a:tcPr>
                </a:tc>
                <a:extLst>
                  <a:ext uri="{0D108BD9-81ED-4DB2-BD59-A6C34878D82A}">
                    <a16:rowId xmlns:a16="http://schemas.microsoft.com/office/drawing/2014/main" val="536734829"/>
                  </a:ext>
                </a:extLst>
              </a:tr>
            </a:tbl>
          </a:graphicData>
        </a:graphic>
      </p:graphicFrame>
      <p:pic>
        <p:nvPicPr>
          <p:cNvPr id="47" name="Picture 46">
            <a:extLst>
              <a:ext uri="{FF2B5EF4-FFF2-40B4-BE49-F238E27FC236}">
                <a16:creationId xmlns:a16="http://schemas.microsoft.com/office/drawing/2014/main" id="{38B908BD-CC46-EE4E-AA62-1B94E12D766C}"/>
              </a:ext>
            </a:extLst>
          </p:cNvPr>
          <p:cNvPicPr>
            <a:picLocks noChangeAspect="1"/>
          </p:cNvPicPr>
          <p:nvPr userDrawn="1"/>
        </p:nvPicPr>
        <p:blipFill>
          <a:blip r:embed="rId14"/>
          <a:stretch>
            <a:fillRect/>
          </a:stretch>
        </p:blipFill>
        <p:spPr>
          <a:xfrm>
            <a:off x="11712102" y="6539558"/>
            <a:ext cx="351816" cy="351816"/>
          </a:xfrm>
          <a:prstGeom prst="rect">
            <a:avLst/>
          </a:prstGeom>
        </p:spPr>
      </p:pic>
    </p:spTree>
    <p:extLst>
      <p:ext uri="{BB962C8B-B14F-4D97-AF65-F5344CB8AC3E}">
        <p14:creationId xmlns:p14="http://schemas.microsoft.com/office/powerpoint/2010/main" val="26581674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visualhunt.com/re10/6b22622d" TargetMode="External"/><Relationship Id="rId4" Type="http://schemas.openxmlformats.org/officeDocument/2006/relationships/hyperlink" Target="https://visualhunt.co/a7/cc880449"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D212-5550-984A-8AFB-068F5812B023}"/>
              </a:ext>
            </a:extLst>
          </p:cNvPr>
          <p:cNvSpPr>
            <a:spLocks noGrp="1"/>
          </p:cNvSpPr>
          <p:nvPr>
            <p:ph type="ctrTitle"/>
          </p:nvPr>
        </p:nvSpPr>
        <p:spPr/>
        <p:txBody>
          <a:bodyPr anchor="b">
            <a:normAutofit/>
          </a:bodyPr>
          <a:lstStyle/>
          <a:p>
            <a:r>
              <a:rPr lang="de-DE" b="1" dirty="0"/>
              <a:t>Zwiebeln schälen</a:t>
            </a:r>
            <a:endParaRPr lang="de-DE" dirty="0">
              <a:latin typeface="Gill Sans" panose="020B0502020104020203" pitchFamily="34" charset="-79"/>
              <a:cs typeface="Gill Sans" panose="020B0502020104020203" pitchFamily="34" charset="-79"/>
            </a:endParaRPr>
          </a:p>
        </p:txBody>
      </p:sp>
      <p:sp>
        <p:nvSpPr>
          <p:cNvPr id="3" name="Subtitle 2">
            <a:extLst>
              <a:ext uri="{FF2B5EF4-FFF2-40B4-BE49-F238E27FC236}">
                <a16:creationId xmlns:a16="http://schemas.microsoft.com/office/drawing/2014/main" id="{BEB00ECD-7D09-864E-AF40-7CC7CFE9478E}"/>
              </a:ext>
            </a:extLst>
          </p:cNvPr>
          <p:cNvSpPr>
            <a:spLocks noGrp="1"/>
          </p:cNvSpPr>
          <p:nvPr>
            <p:ph type="subTitle" idx="1"/>
          </p:nvPr>
        </p:nvSpPr>
        <p:spPr/>
        <p:txBody>
          <a:bodyPr/>
          <a:lstStyle/>
          <a:p>
            <a:r>
              <a:rPr lang="en" b="1" dirty="0">
                <a:latin typeface="+mj-lt"/>
                <a:cs typeface="Futura Medium" panose="020B0602020204020303" pitchFamily="34" charset="-79"/>
              </a:rPr>
              <a:t>Workshop – NET Day Franken 2023</a:t>
            </a:r>
            <a:endParaRPr lang="de-DE" b="1" dirty="0">
              <a:latin typeface="+mj-lt"/>
              <a:cs typeface="Futura Medium" panose="020B0602020204020303" pitchFamily="34" charset="-79"/>
            </a:endParaRPr>
          </a:p>
        </p:txBody>
      </p:sp>
    </p:spTree>
    <p:extLst>
      <p:ext uri="{BB962C8B-B14F-4D97-AF65-F5344CB8AC3E}">
        <p14:creationId xmlns:p14="http://schemas.microsoft.com/office/powerpoint/2010/main" val="169327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Hexagonale Architektur</a:t>
            </a:r>
          </a:p>
        </p:txBody>
      </p:sp>
      <p:sp>
        <p:nvSpPr>
          <p:cNvPr id="19" name="Right Brace 18">
            <a:extLst>
              <a:ext uri="{FF2B5EF4-FFF2-40B4-BE49-F238E27FC236}">
                <a16:creationId xmlns:a16="http://schemas.microsoft.com/office/drawing/2014/main" id="{3AD2792C-17E0-7E43-A13A-E9AFA1AECE83}"/>
              </a:ext>
            </a:extLst>
          </p:cNvPr>
          <p:cNvSpPr/>
          <p:nvPr/>
        </p:nvSpPr>
        <p:spPr>
          <a:xfrm>
            <a:off x="8651558" y="1698574"/>
            <a:ext cx="482600" cy="2161271"/>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0" name="TextBox 19">
            <a:extLst>
              <a:ext uri="{FF2B5EF4-FFF2-40B4-BE49-F238E27FC236}">
                <a16:creationId xmlns:a16="http://schemas.microsoft.com/office/drawing/2014/main" id="{EADA233D-0068-1445-8C6A-898F3B5B8820}"/>
              </a:ext>
            </a:extLst>
          </p:cNvPr>
          <p:cNvSpPr txBox="1"/>
          <p:nvPr/>
        </p:nvSpPr>
        <p:spPr>
          <a:xfrm>
            <a:off x="9134158" y="2600678"/>
            <a:ext cx="2710997" cy="369332"/>
          </a:xfrm>
          <a:prstGeom prst="rect">
            <a:avLst/>
          </a:prstGeom>
          <a:noFill/>
        </p:spPr>
        <p:txBody>
          <a:bodyPr wrap="square" rtlCol="0">
            <a:spAutoFit/>
          </a:bodyPr>
          <a:lstStyle/>
          <a:p>
            <a:r>
              <a:rPr lang="de-DE" dirty="0"/>
              <a:t>Primäre Ports und Adapter</a:t>
            </a:r>
          </a:p>
        </p:txBody>
      </p:sp>
      <p:sp>
        <p:nvSpPr>
          <p:cNvPr id="22" name="Right Brace 21">
            <a:extLst>
              <a:ext uri="{FF2B5EF4-FFF2-40B4-BE49-F238E27FC236}">
                <a16:creationId xmlns:a16="http://schemas.microsoft.com/office/drawing/2014/main" id="{AE16C330-55CF-164E-9A7F-59FEC92801C5}"/>
              </a:ext>
            </a:extLst>
          </p:cNvPr>
          <p:cNvSpPr/>
          <p:nvPr/>
        </p:nvSpPr>
        <p:spPr>
          <a:xfrm>
            <a:off x="8651558" y="3880001"/>
            <a:ext cx="482600" cy="2117205"/>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a:extLst>
              <a:ext uri="{FF2B5EF4-FFF2-40B4-BE49-F238E27FC236}">
                <a16:creationId xmlns:a16="http://schemas.microsoft.com/office/drawing/2014/main" id="{4DA8B61F-3954-A84E-A8F7-08636C20DDB7}"/>
              </a:ext>
            </a:extLst>
          </p:cNvPr>
          <p:cNvSpPr txBox="1"/>
          <p:nvPr/>
        </p:nvSpPr>
        <p:spPr>
          <a:xfrm>
            <a:off x="9134158" y="4770330"/>
            <a:ext cx="2947775" cy="369332"/>
          </a:xfrm>
          <a:prstGeom prst="rect">
            <a:avLst/>
          </a:prstGeom>
          <a:noFill/>
        </p:spPr>
        <p:txBody>
          <a:bodyPr wrap="square" rtlCol="0">
            <a:spAutoFit/>
          </a:bodyPr>
          <a:lstStyle/>
          <a:p>
            <a:r>
              <a:rPr lang="de-DE" dirty="0"/>
              <a:t>Sekundäre Ports und Adapter</a:t>
            </a:r>
          </a:p>
        </p:txBody>
      </p:sp>
      <p:grpSp>
        <p:nvGrpSpPr>
          <p:cNvPr id="24" name="Group 23">
            <a:extLst>
              <a:ext uri="{FF2B5EF4-FFF2-40B4-BE49-F238E27FC236}">
                <a16:creationId xmlns:a16="http://schemas.microsoft.com/office/drawing/2014/main" id="{91D0ED89-F9AC-8E49-B3DC-32C2AFB24CC3}"/>
              </a:ext>
            </a:extLst>
          </p:cNvPr>
          <p:cNvGrpSpPr/>
          <p:nvPr/>
        </p:nvGrpSpPr>
        <p:grpSpPr>
          <a:xfrm>
            <a:off x="3952627" y="1698574"/>
            <a:ext cx="4286745" cy="4298632"/>
            <a:chOff x="3732543" y="1690688"/>
            <a:chExt cx="4726914" cy="4726914"/>
          </a:xfrm>
        </p:grpSpPr>
        <p:grpSp>
          <p:nvGrpSpPr>
            <p:cNvPr id="18" name="Group 17">
              <a:extLst>
                <a:ext uri="{FF2B5EF4-FFF2-40B4-BE49-F238E27FC236}">
                  <a16:creationId xmlns:a16="http://schemas.microsoft.com/office/drawing/2014/main" id="{60B804E5-7125-9B4B-911F-28CAD5B6B56E}"/>
                </a:ext>
              </a:extLst>
            </p:cNvPr>
            <p:cNvGrpSpPr/>
            <p:nvPr/>
          </p:nvGrpSpPr>
          <p:grpSpPr>
            <a:xfrm>
              <a:off x="3732543" y="1690688"/>
              <a:ext cx="4726914" cy="4726914"/>
              <a:chOff x="5286706" y="1516231"/>
              <a:chExt cx="4726914" cy="4726914"/>
            </a:xfrm>
          </p:grpSpPr>
          <p:grpSp>
            <p:nvGrpSpPr>
              <p:cNvPr id="16" name="Group 15">
                <a:extLst>
                  <a:ext uri="{FF2B5EF4-FFF2-40B4-BE49-F238E27FC236}">
                    <a16:creationId xmlns:a16="http://schemas.microsoft.com/office/drawing/2014/main" id="{584529F1-0B62-9642-BD94-CC94D3717A37}"/>
                  </a:ext>
                </a:extLst>
              </p:cNvPr>
              <p:cNvGrpSpPr/>
              <p:nvPr/>
            </p:nvGrpSpPr>
            <p:grpSpPr>
              <a:xfrm>
                <a:off x="5286706" y="1516231"/>
                <a:ext cx="4726914" cy="4726914"/>
                <a:chOff x="5286706" y="1516231"/>
                <a:chExt cx="4726914" cy="4726914"/>
              </a:xfrm>
            </p:grpSpPr>
            <p:sp>
              <p:nvSpPr>
                <p:cNvPr id="8" name="Oval 7">
                  <a:extLst>
                    <a:ext uri="{FF2B5EF4-FFF2-40B4-BE49-F238E27FC236}">
                      <a16:creationId xmlns:a16="http://schemas.microsoft.com/office/drawing/2014/main" id="{8EA6C64E-064F-D042-8E1D-4F4165FF41B3}"/>
                    </a:ext>
                  </a:extLst>
                </p:cNvPr>
                <p:cNvSpPr/>
                <p:nvPr/>
              </p:nvSpPr>
              <p:spPr>
                <a:xfrm>
                  <a:off x="5286706" y="1516231"/>
                  <a:ext cx="4726914" cy="472691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Oval 6">
                  <a:extLst>
                    <a:ext uri="{FF2B5EF4-FFF2-40B4-BE49-F238E27FC236}">
                      <a16:creationId xmlns:a16="http://schemas.microsoft.com/office/drawing/2014/main" id="{304017D3-2FCB-094F-8CFE-145756EB8001}"/>
                    </a:ext>
                  </a:extLst>
                </p:cNvPr>
                <p:cNvSpPr/>
                <p:nvPr/>
              </p:nvSpPr>
              <p:spPr>
                <a:xfrm>
                  <a:off x="5929095" y="2158620"/>
                  <a:ext cx="3442136" cy="3442136"/>
                </a:xfrm>
                <a:prstGeom prst="ellipse">
                  <a:avLst/>
                </a:prstGeom>
                <a:solidFill>
                  <a:srgbClr val="F104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Oval 3">
                  <a:extLst>
                    <a:ext uri="{FF2B5EF4-FFF2-40B4-BE49-F238E27FC236}">
                      <a16:creationId xmlns:a16="http://schemas.microsoft.com/office/drawing/2014/main" id="{E1E88F47-13CD-BE4B-B7BD-0A26DCEEE65A}"/>
                    </a:ext>
                  </a:extLst>
                </p:cNvPr>
                <p:cNvSpPr/>
                <p:nvPr/>
              </p:nvSpPr>
              <p:spPr>
                <a:xfrm>
                  <a:off x="6730508" y="2957408"/>
                  <a:ext cx="1839310" cy="183931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Core-</a:t>
                  </a:r>
                  <a:r>
                    <a:rPr lang="de-DE" dirty="0" err="1">
                      <a:solidFill>
                        <a:schemeClr val="tx1"/>
                      </a:solidFill>
                    </a:rPr>
                    <a:t>Logic</a:t>
                  </a:r>
                  <a:endParaRPr lang="de-DE" dirty="0">
                    <a:solidFill>
                      <a:schemeClr val="tx1"/>
                    </a:solidFill>
                  </a:endParaRPr>
                </a:p>
              </p:txBody>
            </p:sp>
            <p:sp>
              <p:nvSpPr>
                <p:cNvPr id="9" name="TextBox 8">
                  <a:extLst>
                    <a:ext uri="{FF2B5EF4-FFF2-40B4-BE49-F238E27FC236}">
                      <a16:creationId xmlns:a16="http://schemas.microsoft.com/office/drawing/2014/main" id="{89181631-5092-2544-A2B0-88FFDB459DDA}"/>
                    </a:ext>
                  </a:extLst>
                </p:cNvPr>
                <p:cNvSpPr txBox="1"/>
                <p:nvPr/>
              </p:nvSpPr>
              <p:spPr>
                <a:xfrm flipH="1">
                  <a:off x="7198218" y="2472462"/>
                  <a:ext cx="903889" cy="369332"/>
                </a:xfrm>
                <a:prstGeom prst="rect">
                  <a:avLst/>
                </a:prstGeom>
                <a:noFill/>
              </p:spPr>
              <p:txBody>
                <a:bodyPr wrap="square" rtlCol="0">
                  <a:spAutoFit/>
                </a:bodyPr>
                <a:lstStyle/>
                <a:p>
                  <a:pPr algn="ctr"/>
                  <a:r>
                    <a:rPr lang="de-DE" dirty="0"/>
                    <a:t>Ports</a:t>
                  </a:r>
                </a:p>
              </p:txBody>
            </p:sp>
            <p:sp>
              <p:nvSpPr>
                <p:cNvPr id="11" name="TextBox 10">
                  <a:extLst>
                    <a:ext uri="{FF2B5EF4-FFF2-40B4-BE49-F238E27FC236}">
                      <a16:creationId xmlns:a16="http://schemas.microsoft.com/office/drawing/2014/main" id="{DF00B341-493B-724B-A836-DB75F409A6BF}"/>
                    </a:ext>
                  </a:extLst>
                </p:cNvPr>
                <p:cNvSpPr txBox="1"/>
                <p:nvPr/>
              </p:nvSpPr>
              <p:spPr>
                <a:xfrm flipH="1">
                  <a:off x="7118705" y="1668424"/>
                  <a:ext cx="1062913" cy="369332"/>
                </a:xfrm>
                <a:prstGeom prst="rect">
                  <a:avLst/>
                </a:prstGeom>
                <a:noFill/>
              </p:spPr>
              <p:txBody>
                <a:bodyPr wrap="square" rtlCol="0">
                  <a:spAutoFit/>
                </a:bodyPr>
                <a:lstStyle/>
                <a:p>
                  <a:pPr algn="ctr"/>
                  <a:r>
                    <a:rPr lang="de-DE" dirty="0"/>
                    <a:t>Adapters</a:t>
                  </a:r>
                </a:p>
              </p:txBody>
            </p:sp>
          </p:grpSp>
          <p:cxnSp>
            <p:nvCxnSpPr>
              <p:cNvPr id="13" name="Straight Connector 12">
                <a:extLst>
                  <a:ext uri="{FF2B5EF4-FFF2-40B4-BE49-F238E27FC236}">
                    <a16:creationId xmlns:a16="http://schemas.microsoft.com/office/drawing/2014/main" id="{A16856DE-5CB5-8442-84B3-13C7A11C5F87}"/>
                  </a:ext>
                </a:extLst>
              </p:cNvPr>
              <p:cNvCxnSpPr>
                <a:cxnSpLocks/>
              </p:cNvCxnSpPr>
              <p:nvPr/>
            </p:nvCxnSpPr>
            <p:spPr>
              <a:xfrm>
                <a:off x="5286706" y="3877063"/>
                <a:ext cx="1443802" cy="7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EDE184-3C15-A44A-9CB2-9CCEC1FD22C4}"/>
                  </a:ext>
                </a:extLst>
              </p:cNvPr>
              <p:cNvCxnSpPr>
                <a:cxnSpLocks/>
              </p:cNvCxnSpPr>
              <p:nvPr/>
            </p:nvCxnSpPr>
            <p:spPr>
              <a:xfrm>
                <a:off x="8569818" y="3884949"/>
                <a:ext cx="1443802" cy="7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own Arrow 20">
              <a:extLst>
                <a:ext uri="{FF2B5EF4-FFF2-40B4-BE49-F238E27FC236}">
                  <a16:creationId xmlns:a16="http://schemas.microsoft.com/office/drawing/2014/main" id="{AF879973-E90A-4B47-A8C3-20D1CD0761B3}"/>
                </a:ext>
              </a:extLst>
            </p:cNvPr>
            <p:cNvSpPr/>
            <p:nvPr/>
          </p:nvSpPr>
          <p:spPr>
            <a:xfrm>
              <a:off x="5940561" y="2208638"/>
              <a:ext cx="329184" cy="44690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5" name="Down Arrow 24">
              <a:extLst>
                <a:ext uri="{FF2B5EF4-FFF2-40B4-BE49-F238E27FC236}">
                  <a16:creationId xmlns:a16="http://schemas.microsoft.com/office/drawing/2014/main" id="{047B8D56-490B-4C45-A967-901EB3D691EE}"/>
                </a:ext>
              </a:extLst>
            </p:cNvPr>
            <p:cNvSpPr/>
            <p:nvPr/>
          </p:nvSpPr>
          <p:spPr>
            <a:xfrm>
              <a:off x="5940561" y="2982099"/>
              <a:ext cx="329184" cy="44690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grpSp>
      <p:sp>
        <p:nvSpPr>
          <p:cNvPr id="3" name="TextBox 2">
            <a:extLst>
              <a:ext uri="{FF2B5EF4-FFF2-40B4-BE49-F238E27FC236}">
                <a16:creationId xmlns:a16="http://schemas.microsoft.com/office/drawing/2014/main" id="{A01E0914-71BB-8964-41FD-BEBE3BB563D5}"/>
              </a:ext>
            </a:extLst>
          </p:cNvPr>
          <p:cNvSpPr txBox="1"/>
          <p:nvPr/>
        </p:nvSpPr>
        <p:spPr>
          <a:xfrm>
            <a:off x="5081584" y="1601651"/>
            <a:ext cx="1862689" cy="369332"/>
          </a:xfrm>
          <a:prstGeom prst="rect">
            <a:avLst/>
          </a:prstGeom>
          <a:noFill/>
        </p:spPr>
        <p:txBody>
          <a:bodyPr wrap="none" rtlCol="0">
            <a:spAutoFit/>
          </a:bodyPr>
          <a:lstStyle/>
          <a:p>
            <a:r>
              <a:rPr lang="de-DE" dirty="0" err="1"/>
              <a:t>Consolen</a:t>
            </a:r>
            <a:r>
              <a:rPr lang="de-DE" dirty="0"/>
              <a:t> Adapter</a:t>
            </a:r>
          </a:p>
        </p:txBody>
      </p:sp>
      <p:sp>
        <p:nvSpPr>
          <p:cNvPr id="5" name="TextBox 4">
            <a:extLst>
              <a:ext uri="{FF2B5EF4-FFF2-40B4-BE49-F238E27FC236}">
                <a16:creationId xmlns:a16="http://schemas.microsoft.com/office/drawing/2014/main" id="{421934C3-2EF1-DA97-6AA0-640B882AFC4D}"/>
              </a:ext>
            </a:extLst>
          </p:cNvPr>
          <p:cNvSpPr txBox="1"/>
          <p:nvPr/>
        </p:nvSpPr>
        <p:spPr>
          <a:xfrm>
            <a:off x="4903175" y="2406292"/>
            <a:ext cx="2608086" cy="369332"/>
          </a:xfrm>
          <a:prstGeom prst="rect">
            <a:avLst/>
          </a:prstGeom>
          <a:noFill/>
        </p:spPr>
        <p:txBody>
          <a:bodyPr wrap="none" rtlCol="0">
            <a:spAutoFit/>
          </a:bodyPr>
          <a:lstStyle/>
          <a:p>
            <a:r>
              <a:rPr lang="de-DE" dirty="0" err="1"/>
              <a:t>IUserManagementService</a:t>
            </a:r>
            <a:endParaRPr lang="de-DE" dirty="0"/>
          </a:p>
        </p:txBody>
      </p:sp>
      <p:sp>
        <p:nvSpPr>
          <p:cNvPr id="6" name="TextBox 5">
            <a:extLst>
              <a:ext uri="{FF2B5EF4-FFF2-40B4-BE49-F238E27FC236}">
                <a16:creationId xmlns:a16="http://schemas.microsoft.com/office/drawing/2014/main" id="{89F19C48-293D-1A62-DD9A-9F6B49B756BF}"/>
              </a:ext>
            </a:extLst>
          </p:cNvPr>
          <p:cNvSpPr txBox="1"/>
          <p:nvPr/>
        </p:nvSpPr>
        <p:spPr>
          <a:xfrm>
            <a:off x="5264326" y="4703346"/>
            <a:ext cx="1679947" cy="369332"/>
          </a:xfrm>
          <a:prstGeom prst="rect">
            <a:avLst/>
          </a:prstGeom>
          <a:noFill/>
        </p:spPr>
        <p:txBody>
          <a:bodyPr wrap="none" rtlCol="0">
            <a:spAutoFit/>
          </a:bodyPr>
          <a:lstStyle/>
          <a:p>
            <a:r>
              <a:rPr lang="de-DE" dirty="0" err="1"/>
              <a:t>IUserRepository</a:t>
            </a:r>
            <a:endParaRPr lang="de-DE" dirty="0"/>
          </a:p>
        </p:txBody>
      </p:sp>
      <p:sp>
        <p:nvSpPr>
          <p:cNvPr id="10" name="TextBox 9">
            <a:extLst>
              <a:ext uri="{FF2B5EF4-FFF2-40B4-BE49-F238E27FC236}">
                <a16:creationId xmlns:a16="http://schemas.microsoft.com/office/drawing/2014/main" id="{EC2414CD-1C5C-8DED-E076-3D708DD4D33F}"/>
              </a:ext>
            </a:extLst>
          </p:cNvPr>
          <p:cNvSpPr txBox="1"/>
          <p:nvPr/>
        </p:nvSpPr>
        <p:spPr>
          <a:xfrm>
            <a:off x="5250069" y="5453965"/>
            <a:ext cx="1949252" cy="369332"/>
          </a:xfrm>
          <a:prstGeom prst="rect">
            <a:avLst/>
          </a:prstGeom>
          <a:noFill/>
        </p:spPr>
        <p:txBody>
          <a:bodyPr wrap="none" rtlCol="0">
            <a:spAutoFit/>
          </a:bodyPr>
          <a:lstStyle/>
          <a:p>
            <a:r>
              <a:rPr lang="de-DE" dirty="0" err="1"/>
              <a:t>UserFileRepository</a:t>
            </a:r>
            <a:endParaRPr lang="de-DE" dirty="0"/>
          </a:p>
        </p:txBody>
      </p:sp>
      <p:sp>
        <p:nvSpPr>
          <p:cNvPr id="12" name="TextBox 11">
            <a:extLst>
              <a:ext uri="{FF2B5EF4-FFF2-40B4-BE49-F238E27FC236}">
                <a16:creationId xmlns:a16="http://schemas.microsoft.com/office/drawing/2014/main" id="{CB15CE22-5564-C6F2-AE81-DD132BD58A72}"/>
              </a:ext>
            </a:extLst>
          </p:cNvPr>
          <p:cNvSpPr txBox="1"/>
          <p:nvPr/>
        </p:nvSpPr>
        <p:spPr>
          <a:xfrm>
            <a:off x="5005524" y="3421215"/>
            <a:ext cx="2550378" cy="369332"/>
          </a:xfrm>
          <a:prstGeom prst="rect">
            <a:avLst/>
          </a:prstGeom>
          <a:noFill/>
        </p:spPr>
        <p:txBody>
          <a:bodyPr wrap="none" rtlCol="0">
            <a:spAutoFit/>
          </a:bodyPr>
          <a:lstStyle/>
          <a:p>
            <a:r>
              <a:rPr lang="de-DE" dirty="0" err="1"/>
              <a:t>UserManagementService</a:t>
            </a:r>
            <a:endParaRPr lang="de-DE" dirty="0"/>
          </a:p>
        </p:txBody>
      </p:sp>
      <p:sp>
        <p:nvSpPr>
          <p:cNvPr id="14" name="TextBox 13">
            <a:extLst>
              <a:ext uri="{FF2B5EF4-FFF2-40B4-BE49-F238E27FC236}">
                <a16:creationId xmlns:a16="http://schemas.microsoft.com/office/drawing/2014/main" id="{E2EB3071-AFE2-914A-0B33-269CF8AF7D09}"/>
              </a:ext>
            </a:extLst>
          </p:cNvPr>
          <p:cNvSpPr txBox="1"/>
          <p:nvPr/>
        </p:nvSpPr>
        <p:spPr>
          <a:xfrm>
            <a:off x="5787259" y="4024096"/>
            <a:ext cx="617477" cy="369332"/>
          </a:xfrm>
          <a:prstGeom prst="rect">
            <a:avLst/>
          </a:prstGeom>
          <a:noFill/>
        </p:spPr>
        <p:txBody>
          <a:bodyPr wrap="none" rtlCol="0">
            <a:spAutoFit/>
          </a:bodyPr>
          <a:lstStyle/>
          <a:p>
            <a:r>
              <a:rPr lang="de-DE" dirty="0"/>
              <a:t>User</a:t>
            </a:r>
          </a:p>
        </p:txBody>
      </p:sp>
    </p:spTree>
    <p:extLst>
      <p:ext uri="{BB962C8B-B14F-4D97-AF65-F5344CB8AC3E}">
        <p14:creationId xmlns:p14="http://schemas.microsoft.com/office/powerpoint/2010/main" val="17428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Onion</a:t>
            </a:r>
            <a:r>
              <a:rPr lang="de-DE" dirty="0"/>
              <a:t> </a:t>
            </a:r>
            <a:r>
              <a:rPr lang="de-DE" dirty="0" err="1"/>
              <a:t>Architecture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de-DE" dirty="0"/>
              <a:t> 2008 von Jeffrey Palermo vorgestellt</a:t>
            </a:r>
          </a:p>
          <a:p>
            <a:r>
              <a:rPr lang="de-DE" dirty="0"/>
              <a:t>„</a:t>
            </a:r>
            <a:r>
              <a:rPr lang="en" dirty="0"/>
              <a:t>This architecture is unashamedly biased toward object-oriented programming, and it puts objects before all others.</a:t>
            </a:r>
            <a:r>
              <a:rPr lang="de-DE" dirty="0"/>
              <a:t>“ – J.P.</a:t>
            </a:r>
          </a:p>
          <a:p>
            <a:r>
              <a:rPr lang="en" dirty="0"/>
              <a:t>“The Onion Architecture relies heavily on the Dependency Inversion principle” </a:t>
            </a:r>
            <a:r>
              <a:rPr lang="de-DE" dirty="0"/>
              <a:t>– J.P.</a:t>
            </a:r>
          </a:p>
          <a:p>
            <a:r>
              <a:rPr lang="de-DE" dirty="0"/>
              <a:t>„</a:t>
            </a:r>
            <a:r>
              <a:rPr lang="en" dirty="0"/>
              <a:t>The database is not the center.  It is external.</a:t>
            </a:r>
            <a:r>
              <a:rPr lang="de-DE" dirty="0"/>
              <a:t>“ –  J.P.</a:t>
            </a:r>
          </a:p>
          <a:p>
            <a:r>
              <a:rPr lang="en" dirty="0"/>
              <a:t>“Externalize infrastructure and write adapter code so that the infrastructure does not become tightly coupled.”</a:t>
            </a:r>
            <a:r>
              <a:rPr lang="de-DE" dirty="0"/>
              <a:t> –  J.P.</a:t>
            </a:r>
          </a:p>
        </p:txBody>
      </p:sp>
    </p:spTree>
    <p:extLst>
      <p:ext uri="{BB962C8B-B14F-4D97-AF65-F5344CB8AC3E}">
        <p14:creationId xmlns:p14="http://schemas.microsoft.com/office/powerpoint/2010/main" val="111446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Onion</a:t>
            </a:r>
            <a:r>
              <a:rPr lang="de-DE" dirty="0"/>
              <a:t> </a:t>
            </a:r>
            <a:r>
              <a:rPr lang="de-DE" dirty="0" err="1"/>
              <a:t>Architecture</a:t>
            </a:r>
            <a:endParaRPr lang="de-DE" dirty="0"/>
          </a:p>
        </p:txBody>
      </p:sp>
      <p:grpSp>
        <p:nvGrpSpPr>
          <p:cNvPr id="15" name="Group 14">
            <a:extLst>
              <a:ext uri="{FF2B5EF4-FFF2-40B4-BE49-F238E27FC236}">
                <a16:creationId xmlns:a16="http://schemas.microsoft.com/office/drawing/2014/main" id="{85506A53-CA23-A141-9CDC-FCB0C75C67A2}"/>
              </a:ext>
            </a:extLst>
          </p:cNvPr>
          <p:cNvGrpSpPr/>
          <p:nvPr/>
        </p:nvGrpSpPr>
        <p:grpSpPr>
          <a:xfrm>
            <a:off x="3823715" y="1599248"/>
            <a:ext cx="4544569" cy="4544569"/>
            <a:chOff x="3657599" y="1617536"/>
            <a:chExt cx="4544569" cy="4544569"/>
          </a:xfrm>
        </p:grpSpPr>
        <p:sp>
          <p:nvSpPr>
            <p:cNvPr id="13" name="Oval 12">
              <a:extLst>
                <a:ext uri="{FF2B5EF4-FFF2-40B4-BE49-F238E27FC236}">
                  <a16:creationId xmlns:a16="http://schemas.microsoft.com/office/drawing/2014/main" id="{A69B380E-21CC-8540-8289-F9E0552AFFF4}"/>
                </a:ext>
              </a:extLst>
            </p:cNvPr>
            <p:cNvSpPr/>
            <p:nvPr/>
          </p:nvSpPr>
          <p:spPr>
            <a:xfrm>
              <a:off x="3657599" y="1617536"/>
              <a:ext cx="4544569" cy="45445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grpSp>
          <p:nvGrpSpPr>
            <p:cNvPr id="14" name="Group 13">
              <a:extLst>
                <a:ext uri="{FF2B5EF4-FFF2-40B4-BE49-F238E27FC236}">
                  <a16:creationId xmlns:a16="http://schemas.microsoft.com/office/drawing/2014/main" id="{1CFAB90E-1B63-2448-8BA0-0142160AF6A4}"/>
                </a:ext>
              </a:extLst>
            </p:cNvPr>
            <p:cNvGrpSpPr/>
            <p:nvPr/>
          </p:nvGrpSpPr>
          <p:grpSpPr>
            <a:xfrm>
              <a:off x="4331202" y="2311671"/>
              <a:ext cx="3197353" cy="3197353"/>
              <a:chOff x="2215891" y="2220232"/>
              <a:chExt cx="3197353" cy="3197353"/>
            </a:xfrm>
          </p:grpSpPr>
          <p:sp>
            <p:nvSpPr>
              <p:cNvPr id="10" name="Oval 9">
                <a:extLst>
                  <a:ext uri="{FF2B5EF4-FFF2-40B4-BE49-F238E27FC236}">
                    <a16:creationId xmlns:a16="http://schemas.microsoft.com/office/drawing/2014/main" id="{7772B699-0C5C-4D4F-83C0-BA8B7E787A39}"/>
                  </a:ext>
                </a:extLst>
              </p:cNvPr>
              <p:cNvSpPr/>
              <p:nvPr/>
            </p:nvSpPr>
            <p:spPr>
              <a:xfrm>
                <a:off x="2215891" y="2220232"/>
                <a:ext cx="3197353" cy="3197353"/>
              </a:xfrm>
              <a:prstGeom prst="ellipse">
                <a:avLst/>
              </a:prstGeom>
              <a:solidFill>
                <a:srgbClr val="0972C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grpSp>
            <p:nvGrpSpPr>
              <p:cNvPr id="12" name="Group 11">
                <a:extLst>
                  <a:ext uri="{FF2B5EF4-FFF2-40B4-BE49-F238E27FC236}">
                    <a16:creationId xmlns:a16="http://schemas.microsoft.com/office/drawing/2014/main" id="{56231FAC-F80E-3344-B434-4FE15805D511}"/>
                  </a:ext>
                </a:extLst>
              </p:cNvPr>
              <p:cNvGrpSpPr/>
              <p:nvPr/>
            </p:nvGrpSpPr>
            <p:grpSpPr>
              <a:xfrm>
                <a:off x="2734054" y="2717863"/>
                <a:ext cx="2161033" cy="2161033"/>
                <a:chOff x="3934967" y="2845466"/>
                <a:chExt cx="2161033" cy="2161033"/>
              </a:xfrm>
            </p:grpSpPr>
            <p:sp>
              <p:nvSpPr>
                <p:cNvPr id="8" name="Oval 7">
                  <a:extLst>
                    <a:ext uri="{FF2B5EF4-FFF2-40B4-BE49-F238E27FC236}">
                      <a16:creationId xmlns:a16="http://schemas.microsoft.com/office/drawing/2014/main" id="{7B5E373E-A1B1-4D4A-A3F4-90B152C15FF7}"/>
                    </a:ext>
                  </a:extLst>
                </p:cNvPr>
                <p:cNvSpPr/>
                <p:nvPr/>
              </p:nvSpPr>
              <p:spPr>
                <a:xfrm>
                  <a:off x="3934967" y="2845466"/>
                  <a:ext cx="2161033" cy="2161033"/>
                </a:xfrm>
                <a:prstGeom prst="ellipse">
                  <a:avLst/>
                </a:prstGeom>
                <a:solidFill>
                  <a:srgbClr val="2972C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sp>
              <p:nvSpPr>
                <p:cNvPr id="7" name="Oval 6">
                  <a:extLst>
                    <a:ext uri="{FF2B5EF4-FFF2-40B4-BE49-F238E27FC236}">
                      <a16:creationId xmlns:a16="http://schemas.microsoft.com/office/drawing/2014/main" id="{3173A9F5-988D-634C-B9FE-585DB24EA433}"/>
                    </a:ext>
                  </a:extLst>
                </p:cNvPr>
                <p:cNvSpPr/>
                <p:nvPr/>
              </p:nvSpPr>
              <p:spPr>
                <a:xfrm>
                  <a:off x="4462270" y="3372769"/>
                  <a:ext cx="1106425" cy="11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Domain Model</a:t>
                  </a:r>
                </a:p>
              </p:txBody>
            </p:sp>
            <p:sp>
              <p:nvSpPr>
                <p:cNvPr id="9" name="TextBox 8">
                  <a:extLst>
                    <a:ext uri="{FF2B5EF4-FFF2-40B4-BE49-F238E27FC236}">
                      <a16:creationId xmlns:a16="http://schemas.microsoft.com/office/drawing/2014/main" id="{4F73C63A-1ADA-1B4F-A7CF-E52094FB9BBD}"/>
                    </a:ext>
                  </a:extLst>
                </p:cNvPr>
                <p:cNvSpPr txBox="1"/>
                <p:nvPr/>
              </p:nvSpPr>
              <p:spPr>
                <a:xfrm>
                  <a:off x="4331207" y="3060226"/>
                  <a:ext cx="1380745" cy="307777"/>
                </a:xfrm>
                <a:prstGeom prst="rect">
                  <a:avLst/>
                </a:prstGeom>
                <a:noFill/>
              </p:spPr>
              <p:txBody>
                <a:bodyPr wrap="square" rtlCol="0">
                  <a:spAutoFit/>
                </a:bodyPr>
                <a:lstStyle/>
                <a:p>
                  <a:r>
                    <a:rPr lang="de-DE" sz="1400" dirty="0">
                      <a:solidFill>
                        <a:schemeClr val="bg1"/>
                      </a:solidFill>
                    </a:rPr>
                    <a:t>Domain Services</a:t>
                  </a:r>
                </a:p>
              </p:txBody>
            </p:sp>
          </p:grpSp>
          <p:sp>
            <p:nvSpPr>
              <p:cNvPr id="11" name="TextBox 10">
                <a:extLst>
                  <a:ext uri="{FF2B5EF4-FFF2-40B4-BE49-F238E27FC236}">
                    <a16:creationId xmlns:a16="http://schemas.microsoft.com/office/drawing/2014/main" id="{84EAD23F-8D2D-714E-BF32-16089FE072CC}"/>
                  </a:ext>
                </a:extLst>
              </p:cNvPr>
              <p:cNvSpPr txBox="1"/>
              <p:nvPr/>
            </p:nvSpPr>
            <p:spPr>
              <a:xfrm>
                <a:off x="2990084" y="2379848"/>
                <a:ext cx="1648969" cy="307777"/>
              </a:xfrm>
              <a:prstGeom prst="rect">
                <a:avLst/>
              </a:prstGeom>
              <a:noFill/>
            </p:spPr>
            <p:txBody>
              <a:bodyPr wrap="square" rtlCol="0">
                <a:spAutoFit/>
              </a:bodyPr>
              <a:lstStyle/>
              <a:p>
                <a:r>
                  <a:rPr lang="de-DE" sz="1400" dirty="0" err="1">
                    <a:solidFill>
                      <a:schemeClr val="bg1"/>
                    </a:solidFill>
                  </a:rPr>
                  <a:t>Application</a:t>
                </a:r>
                <a:r>
                  <a:rPr lang="de-DE" sz="1400" dirty="0">
                    <a:solidFill>
                      <a:schemeClr val="bg1"/>
                    </a:solidFill>
                  </a:rPr>
                  <a:t> Services</a:t>
                </a:r>
              </a:p>
            </p:txBody>
          </p:sp>
        </p:grpSp>
      </p:grpSp>
      <p:cxnSp>
        <p:nvCxnSpPr>
          <p:cNvPr id="17" name="Straight Connector 16">
            <a:extLst>
              <a:ext uri="{FF2B5EF4-FFF2-40B4-BE49-F238E27FC236}">
                <a16:creationId xmlns:a16="http://schemas.microsoft.com/office/drawing/2014/main" id="{42392AAA-DD21-5F48-A13C-3707A2ACD444}"/>
              </a:ext>
            </a:extLst>
          </p:cNvPr>
          <p:cNvCxnSpPr>
            <a:cxnSpLocks/>
            <a:stCxn id="10" idx="4"/>
            <a:endCxn id="13" idx="4"/>
          </p:cNvCxnSpPr>
          <p:nvPr/>
        </p:nvCxnSpPr>
        <p:spPr>
          <a:xfrm>
            <a:off x="6095995" y="5490736"/>
            <a:ext cx="5" cy="65308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54D9D79-B8E7-3748-9BB6-3CBDCBF8717C}"/>
              </a:ext>
            </a:extLst>
          </p:cNvPr>
          <p:cNvCxnSpPr>
            <a:stCxn id="13" idx="1"/>
            <a:endCxn id="10" idx="1"/>
          </p:cNvCxnSpPr>
          <p:nvPr/>
        </p:nvCxnSpPr>
        <p:spPr>
          <a:xfrm>
            <a:off x="4489252" y="2264785"/>
            <a:ext cx="476308" cy="49684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C4862B0-CF9D-B444-B6DC-15EB52D2C217}"/>
              </a:ext>
            </a:extLst>
          </p:cNvPr>
          <p:cNvCxnSpPr>
            <a:stCxn id="13" idx="7"/>
            <a:endCxn id="10" idx="7"/>
          </p:cNvCxnSpPr>
          <p:nvPr/>
        </p:nvCxnSpPr>
        <p:spPr>
          <a:xfrm flipH="1">
            <a:off x="7226429" y="2264785"/>
            <a:ext cx="476318" cy="49684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6BAECE9-86CC-A04D-A449-2CF23817E95D}"/>
              </a:ext>
            </a:extLst>
          </p:cNvPr>
          <p:cNvSpPr txBox="1"/>
          <p:nvPr/>
        </p:nvSpPr>
        <p:spPr>
          <a:xfrm rot="18367662">
            <a:off x="6935404" y="4704442"/>
            <a:ext cx="1417004" cy="338554"/>
          </a:xfrm>
          <a:prstGeom prst="rect">
            <a:avLst/>
          </a:prstGeom>
          <a:noFill/>
        </p:spPr>
        <p:txBody>
          <a:bodyPr wrap="square" rtlCol="0">
            <a:spAutoFit/>
          </a:bodyPr>
          <a:lstStyle/>
          <a:p>
            <a:pPr algn="ctr"/>
            <a:r>
              <a:rPr lang="de-DE" sz="1600" dirty="0">
                <a:solidFill>
                  <a:schemeClr val="bg1"/>
                </a:solidFill>
              </a:rPr>
              <a:t>Infrastructure</a:t>
            </a:r>
            <a:endParaRPr lang="de-DE" sz="1400" dirty="0">
              <a:solidFill>
                <a:schemeClr val="bg1"/>
              </a:solidFill>
            </a:endParaRPr>
          </a:p>
        </p:txBody>
      </p:sp>
      <p:sp>
        <p:nvSpPr>
          <p:cNvPr id="24" name="TextBox 23">
            <a:extLst>
              <a:ext uri="{FF2B5EF4-FFF2-40B4-BE49-F238E27FC236}">
                <a16:creationId xmlns:a16="http://schemas.microsoft.com/office/drawing/2014/main" id="{B9DEAAFC-22F9-D048-B5BB-437D97D76859}"/>
              </a:ext>
            </a:extLst>
          </p:cNvPr>
          <p:cNvSpPr txBox="1"/>
          <p:nvPr/>
        </p:nvSpPr>
        <p:spPr>
          <a:xfrm rot="3852708">
            <a:off x="3938432" y="4514813"/>
            <a:ext cx="912620" cy="338554"/>
          </a:xfrm>
          <a:prstGeom prst="rect">
            <a:avLst/>
          </a:prstGeom>
          <a:noFill/>
        </p:spPr>
        <p:txBody>
          <a:bodyPr wrap="square" rtlCol="0">
            <a:spAutoFit/>
          </a:bodyPr>
          <a:lstStyle/>
          <a:p>
            <a:pPr algn="ctr"/>
            <a:r>
              <a:rPr lang="de-DE" sz="1600" dirty="0">
                <a:solidFill>
                  <a:schemeClr val="bg1"/>
                </a:solidFill>
              </a:rPr>
              <a:t>Tests</a:t>
            </a:r>
            <a:endParaRPr lang="de-DE" sz="1400" dirty="0">
              <a:solidFill>
                <a:schemeClr val="bg1"/>
              </a:solidFill>
            </a:endParaRPr>
          </a:p>
        </p:txBody>
      </p:sp>
      <p:sp>
        <p:nvSpPr>
          <p:cNvPr id="25" name="TextBox 24">
            <a:extLst>
              <a:ext uri="{FF2B5EF4-FFF2-40B4-BE49-F238E27FC236}">
                <a16:creationId xmlns:a16="http://schemas.microsoft.com/office/drawing/2014/main" id="{EB2CE8A1-340A-D240-A80A-32FCE74F6734}"/>
              </a:ext>
            </a:extLst>
          </p:cNvPr>
          <p:cNvSpPr txBox="1"/>
          <p:nvPr/>
        </p:nvSpPr>
        <p:spPr>
          <a:xfrm>
            <a:off x="5369153" y="1826921"/>
            <a:ext cx="1362352" cy="338554"/>
          </a:xfrm>
          <a:prstGeom prst="rect">
            <a:avLst/>
          </a:prstGeom>
          <a:noFill/>
        </p:spPr>
        <p:txBody>
          <a:bodyPr wrap="square" rtlCol="0">
            <a:spAutoFit/>
          </a:bodyPr>
          <a:lstStyle/>
          <a:p>
            <a:pPr algn="ctr"/>
            <a:r>
              <a:rPr lang="de-DE" sz="1600" dirty="0">
                <a:solidFill>
                  <a:schemeClr val="bg1"/>
                </a:solidFill>
              </a:rPr>
              <a:t>User Interface</a:t>
            </a:r>
            <a:endParaRPr lang="de-DE" sz="1400" dirty="0">
              <a:solidFill>
                <a:schemeClr val="bg1"/>
              </a:solidFill>
            </a:endParaRPr>
          </a:p>
        </p:txBody>
      </p:sp>
      <p:sp>
        <p:nvSpPr>
          <p:cNvPr id="26" name="Rounded Rectangle 25">
            <a:extLst>
              <a:ext uri="{FF2B5EF4-FFF2-40B4-BE49-F238E27FC236}">
                <a16:creationId xmlns:a16="http://schemas.microsoft.com/office/drawing/2014/main" id="{809DF450-B072-BE4D-8770-60583FC3BD09}"/>
              </a:ext>
            </a:extLst>
          </p:cNvPr>
          <p:cNvSpPr/>
          <p:nvPr/>
        </p:nvSpPr>
        <p:spPr>
          <a:xfrm>
            <a:off x="4617720" y="4171416"/>
            <a:ext cx="2935224" cy="291761"/>
          </a:xfrm>
          <a:prstGeom prst="roundRect">
            <a:avLst/>
          </a:prstGeom>
          <a:solidFill>
            <a:schemeClr val="tx2">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Application</a:t>
            </a:r>
            <a:r>
              <a:rPr lang="de-DE" sz="1400" dirty="0"/>
              <a:t> Core</a:t>
            </a:r>
          </a:p>
        </p:txBody>
      </p:sp>
      <p:sp>
        <p:nvSpPr>
          <p:cNvPr id="31" name="Can 30">
            <a:extLst>
              <a:ext uri="{FF2B5EF4-FFF2-40B4-BE49-F238E27FC236}">
                <a16:creationId xmlns:a16="http://schemas.microsoft.com/office/drawing/2014/main" id="{9E00118D-E24C-4E4D-B0DB-93A25902E53F}"/>
              </a:ext>
            </a:extLst>
          </p:cNvPr>
          <p:cNvSpPr/>
          <p:nvPr/>
        </p:nvSpPr>
        <p:spPr>
          <a:xfrm>
            <a:off x="8934272" y="2760776"/>
            <a:ext cx="612285" cy="7688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DB</a:t>
            </a:r>
          </a:p>
        </p:txBody>
      </p:sp>
      <p:sp>
        <p:nvSpPr>
          <p:cNvPr id="32" name="Down Arrow 31">
            <a:extLst>
              <a:ext uri="{FF2B5EF4-FFF2-40B4-BE49-F238E27FC236}">
                <a16:creationId xmlns:a16="http://schemas.microsoft.com/office/drawing/2014/main" id="{0D2E8858-38CA-4047-805A-FBAED9380ACC}"/>
              </a:ext>
            </a:extLst>
          </p:cNvPr>
          <p:cNvSpPr/>
          <p:nvPr/>
        </p:nvSpPr>
        <p:spPr>
          <a:xfrm rot="15925391">
            <a:off x="8478098" y="2956458"/>
            <a:ext cx="298530"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3" name="Folded Corner 32">
            <a:extLst>
              <a:ext uri="{FF2B5EF4-FFF2-40B4-BE49-F238E27FC236}">
                <a16:creationId xmlns:a16="http://schemas.microsoft.com/office/drawing/2014/main" id="{EEECC5FB-19E1-0F42-A840-314FE3ECB8A6}"/>
              </a:ext>
            </a:extLst>
          </p:cNvPr>
          <p:cNvSpPr/>
          <p:nvPr/>
        </p:nvSpPr>
        <p:spPr>
          <a:xfrm>
            <a:off x="9041887" y="3848429"/>
            <a:ext cx="612286" cy="7023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File</a:t>
            </a:r>
          </a:p>
        </p:txBody>
      </p:sp>
      <p:sp>
        <p:nvSpPr>
          <p:cNvPr id="34" name="Down Arrow 33">
            <a:extLst>
              <a:ext uri="{FF2B5EF4-FFF2-40B4-BE49-F238E27FC236}">
                <a16:creationId xmlns:a16="http://schemas.microsoft.com/office/drawing/2014/main" id="{A48E26AF-977B-7A49-9B6B-89D6399C7BD0}"/>
              </a:ext>
            </a:extLst>
          </p:cNvPr>
          <p:cNvSpPr/>
          <p:nvPr/>
        </p:nvSpPr>
        <p:spPr>
          <a:xfrm rot="16200000">
            <a:off x="8560522" y="3996375"/>
            <a:ext cx="298530"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5" name="Cloud 34">
            <a:extLst>
              <a:ext uri="{FF2B5EF4-FFF2-40B4-BE49-F238E27FC236}">
                <a16:creationId xmlns:a16="http://schemas.microsoft.com/office/drawing/2014/main" id="{6A27E891-E628-9542-B1E3-260B4643F194}"/>
              </a:ext>
            </a:extLst>
          </p:cNvPr>
          <p:cNvSpPr/>
          <p:nvPr/>
        </p:nvSpPr>
        <p:spPr>
          <a:xfrm>
            <a:off x="8684160" y="4918437"/>
            <a:ext cx="1529267" cy="76585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Services</a:t>
            </a:r>
          </a:p>
        </p:txBody>
      </p:sp>
      <p:sp>
        <p:nvSpPr>
          <p:cNvPr id="36" name="Down Arrow 35">
            <a:extLst>
              <a:ext uri="{FF2B5EF4-FFF2-40B4-BE49-F238E27FC236}">
                <a16:creationId xmlns:a16="http://schemas.microsoft.com/office/drawing/2014/main" id="{C07D4F23-58BB-C545-A2F4-BB31F7DAA722}"/>
              </a:ext>
            </a:extLst>
          </p:cNvPr>
          <p:cNvSpPr/>
          <p:nvPr/>
        </p:nvSpPr>
        <p:spPr>
          <a:xfrm rot="17766974">
            <a:off x="8312995" y="4832071"/>
            <a:ext cx="298530"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7" name="Folded Corner 36">
            <a:extLst>
              <a:ext uri="{FF2B5EF4-FFF2-40B4-BE49-F238E27FC236}">
                <a16:creationId xmlns:a16="http://schemas.microsoft.com/office/drawing/2014/main" id="{DD3EF263-91F6-EB4A-AA1D-2A55B62EF4EA}"/>
              </a:ext>
            </a:extLst>
          </p:cNvPr>
          <p:cNvSpPr/>
          <p:nvPr/>
        </p:nvSpPr>
        <p:spPr>
          <a:xfrm>
            <a:off x="8107821" y="5929916"/>
            <a:ext cx="836803" cy="39319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Email</a:t>
            </a:r>
          </a:p>
        </p:txBody>
      </p:sp>
      <p:sp>
        <p:nvSpPr>
          <p:cNvPr id="38" name="Down Arrow 37">
            <a:extLst>
              <a:ext uri="{FF2B5EF4-FFF2-40B4-BE49-F238E27FC236}">
                <a16:creationId xmlns:a16="http://schemas.microsoft.com/office/drawing/2014/main" id="{9DE83764-669E-DB45-AE60-BA4435FADC6A}"/>
              </a:ext>
            </a:extLst>
          </p:cNvPr>
          <p:cNvSpPr/>
          <p:nvPr/>
        </p:nvSpPr>
        <p:spPr>
          <a:xfrm rot="18807112">
            <a:off x="7831739" y="5473864"/>
            <a:ext cx="298530"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4285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dissolve">
                                      <p:cBhvr>
                                        <p:cTn id="20" dur="500"/>
                                        <p:tgtEl>
                                          <p:spTgt spid="3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dissolve">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a:xfrm>
            <a:off x="838200" y="365125"/>
            <a:ext cx="10619232" cy="1325563"/>
          </a:xfrm>
        </p:spPr>
        <p:txBody>
          <a:bodyPr/>
          <a:lstStyle/>
          <a:p>
            <a:r>
              <a:rPr lang="de-DE" dirty="0" err="1"/>
              <a:t>Onion</a:t>
            </a:r>
            <a:r>
              <a:rPr lang="de-DE" dirty="0"/>
              <a:t> </a:t>
            </a:r>
            <a:r>
              <a:rPr lang="de-DE" dirty="0" err="1"/>
              <a:t>Architecture</a:t>
            </a:r>
            <a:r>
              <a:rPr lang="de-DE" dirty="0"/>
              <a:t> – Bsp. Mitarbeiter Website</a:t>
            </a:r>
          </a:p>
        </p:txBody>
      </p:sp>
      <p:grpSp>
        <p:nvGrpSpPr>
          <p:cNvPr id="15" name="Group 14">
            <a:extLst>
              <a:ext uri="{FF2B5EF4-FFF2-40B4-BE49-F238E27FC236}">
                <a16:creationId xmlns:a16="http://schemas.microsoft.com/office/drawing/2014/main" id="{85506A53-CA23-A141-9CDC-FCB0C75C67A2}"/>
              </a:ext>
            </a:extLst>
          </p:cNvPr>
          <p:cNvGrpSpPr/>
          <p:nvPr/>
        </p:nvGrpSpPr>
        <p:grpSpPr>
          <a:xfrm>
            <a:off x="3823715" y="1599248"/>
            <a:ext cx="4544569" cy="4544569"/>
            <a:chOff x="3657599" y="1617536"/>
            <a:chExt cx="4544569" cy="4544569"/>
          </a:xfrm>
        </p:grpSpPr>
        <p:sp>
          <p:nvSpPr>
            <p:cNvPr id="13" name="Oval 12">
              <a:extLst>
                <a:ext uri="{FF2B5EF4-FFF2-40B4-BE49-F238E27FC236}">
                  <a16:creationId xmlns:a16="http://schemas.microsoft.com/office/drawing/2014/main" id="{A69B380E-21CC-8540-8289-F9E0552AFFF4}"/>
                </a:ext>
              </a:extLst>
            </p:cNvPr>
            <p:cNvSpPr/>
            <p:nvPr/>
          </p:nvSpPr>
          <p:spPr>
            <a:xfrm>
              <a:off x="3657599" y="1617536"/>
              <a:ext cx="4544569" cy="45445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grpSp>
          <p:nvGrpSpPr>
            <p:cNvPr id="14" name="Group 13">
              <a:extLst>
                <a:ext uri="{FF2B5EF4-FFF2-40B4-BE49-F238E27FC236}">
                  <a16:creationId xmlns:a16="http://schemas.microsoft.com/office/drawing/2014/main" id="{1CFAB90E-1B63-2448-8BA0-0142160AF6A4}"/>
                </a:ext>
              </a:extLst>
            </p:cNvPr>
            <p:cNvGrpSpPr/>
            <p:nvPr/>
          </p:nvGrpSpPr>
          <p:grpSpPr>
            <a:xfrm>
              <a:off x="4331202" y="2311671"/>
              <a:ext cx="3197353" cy="3197353"/>
              <a:chOff x="2215891" y="2220232"/>
              <a:chExt cx="3197353" cy="3197353"/>
            </a:xfrm>
          </p:grpSpPr>
          <p:sp>
            <p:nvSpPr>
              <p:cNvPr id="10" name="Oval 9">
                <a:extLst>
                  <a:ext uri="{FF2B5EF4-FFF2-40B4-BE49-F238E27FC236}">
                    <a16:creationId xmlns:a16="http://schemas.microsoft.com/office/drawing/2014/main" id="{7772B699-0C5C-4D4F-83C0-BA8B7E787A39}"/>
                  </a:ext>
                </a:extLst>
              </p:cNvPr>
              <p:cNvSpPr/>
              <p:nvPr/>
            </p:nvSpPr>
            <p:spPr>
              <a:xfrm>
                <a:off x="2215891" y="2220232"/>
                <a:ext cx="3197353" cy="3197353"/>
              </a:xfrm>
              <a:prstGeom prst="ellipse">
                <a:avLst/>
              </a:prstGeom>
              <a:solidFill>
                <a:srgbClr val="0972C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grpSp>
            <p:nvGrpSpPr>
              <p:cNvPr id="12" name="Group 11">
                <a:extLst>
                  <a:ext uri="{FF2B5EF4-FFF2-40B4-BE49-F238E27FC236}">
                    <a16:creationId xmlns:a16="http://schemas.microsoft.com/office/drawing/2014/main" id="{56231FAC-F80E-3344-B434-4FE15805D511}"/>
                  </a:ext>
                </a:extLst>
              </p:cNvPr>
              <p:cNvGrpSpPr/>
              <p:nvPr/>
            </p:nvGrpSpPr>
            <p:grpSpPr>
              <a:xfrm>
                <a:off x="2734054" y="2717863"/>
                <a:ext cx="2161033" cy="2161033"/>
                <a:chOff x="3934967" y="2845466"/>
                <a:chExt cx="2161033" cy="2161033"/>
              </a:xfrm>
            </p:grpSpPr>
            <p:sp>
              <p:nvSpPr>
                <p:cNvPr id="8" name="Oval 7">
                  <a:extLst>
                    <a:ext uri="{FF2B5EF4-FFF2-40B4-BE49-F238E27FC236}">
                      <a16:creationId xmlns:a16="http://schemas.microsoft.com/office/drawing/2014/main" id="{7B5E373E-A1B1-4D4A-A3F4-90B152C15FF7}"/>
                    </a:ext>
                  </a:extLst>
                </p:cNvPr>
                <p:cNvSpPr/>
                <p:nvPr/>
              </p:nvSpPr>
              <p:spPr>
                <a:xfrm>
                  <a:off x="3934967" y="2845466"/>
                  <a:ext cx="2161033" cy="2161033"/>
                </a:xfrm>
                <a:prstGeom prst="ellipse">
                  <a:avLst/>
                </a:prstGeom>
                <a:solidFill>
                  <a:srgbClr val="2972C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sp>
              <p:nvSpPr>
                <p:cNvPr id="7" name="Oval 6">
                  <a:extLst>
                    <a:ext uri="{FF2B5EF4-FFF2-40B4-BE49-F238E27FC236}">
                      <a16:creationId xmlns:a16="http://schemas.microsoft.com/office/drawing/2014/main" id="{3173A9F5-988D-634C-B9FE-585DB24EA433}"/>
                    </a:ext>
                  </a:extLst>
                </p:cNvPr>
                <p:cNvSpPr/>
                <p:nvPr/>
              </p:nvSpPr>
              <p:spPr>
                <a:xfrm>
                  <a:off x="4462270" y="3372769"/>
                  <a:ext cx="1106425" cy="11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Domain Model</a:t>
                  </a:r>
                </a:p>
              </p:txBody>
            </p:sp>
            <p:sp>
              <p:nvSpPr>
                <p:cNvPr id="9" name="TextBox 8">
                  <a:extLst>
                    <a:ext uri="{FF2B5EF4-FFF2-40B4-BE49-F238E27FC236}">
                      <a16:creationId xmlns:a16="http://schemas.microsoft.com/office/drawing/2014/main" id="{4F73C63A-1ADA-1B4F-A7CF-E52094FB9BBD}"/>
                    </a:ext>
                  </a:extLst>
                </p:cNvPr>
                <p:cNvSpPr txBox="1"/>
                <p:nvPr/>
              </p:nvSpPr>
              <p:spPr>
                <a:xfrm>
                  <a:off x="4331207" y="3060226"/>
                  <a:ext cx="1380745" cy="307777"/>
                </a:xfrm>
                <a:prstGeom prst="rect">
                  <a:avLst/>
                </a:prstGeom>
                <a:noFill/>
              </p:spPr>
              <p:txBody>
                <a:bodyPr wrap="square" rtlCol="0">
                  <a:spAutoFit/>
                </a:bodyPr>
                <a:lstStyle/>
                <a:p>
                  <a:r>
                    <a:rPr lang="de-DE" sz="1400" dirty="0">
                      <a:solidFill>
                        <a:schemeClr val="bg1"/>
                      </a:solidFill>
                    </a:rPr>
                    <a:t>Domain Services</a:t>
                  </a:r>
                </a:p>
              </p:txBody>
            </p:sp>
          </p:grpSp>
          <p:sp>
            <p:nvSpPr>
              <p:cNvPr id="11" name="TextBox 10">
                <a:extLst>
                  <a:ext uri="{FF2B5EF4-FFF2-40B4-BE49-F238E27FC236}">
                    <a16:creationId xmlns:a16="http://schemas.microsoft.com/office/drawing/2014/main" id="{84EAD23F-8D2D-714E-BF32-16089FE072CC}"/>
                  </a:ext>
                </a:extLst>
              </p:cNvPr>
              <p:cNvSpPr txBox="1"/>
              <p:nvPr/>
            </p:nvSpPr>
            <p:spPr>
              <a:xfrm>
                <a:off x="2990084" y="2379848"/>
                <a:ext cx="1648969" cy="307777"/>
              </a:xfrm>
              <a:prstGeom prst="rect">
                <a:avLst/>
              </a:prstGeom>
              <a:noFill/>
            </p:spPr>
            <p:txBody>
              <a:bodyPr wrap="square" rtlCol="0">
                <a:spAutoFit/>
              </a:bodyPr>
              <a:lstStyle/>
              <a:p>
                <a:r>
                  <a:rPr lang="de-DE" sz="1400" dirty="0" err="1">
                    <a:solidFill>
                      <a:schemeClr val="bg1"/>
                    </a:solidFill>
                  </a:rPr>
                  <a:t>Application</a:t>
                </a:r>
                <a:r>
                  <a:rPr lang="de-DE" sz="1400" dirty="0">
                    <a:solidFill>
                      <a:schemeClr val="bg1"/>
                    </a:solidFill>
                  </a:rPr>
                  <a:t> Services</a:t>
                </a:r>
              </a:p>
            </p:txBody>
          </p:sp>
        </p:grpSp>
      </p:grpSp>
      <p:cxnSp>
        <p:nvCxnSpPr>
          <p:cNvPr id="17" name="Straight Connector 16">
            <a:extLst>
              <a:ext uri="{FF2B5EF4-FFF2-40B4-BE49-F238E27FC236}">
                <a16:creationId xmlns:a16="http://schemas.microsoft.com/office/drawing/2014/main" id="{42392AAA-DD21-5F48-A13C-3707A2ACD444}"/>
              </a:ext>
            </a:extLst>
          </p:cNvPr>
          <p:cNvCxnSpPr>
            <a:cxnSpLocks/>
            <a:stCxn id="10" idx="4"/>
            <a:endCxn id="13" idx="4"/>
          </p:cNvCxnSpPr>
          <p:nvPr/>
        </p:nvCxnSpPr>
        <p:spPr>
          <a:xfrm>
            <a:off x="6095995" y="5490736"/>
            <a:ext cx="5" cy="65308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54D9D79-B8E7-3748-9BB6-3CBDCBF8717C}"/>
              </a:ext>
            </a:extLst>
          </p:cNvPr>
          <p:cNvCxnSpPr>
            <a:stCxn id="13" idx="1"/>
            <a:endCxn id="10" idx="1"/>
          </p:cNvCxnSpPr>
          <p:nvPr/>
        </p:nvCxnSpPr>
        <p:spPr>
          <a:xfrm>
            <a:off x="4489252" y="2264785"/>
            <a:ext cx="476308" cy="49684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C4862B0-CF9D-B444-B6DC-15EB52D2C217}"/>
              </a:ext>
            </a:extLst>
          </p:cNvPr>
          <p:cNvCxnSpPr>
            <a:cxnSpLocks/>
            <a:stCxn id="13" idx="7"/>
            <a:endCxn id="10" idx="7"/>
          </p:cNvCxnSpPr>
          <p:nvPr/>
        </p:nvCxnSpPr>
        <p:spPr>
          <a:xfrm flipH="1">
            <a:off x="7226429" y="2264785"/>
            <a:ext cx="476318" cy="49684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6BAECE9-86CC-A04D-A449-2CF23817E95D}"/>
              </a:ext>
            </a:extLst>
          </p:cNvPr>
          <p:cNvSpPr txBox="1"/>
          <p:nvPr/>
        </p:nvSpPr>
        <p:spPr>
          <a:xfrm rot="18367662">
            <a:off x="6935404" y="4704442"/>
            <a:ext cx="1417004" cy="338554"/>
          </a:xfrm>
          <a:prstGeom prst="rect">
            <a:avLst/>
          </a:prstGeom>
          <a:noFill/>
        </p:spPr>
        <p:txBody>
          <a:bodyPr wrap="square" rtlCol="0">
            <a:spAutoFit/>
          </a:bodyPr>
          <a:lstStyle/>
          <a:p>
            <a:pPr algn="ctr"/>
            <a:r>
              <a:rPr lang="de-DE" sz="1600" dirty="0">
                <a:solidFill>
                  <a:schemeClr val="bg1"/>
                </a:solidFill>
              </a:rPr>
              <a:t>Infrastructure</a:t>
            </a:r>
            <a:endParaRPr lang="de-DE" sz="1400" dirty="0">
              <a:solidFill>
                <a:schemeClr val="bg1"/>
              </a:solidFill>
            </a:endParaRPr>
          </a:p>
        </p:txBody>
      </p:sp>
      <p:sp>
        <p:nvSpPr>
          <p:cNvPr id="24" name="TextBox 23">
            <a:extLst>
              <a:ext uri="{FF2B5EF4-FFF2-40B4-BE49-F238E27FC236}">
                <a16:creationId xmlns:a16="http://schemas.microsoft.com/office/drawing/2014/main" id="{B9DEAAFC-22F9-D048-B5BB-437D97D76859}"/>
              </a:ext>
            </a:extLst>
          </p:cNvPr>
          <p:cNvSpPr txBox="1"/>
          <p:nvPr/>
        </p:nvSpPr>
        <p:spPr>
          <a:xfrm rot="3852708">
            <a:off x="3938432" y="4514813"/>
            <a:ext cx="912620" cy="338554"/>
          </a:xfrm>
          <a:prstGeom prst="rect">
            <a:avLst/>
          </a:prstGeom>
          <a:noFill/>
        </p:spPr>
        <p:txBody>
          <a:bodyPr wrap="square" rtlCol="0">
            <a:spAutoFit/>
          </a:bodyPr>
          <a:lstStyle/>
          <a:p>
            <a:pPr algn="ctr"/>
            <a:r>
              <a:rPr lang="de-DE" sz="1600" dirty="0">
                <a:solidFill>
                  <a:schemeClr val="bg1"/>
                </a:solidFill>
              </a:rPr>
              <a:t>Tests</a:t>
            </a:r>
            <a:endParaRPr lang="de-DE" sz="1400" dirty="0">
              <a:solidFill>
                <a:schemeClr val="bg1"/>
              </a:solidFill>
            </a:endParaRPr>
          </a:p>
        </p:txBody>
      </p:sp>
      <p:sp>
        <p:nvSpPr>
          <p:cNvPr id="25" name="TextBox 24">
            <a:extLst>
              <a:ext uri="{FF2B5EF4-FFF2-40B4-BE49-F238E27FC236}">
                <a16:creationId xmlns:a16="http://schemas.microsoft.com/office/drawing/2014/main" id="{EB2CE8A1-340A-D240-A80A-32FCE74F6734}"/>
              </a:ext>
            </a:extLst>
          </p:cNvPr>
          <p:cNvSpPr txBox="1"/>
          <p:nvPr/>
        </p:nvSpPr>
        <p:spPr>
          <a:xfrm>
            <a:off x="5369153" y="1826921"/>
            <a:ext cx="1362352" cy="338554"/>
          </a:xfrm>
          <a:prstGeom prst="rect">
            <a:avLst/>
          </a:prstGeom>
          <a:noFill/>
        </p:spPr>
        <p:txBody>
          <a:bodyPr wrap="square" rtlCol="0">
            <a:spAutoFit/>
          </a:bodyPr>
          <a:lstStyle/>
          <a:p>
            <a:pPr algn="ctr"/>
            <a:r>
              <a:rPr lang="de-DE" sz="1600" dirty="0">
                <a:solidFill>
                  <a:schemeClr val="bg1"/>
                </a:solidFill>
              </a:rPr>
              <a:t>User Interface</a:t>
            </a:r>
            <a:endParaRPr lang="de-DE" sz="1400" dirty="0">
              <a:solidFill>
                <a:schemeClr val="bg1"/>
              </a:solidFill>
            </a:endParaRPr>
          </a:p>
        </p:txBody>
      </p:sp>
      <p:sp>
        <p:nvSpPr>
          <p:cNvPr id="4" name="Rounded Rectangular Callout 3">
            <a:extLst>
              <a:ext uri="{FF2B5EF4-FFF2-40B4-BE49-F238E27FC236}">
                <a16:creationId xmlns:a16="http://schemas.microsoft.com/office/drawing/2014/main" id="{6F2E9435-0695-BC4C-9A56-D6C211AD1C65}"/>
              </a:ext>
            </a:extLst>
          </p:cNvPr>
          <p:cNvSpPr/>
          <p:nvPr/>
        </p:nvSpPr>
        <p:spPr>
          <a:xfrm>
            <a:off x="7510497" y="1478327"/>
            <a:ext cx="1715573" cy="424721"/>
          </a:xfrm>
          <a:prstGeom prst="wedgeRoundRectCallout">
            <a:avLst>
              <a:gd name="adj1" fmla="val -59713"/>
              <a:gd name="adj2" fmla="val 126662"/>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200" dirty="0" err="1"/>
              <a:t>EmployeeController</a:t>
            </a:r>
            <a:endParaRPr lang="de-DE" sz="1200" dirty="0"/>
          </a:p>
        </p:txBody>
      </p:sp>
      <p:sp>
        <p:nvSpPr>
          <p:cNvPr id="29" name="Rounded Rectangular Callout 28">
            <a:extLst>
              <a:ext uri="{FF2B5EF4-FFF2-40B4-BE49-F238E27FC236}">
                <a16:creationId xmlns:a16="http://schemas.microsoft.com/office/drawing/2014/main" id="{74035498-C856-6F4A-B7EA-CC599C8B6140}"/>
              </a:ext>
            </a:extLst>
          </p:cNvPr>
          <p:cNvSpPr/>
          <p:nvPr/>
        </p:nvSpPr>
        <p:spPr>
          <a:xfrm>
            <a:off x="2228383" y="2136611"/>
            <a:ext cx="1715573" cy="424721"/>
          </a:xfrm>
          <a:prstGeom prst="wedgeRoundRectCallout">
            <a:avLst>
              <a:gd name="adj1" fmla="val 109248"/>
              <a:gd name="adj2" fmla="val 193404"/>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200" dirty="0" err="1"/>
              <a:t>IEmailSender</a:t>
            </a:r>
            <a:endParaRPr lang="de-DE" sz="1200" dirty="0"/>
          </a:p>
        </p:txBody>
      </p:sp>
      <p:sp>
        <p:nvSpPr>
          <p:cNvPr id="30" name="Rounded Rectangular Callout 29">
            <a:extLst>
              <a:ext uri="{FF2B5EF4-FFF2-40B4-BE49-F238E27FC236}">
                <a16:creationId xmlns:a16="http://schemas.microsoft.com/office/drawing/2014/main" id="{87277572-53D6-5F45-B7AC-1C60FC006304}"/>
              </a:ext>
            </a:extLst>
          </p:cNvPr>
          <p:cNvSpPr/>
          <p:nvPr/>
        </p:nvSpPr>
        <p:spPr>
          <a:xfrm>
            <a:off x="1697203" y="4857793"/>
            <a:ext cx="1715573" cy="577572"/>
          </a:xfrm>
          <a:prstGeom prst="wedgeRoundRectCallout">
            <a:avLst>
              <a:gd name="adj1" fmla="val 184401"/>
              <a:gd name="adj2" fmla="val -170727"/>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200" dirty="0" err="1"/>
              <a:t>Employee</a:t>
            </a:r>
            <a:endParaRPr lang="de-DE" sz="1200" dirty="0"/>
          </a:p>
        </p:txBody>
      </p:sp>
      <p:sp>
        <p:nvSpPr>
          <p:cNvPr id="39" name="Rounded Rectangular Callout 38">
            <a:extLst>
              <a:ext uri="{FF2B5EF4-FFF2-40B4-BE49-F238E27FC236}">
                <a16:creationId xmlns:a16="http://schemas.microsoft.com/office/drawing/2014/main" id="{B5BEBBD2-3339-2041-9A7E-9B9D54B20426}"/>
              </a:ext>
            </a:extLst>
          </p:cNvPr>
          <p:cNvSpPr/>
          <p:nvPr/>
        </p:nvSpPr>
        <p:spPr>
          <a:xfrm>
            <a:off x="8007226" y="5763861"/>
            <a:ext cx="2633333" cy="424722"/>
          </a:xfrm>
          <a:prstGeom prst="wedgeRoundRectCallout">
            <a:avLst>
              <a:gd name="adj1" fmla="val -97048"/>
              <a:gd name="adj2" fmla="val -4723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200" dirty="0" err="1"/>
              <a:t>EntityFrameworkEmployeeRepository</a:t>
            </a:r>
            <a:endParaRPr lang="de-DE" sz="1200" dirty="0"/>
          </a:p>
        </p:txBody>
      </p:sp>
      <p:sp>
        <p:nvSpPr>
          <p:cNvPr id="40" name="Rounded Rectangular Callout 39">
            <a:extLst>
              <a:ext uri="{FF2B5EF4-FFF2-40B4-BE49-F238E27FC236}">
                <a16:creationId xmlns:a16="http://schemas.microsoft.com/office/drawing/2014/main" id="{457B5781-7A25-FE4C-8B85-DD339B827139}"/>
              </a:ext>
            </a:extLst>
          </p:cNvPr>
          <p:cNvSpPr/>
          <p:nvPr/>
        </p:nvSpPr>
        <p:spPr>
          <a:xfrm>
            <a:off x="8588376" y="4111850"/>
            <a:ext cx="1405760" cy="424722"/>
          </a:xfrm>
          <a:prstGeom prst="wedgeRoundRectCallout">
            <a:avLst>
              <a:gd name="adj1" fmla="val -84547"/>
              <a:gd name="adj2" fmla="val -4723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200" dirty="0" err="1"/>
              <a:t>SmtpEmailSender</a:t>
            </a:r>
            <a:endParaRPr lang="de-DE" sz="1200" dirty="0"/>
          </a:p>
        </p:txBody>
      </p:sp>
      <p:sp>
        <p:nvSpPr>
          <p:cNvPr id="26" name="Rounded Rectangular Callout 25">
            <a:extLst>
              <a:ext uri="{FF2B5EF4-FFF2-40B4-BE49-F238E27FC236}">
                <a16:creationId xmlns:a16="http://schemas.microsoft.com/office/drawing/2014/main" id="{99E30E12-2D73-F644-A706-A663A737E7D2}"/>
              </a:ext>
            </a:extLst>
          </p:cNvPr>
          <p:cNvSpPr/>
          <p:nvPr/>
        </p:nvSpPr>
        <p:spPr>
          <a:xfrm>
            <a:off x="1184824" y="3420776"/>
            <a:ext cx="1715573" cy="577572"/>
          </a:xfrm>
          <a:prstGeom prst="wedgeRoundRectCallout">
            <a:avLst>
              <a:gd name="adj1" fmla="val 195594"/>
              <a:gd name="adj2" fmla="val -1557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1200" dirty="0" err="1"/>
              <a:t>IEmployeeRepository</a:t>
            </a:r>
            <a:endParaRPr lang="de-DE" sz="1200" dirty="0"/>
          </a:p>
        </p:txBody>
      </p:sp>
    </p:spTree>
    <p:extLst>
      <p:ext uri="{BB962C8B-B14F-4D97-AF65-F5344CB8AC3E}">
        <p14:creationId xmlns:p14="http://schemas.microsoft.com/office/powerpoint/2010/main" val="31104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9" grpId="0" animBg="1"/>
      <p:bldP spid="40"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Onion</a:t>
            </a:r>
            <a:r>
              <a:rPr lang="de-DE" dirty="0"/>
              <a:t> </a:t>
            </a:r>
            <a:r>
              <a:rPr lang="de-DE" dirty="0" err="1"/>
              <a:t>Architecture</a:t>
            </a:r>
            <a:endParaRPr lang="de-DE" dirty="0"/>
          </a:p>
        </p:txBody>
      </p:sp>
      <p:sp>
        <p:nvSpPr>
          <p:cNvPr id="3" name="Title 1">
            <a:extLst>
              <a:ext uri="{FF2B5EF4-FFF2-40B4-BE49-F238E27FC236}">
                <a16:creationId xmlns:a16="http://schemas.microsoft.com/office/drawing/2014/main" id="{41478A45-5753-1A48-BDBE-7D78BDD14E8D}"/>
              </a:ext>
            </a:extLst>
          </p:cNvPr>
          <p:cNvSpPr txBox="1">
            <a:spLocks/>
          </p:cNvSpPr>
          <p:nvPr/>
        </p:nvSpPr>
        <p:spPr>
          <a:xfrm>
            <a:off x="2069014" y="1837563"/>
            <a:ext cx="8053972" cy="3182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3200" dirty="0"/>
              <a:t>"With traditionally layered architecture, </a:t>
            </a:r>
            <a:br>
              <a:rPr lang="en" sz="3200" dirty="0"/>
            </a:br>
            <a:r>
              <a:rPr lang="en" sz="3200" dirty="0"/>
              <a:t>a layer can only call the layer directly beneath it. </a:t>
            </a:r>
            <a:br>
              <a:rPr lang="en" sz="3200" dirty="0"/>
            </a:br>
            <a:r>
              <a:rPr lang="en" sz="3200" b="1" dirty="0"/>
              <a:t>This is one of the key points that makes Onion Architecture different from traditional layered architecture.</a:t>
            </a:r>
            <a:r>
              <a:rPr lang="en" sz="3200" dirty="0"/>
              <a:t>" – </a:t>
            </a:r>
            <a:br>
              <a:rPr lang="en" sz="3200" dirty="0"/>
            </a:br>
            <a:r>
              <a:rPr lang="en" sz="2400" dirty="0"/>
              <a:t>Palermo</a:t>
            </a:r>
            <a:endParaRPr lang="de-DE" sz="3200" dirty="0"/>
          </a:p>
        </p:txBody>
      </p:sp>
    </p:spTree>
    <p:extLst>
      <p:ext uri="{BB962C8B-B14F-4D97-AF65-F5344CB8AC3E}">
        <p14:creationId xmlns:p14="http://schemas.microsoft.com/office/powerpoint/2010/main" val="40549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Onion</a:t>
            </a:r>
            <a:r>
              <a:rPr lang="de-DE" dirty="0"/>
              <a:t> </a:t>
            </a:r>
            <a:r>
              <a:rPr lang="de-DE" dirty="0" err="1"/>
              <a:t>Architecture</a:t>
            </a:r>
            <a:r>
              <a:rPr lang="de-DE" dirty="0"/>
              <a:t> - Zugriffe</a:t>
            </a:r>
          </a:p>
        </p:txBody>
      </p:sp>
      <p:grpSp>
        <p:nvGrpSpPr>
          <p:cNvPr id="13" name="Group 12">
            <a:extLst>
              <a:ext uri="{FF2B5EF4-FFF2-40B4-BE49-F238E27FC236}">
                <a16:creationId xmlns:a16="http://schemas.microsoft.com/office/drawing/2014/main" id="{0CC45AC9-6860-014F-8F66-FB82813824D0}"/>
              </a:ext>
            </a:extLst>
          </p:cNvPr>
          <p:cNvGrpSpPr/>
          <p:nvPr/>
        </p:nvGrpSpPr>
        <p:grpSpPr>
          <a:xfrm>
            <a:off x="3823715" y="1599248"/>
            <a:ext cx="4544569" cy="4544569"/>
            <a:chOff x="3657599" y="1617536"/>
            <a:chExt cx="4544569" cy="4544569"/>
          </a:xfrm>
        </p:grpSpPr>
        <p:sp>
          <p:nvSpPr>
            <p:cNvPr id="14" name="Oval 13">
              <a:extLst>
                <a:ext uri="{FF2B5EF4-FFF2-40B4-BE49-F238E27FC236}">
                  <a16:creationId xmlns:a16="http://schemas.microsoft.com/office/drawing/2014/main" id="{991A31BF-87D7-BE40-87FD-5F17ECBBC44E}"/>
                </a:ext>
              </a:extLst>
            </p:cNvPr>
            <p:cNvSpPr/>
            <p:nvPr/>
          </p:nvSpPr>
          <p:spPr>
            <a:xfrm>
              <a:off x="3657599" y="1617536"/>
              <a:ext cx="4544569" cy="45445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grpSp>
          <p:nvGrpSpPr>
            <p:cNvPr id="15" name="Group 14">
              <a:extLst>
                <a:ext uri="{FF2B5EF4-FFF2-40B4-BE49-F238E27FC236}">
                  <a16:creationId xmlns:a16="http://schemas.microsoft.com/office/drawing/2014/main" id="{1ADD085C-7EA8-D546-90B0-31F9BB81682A}"/>
                </a:ext>
              </a:extLst>
            </p:cNvPr>
            <p:cNvGrpSpPr/>
            <p:nvPr/>
          </p:nvGrpSpPr>
          <p:grpSpPr>
            <a:xfrm>
              <a:off x="4331202" y="2311671"/>
              <a:ext cx="3197353" cy="3197353"/>
              <a:chOff x="2215891" y="2220232"/>
              <a:chExt cx="3197353" cy="3197353"/>
            </a:xfrm>
          </p:grpSpPr>
          <p:sp>
            <p:nvSpPr>
              <p:cNvPr id="16" name="Oval 15">
                <a:extLst>
                  <a:ext uri="{FF2B5EF4-FFF2-40B4-BE49-F238E27FC236}">
                    <a16:creationId xmlns:a16="http://schemas.microsoft.com/office/drawing/2014/main" id="{2D362DF3-487C-D641-8FBA-17A41A68F287}"/>
                  </a:ext>
                </a:extLst>
              </p:cNvPr>
              <p:cNvSpPr/>
              <p:nvPr/>
            </p:nvSpPr>
            <p:spPr>
              <a:xfrm>
                <a:off x="2215891" y="2220232"/>
                <a:ext cx="3197353" cy="3197353"/>
              </a:xfrm>
              <a:prstGeom prst="ellipse">
                <a:avLst/>
              </a:prstGeom>
              <a:solidFill>
                <a:srgbClr val="0972C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grpSp>
            <p:nvGrpSpPr>
              <p:cNvPr id="17" name="Group 16">
                <a:extLst>
                  <a:ext uri="{FF2B5EF4-FFF2-40B4-BE49-F238E27FC236}">
                    <a16:creationId xmlns:a16="http://schemas.microsoft.com/office/drawing/2014/main" id="{F8E90C4F-6DE1-FD4B-843B-1DBCE6F82B8F}"/>
                  </a:ext>
                </a:extLst>
              </p:cNvPr>
              <p:cNvGrpSpPr/>
              <p:nvPr/>
            </p:nvGrpSpPr>
            <p:grpSpPr>
              <a:xfrm>
                <a:off x="2734054" y="2717863"/>
                <a:ext cx="2161033" cy="2161033"/>
                <a:chOff x="3934967" y="2845466"/>
                <a:chExt cx="2161033" cy="2161033"/>
              </a:xfrm>
            </p:grpSpPr>
            <p:sp>
              <p:nvSpPr>
                <p:cNvPr id="19" name="Oval 18">
                  <a:extLst>
                    <a:ext uri="{FF2B5EF4-FFF2-40B4-BE49-F238E27FC236}">
                      <a16:creationId xmlns:a16="http://schemas.microsoft.com/office/drawing/2014/main" id="{0B265F81-635E-334A-9833-3E31E418E62E}"/>
                    </a:ext>
                  </a:extLst>
                </p:cNvPr>
                <p:cNvSpPr/>
                <p:nvPr/>
              </p:nvSpPr>
              <p:spPr>
                <a:xfrm>
                  <a:off x="3934967" y="2845466"/>
                  <a:ext cx="2161033" cy="2161033"/>
                </a:xfrm>
                <a:prstGeom prst="ellipse">
                  <a:avLst/>
                </a:prstGeom>
                <a:solidFill>
                  <a:srgbClr val="2972C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dirty="0"/>
                </a:p>
              </p:txBody>
            </p:sp>
            <p:sp>
              <p:nvSpPr>
                <p:cNvPr id="20" name="Oval 19">
                  <a:extLst>
                    <a:ext uri="{FF2B5EF4-FFF2-40B4-BE49-F238E27FC236}">
                      <a16:creationId xmlns:a16="http://schemas.microsoft.com/office/drawing/2014/main" id="{BB0C5158-A39D-964F-B154-8722BE91E405}"/>
                    </a:ext>
                  </a:extLst>
                </p:cNvPr>
                <p:cNvSpPr/>
                <p:nvPr/>
              </p:nvSpPr>
              <p:spPr>
                <a:xfrm>
                  <a:off x="4462270" y="3372769"/>
                  <a:ext cx="1106425" cy="11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Domain Model</a:t>
                  </a:r>
                </a:p>
              </p:txBody>
            </p:sp>
            <p:sp>
              <p:nvSpPr>
                <p:cNvPr id="21" name="TextBox 20">
                  <a:extLst>
                    <a:ext uri="{FF2B5EF4-FFF2-40B4-BE49-F238E27FC236}">
                      <a16:creationId xmlns:a16="http://schemas.microsoft.com/office/drawing/2014/main" id="{5D51988F-BE13-614A-9C5B-DBD142D80CE7}"/>
                    </a:ext>
                  </a:extLst>
                </p:cNvPr>
                <p:cNvSpPr txBox="1"/>
                <p:nvPr/>
              </p:nvSpPr>
              <p:spPr>
                <a:xfrm>
                  <a:off x="4258074" y="4512503"/>
                  <a:ext cx="1380745" cy="307777"/>
                </a:xfrm>
                <a:prstGeom prst="rect">
                  <a:avLst/>
                </a:prstGeom>
                <a:noFill/>
              </p:spPr>
              <p:txBody>
                <a:bodyPr wrap="square" rtlCol="0">
                  <a:spAutoFit/>
                </a:bodyPr>
                <a:lstStyle/>
                <a:p>
                  <a:r>
                    <a:rPr lang="de-DE" sz="1400" dirty="0">
                      <a:solidFill>
                        <a:schemeClr val="bg1"/>
                      </a:solidFill>
                    </a:rPr>
                    <a:t>Domain Services</a:t>
                  </a:r>
                </a:p>
              </p:txBody>
            </p:sp>
          </p:grpSp>
          <p:sp>
            <p:nvSpPr>
              <p:cNvPr id="18" name="TextBox 17">
                <a:extLst>
                  <a:ext uri="{FF2B5EF4-FFF2-40B4-BE49-F238E27FC236}">
                    <a16:creationId xmlns:a16="http://schemas.microsoft.com/office/drawing/2014/main" id="{ED458EC2-B1DE-1947-AA8E-8B67E2396703}"/>
                  </a:ext>
                </a:extLst>
              </p:cNvPr>
              <p:cNvSpPr txBox="1"/>
              <p:nvPr/>
            </p:nvSpPr>
            <p:spPr>
              <a:xfrm>
                <a:off x="2990084" y="2379848"/>
                <a:ext cx="1648969" cy="307777"/>
              </a:xfrm>
              <a:prstGeom prst="rect">
                <a:avLst/>
              </a:prstGeom>
              <a:noFill/>
            </p:spPr>
            <p:txBody>
              <a:bodyPr wrap="square" rtlCol="0">
                <a:spAutoFit/>
              </a:bodyPr>
              <a:lstStyle/>
              <a:p>
                <a:r>
                  <a:rPr lang="de-DE" sz="1400" dirty="0" err="1">
                    <a:solidFill>
                      <a:schemeClr val="bg1"/>
                    </a:solidFill>
                  </a:rPr>
                  <a:t>Application</a:t>
                </a:r>
                <a:r>
                  <a:rPr lang="de-DE" sz="1400" dirty="0">
                    <a:solidFill>
                      <a:schemeClr val="bg1"/>
                    </a:solidFill>
                  </a:rPr>
                  <a:t> Services</a:t>
                </a:r>
              </a:p>
            </p:txBody>
          </p:sp>
        </p:grpSp>
      </p:grpSp>
      <p:cxnSp>
        <p:nvCxnSpPr>
          <p:cNvPr id="22" name="Straight Connector 21">
            <a:extLst>
              <a:ext uri="{FF2B5EF4-FFF2-40B4-BE49-F238E27FC236}">
                <a16:creationId xmlns:a16="http://schemas.microsoft.com/office/drawing/2014/main" id="{F3EFAD1C-EA19-B947-887B-9798FFF0123C}"/>
              </a:ext>
            </a:extLst>
          </p:cNvPr>
          <p:cNvCxnSpPr>
            <a:cxnSpLocks/>
            <a:stCxn id="16" idx="4"/>
            <a:endCxn id="14" idx="4"/>
          </p:cNvCxnSpPr>
          <p:nvPr/>
        </p:nvCxnSpPr>
        <p:spPr>
          <a:xfrm>
            <a:off x="6095995" y="5490736"/>
            <a:ext cx="5" cy="65308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920BA85-CF19-604B-8C37-F11955174086}"/>
              </a:ext>
            </a:extLst>
          </p:cNvPr>
          <p:cNvCxnSpPr>
            <a:stCxn id="14" idx="1"/>
            <a:endCxn id="16" idx="1"/>
          </p:cNvCxnSpPr>
          <p:nvPr/>
        </p:nvCxnSpPr>
        <p:spPr>
          <a:xfrm>
            <a:off x="4489252" y="2264785"/>
            <a:ext cx="476308" cy="49684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F7E5D3A-424D-974C-98C7-9AD5996EF59F}"/>
              </a:ext>
            </a:extLst>
          </p:cNvPr>
          <p:cNvCxnSpPr>
            <a:cxnSpLocks/>
          </p:cNvCxnSpPr>
          <p:nvPr/>
        </p:nvCxnSpPr>
        <p:spPr>
          <a:xfrm flipH="1">
            <a:off x="7515838" y="2862072"/>
            <a:ext cx="604034" cy="324745"/>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1021590-2B6D-BE4E-9FAC-2CD2FB5BCEB2}"/>
              </a:ext>
            </a:extLst>
          </p:cNvPr>
          <p:cNvSpPr txBox="1"/>
          <p:nvPr/>
        </p:nvSpPr>
        <p:spPr>
          <a:xfrm rot="18367662">
            <a:off x="6935404" y="4704442"/>
            <a:ext cx="1417004" cy="338554"/>
          </a:xfrm>
          <a:prstGeom prst="rect">
            <a:avLst/>
          </a:prstGeom>
          <a:noFill/>
        </p:spPr>
        <p:txBody>
          <a:bodyPr wrap="square" rtlCol="0">
            <a:spAutoFit/>
          </a:bodyPr>
          <a:lstStyle/>
          <a:p>
            <a:pPr algn="ctr"/>
            <a:r>
              <a:rPr lang="de-DE" sz="1600" dirty="0">
                <a:solidFill>
                  <a:schemeClr val="bg1"/>
                </a:solidFill>
              </a:rPr>
              <a:t>Infrastructure</a:t>
            </a:r>
            <a:endParaRPr lang="de-DE" sz="1400" dirty="0">
              <a:solidFill>
                <a:schemeClr val="bg1"/>
              </a:solidFill>
            </a:endParaRPr>
          </a:p>
        </p:txBody>
      </p:sp>
      <p:sp>
        <p:nvSpPr>
          <p:cNvPr id="26" name="TextBox 25">
            <a:extLst>
              <a:ext uri="{FF2B5EF4-FFF2-40B4-BE49-F238E27FC236}">
                <a16:creationId xmlns:a16="http://schemas.microsoft.com/office/drawing/2014/main" id="{5AE0FED9-E61D-414B-8782-37A8913C5CF9}"/>
              </a:ext>
            </a:extLst>
          </p:cNvPr>
          <p:cNvSpPr txBox="1"/>
          <p:nvPr/>
        </p:nvSpPr>
        <p:spPr>
          <a:xfrm rot="3852708">
            <a:off x="3938432" y="4514813"/>
            <a:ext cx="912620" cy="338554"/>
          </a:xfrm>
          <a:prstGeom prst="rect">
            <a:avLst/>
          </a:prstGeom>
          <a:noFill/>
        </p:spPr>
        <p:txBody>
          <a:bodyPr wrap="square" rtlCol="0">
            <a:spAutoFit/>
          </a:bodyPr>
          <a:lstStyle/>
          <a:p>
            <a:pPr algn="ctr"/>
            <a:r>
              <a:rPr lang="de-DE" sz="1600" dirty="0">
                <a:solidFill>
                  <a:schemeClr val="bg1"/>
                </a:solidFill>
              </a:rPr>
              <a:t>Tests</a:t>
            </a:r>
            <a:endParaRPr lang="de-DE" sz="1400" dirty="0">
              <a:solidFill>
                <a:schemeClr val="bg1"/>
              </a:solidFill>
            </a:endParaRPr>
          </a:p>
        </p:txBody>
      </p:sp>
      <p:sp>
        <p:nvSpPr>
          <p:cNvPr id="27" name="TextBox 26">
            <a:extLst>
              <a:ext uri="{FF2B5EF4-FFF2-40B4-BE49-F238E27FC236}">
                <a16:creationId xmlns:a16="http://schemas.microsoft.com/office/drawing/2014/main" id="{F631EFCC-CED8-9949-A39A-45CB76CA9CF4}"/>
              </a:ext>
            </a:extLst>
          </p:cNvPr>
          <p:cNvSpPr txBox="1"/>
          <p:nvPr/>
        </p:nvSpPr>
        <p:spPr>
          <a:xfrm>
            <a:off x="5369153" y="1826921"/>
            <a:ext cx="1362352" cy="338554"/>
          </a:xfrm>
          <a:prstGeom prst="rect">
            <a:avLst/>
          </a:prstGeom>
          <a:noFill/>
        </p:spPr>
        <p:txBody>
          <a:bodyPr wrap="square" rtlCol="0">
            <a:spAutoFit/>
          </a:bodyPr>
          <a:lstStyle/>
          <a:p>
            <a:pPr algn="ctr"/>
            <a:r>
              <a:rPr lang="de-DE" sz="1600" dirty="0">
                <a:solidFill>
                  <a:schemeClr val="bg1"/>
                </a:solidFill>
              </a:rPr>
              <a:t>User Interface</a:t>
            </a:r>
            <a:endParaRPr lang="de-DE" sz="1400" dirty="0">
              <a:solidFill>
                <a:schemeClr val="bg1"/>
              </a:solidFill>
            </a:endParaRPr>
          </a:p>
        </p:txBody>
      </p:sp>
      <p:sp>
        <p:nvSpPr>
          <p:cNvPr id="28" name="Down Arrow 27">
            <a:extLst>
              <a:ext uri="{FF2B5EF4-FFF2-40B4-BE49-F238E27FC236}">
                <a16:creationId xmlns:a16="http://schemas.microsoft.com/office/drawing/2014/main" id="{2FD5C0F4-1AB3-FA43-B420-423337357DEB}"/>
              </a:ext>
            </a:extLst>
          </p:cNvPr>
          <p:cNvSpPr/>
          <p:nvPr/>
        </p:nvSpPr>
        <p:spPr>
          <a:xfrm rot="14837981">
            <a:off x="4729080" y="4529872"/>
            <a:ext cx="241941"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9" name="Down Arrow 28">
            <a:extLst>
              <a:ext uri="{FF2B5EF4-FFF2-40B4-BE49-F238E27FC236}">
                <a16:creationId xmlns:a16="http://schemas.microsoft.com/office/drawing/2014/main" id="{D77EA4F3-9739-BB45-9027-F0D7E01AB512}"/>
              </a:ext>
            </a:extLst>
          </p:cNvPr>
          <p:cNvSpPr/>
          <p:nvPr/>
        </p:nvSpPr>
        <p:spPr>
          <a:xfrm rot="14837981">
            <a:off x="4821257" y="4050683"/>
            <a:ext cx="241941" cy="82377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Down Arrow 29">
            <a:extLst>
              <a:ext uri="{FF2B5EF4-FFF2-40B4-BE49-F238E27FC236}">
                <a16:creationId xmlns:a16="http://schemas.microsoft.com/office/drawing/2014/main" id="{73517319-61D0-A94D-8D40-63682B71A29C}"/>
              </a:ext>
            </a:extLst>
          </p:cNvPr>
          <p:cNvSpPr/>
          <p:nvPr/>
        </p:nvSpPr>
        <p:spPr>
          <a:xfrm rot="14837981">
            <a:off x="4976794" y="3485095"/>
            <a:ext cx="241941" cy="134564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Down Arrow 30">
            <a:extLst>
              <a:ext uri="{FF2B5EF4-FFF2-40B4-BE49-F238E27FC236}">
                <a16:creationId xmlns:a16="http://schemas.microsoft.com/office/drawing/2014/main" id="{2872A224-7075-C64D-ADD6-D1EE73FF7D0C}"/>
              </a:ext>
            </a:extLst>
          </p:cNvPr>
          <p:cNvSpPr/>
          <p:nvPr/>
        </p:nvSpPr>
        <p:spPr>
          <a:xfrm rot="7776858">
            <a:off x="6932355" y="4852625"/>
            <a:ext cx="241941"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2" name="Down Arrow 31">
            <a:extLst>
              <a:ext uri="{FF2B5EF4-FFF2-40B4-BE49-F238E27FC236}">
                <a16:creationId xmlns:a16="http://schemas.microsoft.com/office/drawing/2014/main" id="{B921E1E3-7A12-E243-A444-51F91AD90765}"/>
              </a:ext>
            </a:extLst>
          </p:cNvPr>
          <p:cNvSpPr/>
          <p:nvPr/>
        </p:nvSpPr>
        <p:spPr>
          <a:xfrm rot="7776858">
            <a:off x="6942947" y="4361688"/>
            <a:ext cx="241941" cy="78357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3" name="Down Arrow 32">
            <a:extLst>
              <a:ext uri="{FF2B5EF4-FFF2-40B4-BE49-F238E27FC236}">
                <a16:creationId xmlns:a16="http://schemas.microsoft.com/office/drawing/2014/main" id="{DC51413B-B0EC-0A45-B775-042DFEE71658}"/>
              </a:ext>
            </a:extLst>
          </p:cNvPr>
          <p:cNvSpPr/>
          <p:nvPr/>
        </p:nvSpPr>
        <p:spPr>
          <a:xfrm rot="7776858">
            <a:off x="6873303" y="3738139"/>
            <a:ext cx="241941" cy="128812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4" name="Down Arrow 33">
            <a:extLst>
              <a:ext uri="{FF2B5EF4-FFF2-40B4-BE49-F238E27FC236}">
                <a16:creationId xmlns:a16="http://schemas.microsoft.com/office/drawing/2014/main" id="{CDF53F84-775F-C941-AE61-4C589C1DF6D9}"/>
              </a:ext>
            </a:extLst>
          </p:cNvPr>
          <p:cNvSpPr/>
          <p:nvPr/>
        </p:nvSpPr>
        <p:spPr>
          <a:xfrm rot="2596982">
            <a:off x="6843638" y="2503832"/>
            <a:ext cx="241941" cy="4064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5" name="Down Arrow 34">
            <a:extLst>
              <a:ext uri="{FF2B5EF4-FFF2-40B4-BE49-F238E27FC236}">
                <a16:creationId xmlns:a16="http://schemas.microsoft.com/office/drawing/2014/main" id="{DC8E19E5-5518-6840-87FC-0DC8DA9666AB}"/>
              </a:ext>
            </a:extLst>
          </p:cNvPr>
          <p:cNvSpPr/>
          <p:nvPr/>
        </p:nvSpPr>
        <p:spPr>
          <a:xfrm rot="2596982">
            <a:off x="6904136" y="2612121"/>
            <a:ext cx="241941" cy="6902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Down Arrow 35">
            <a:extLst>
              <a:ext uri="{FF2B5EF4-FFF2-40B4-BE49-F238E27FC236}">
                <a16:creationId xmlns:a16="http://schemas.microsoft.com/office/drawing/2014/main" id="{2E1022B1-78ED-F64A-8D0F-E908C5CF7EBD}"/>
              </a:ext>
            </a:extLst>
          </p:cNvPr>
          <p:cNvSpPr/>
          <p:nvPr/>
        </p:nvSpPr>
        <p:spPr>
          <a:xfrm rot="2596982">
            <a:off x="6837382" y="2697403"/>
            <a:ext cx="241941" cy="13083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8" name="Down Arrow 37">
            <a:extLst>
              <a:ext uri="{FF2B5EF4-FFF2-40B4-BE49-F238E27FC236}">
                <a16:creationId xmlns:a16="http://schemas.microsoft.com/office/drawing/2014/main" id="{B4C13CAB-E512-A047-9C7E-00FA8BAC5230}"/>
              </a:ext>
            </a:extLst>
          </p:cNvPr>
          <p:cNvSpPr/>
          <p:nvPr/>
        </p:nvSpPr>
        <p:spPr>
          <a:xfrm>
            <a:off x="6080293" y="2731970"/>
            <a:ext cx="241941" cy="33611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9" name="Down Arrow 38">
            <a:extLst>
              <a:ext uri="{FF2B5EF4-FFF2-40B4-BE49-F238E27FC236}">
                <a16:creationId xmlns:a16="http://schemas.microsoft.com/office/drawing/2014/main" id="{38E73B02-DF04-D54D-9262-8DB2D93C23E0}"/>
              </a:ext>
            </a:extLst>
          </p:cNvPr>
          <p:cNvSpPr/>
          <p:nvPr/>
        </p:nvSpPr>
        <p:spPr>
          <a:xfrm>
            <a:off x="5830885" y="2734256"/>
            <a:ext cx="241941" cy="69474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Down Arrow 39">
            <a:extLst>
              <a:ext uri="{FF2B5EF4-FFF2-40B4-BE49-F238E27FC236}">
                <a16:creationId xmlns:a16="http://schemas.microsoft.com/office/drawing/2014/main" id="{1EE148B9-5888-9F46-86BA-E103F135587A}"/>
              </a:ext>
            </a:extLst>
          </p:cNvPr>
          <p:cNvSpPr/>
          <p:nvPr/>
        </p:nvSpPr>
        <p:spPr>
          <a:xfrm rot="10800000">
            <a:off x="5951855" y="4254263"/>
            <a:ext cx="241941" cy="26604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955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Grundsätze der </a:t>
            </a:r>
            <a:r>
              <a:rPr lang="de-DE" dirty="0" err="1"/>
              <a:t>Onion</a:t>
            </a:r>
            <a:r>
              <a:rPr lang="de-DE" dirty="0"/>
              <a:t> </a:t>
            </a:r>
            <a:r>
              <a:rPr lang="de-DE" dirty="0" err="1"/>
              <a:t>Architecture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en" dirty="0"/>
              <a:t>The application is built around an independent object model.</a:t>
            </a:r>
            <a:endParaRPr lang="de-DE" dirty="0"/>
          </a:p>
          <a:p>
            <a:r>
              <a:rPr lang="de-DE" dirty="0" err="1"/>
              <a:t>Inner</a:t>
            </a:r>
            <a:r>
              <a:rPr lang="de-DE" dirty="0"/>
              <a:t> </a:t>
            </a:r>
            <a:r>
              <a:rPr lang="de-DE" dirty="0" err="1"/>
              <a:t>layers</a:t>
            </a:r>
            <a:r>
              <a:rPr lang="de-DE" dirty="0"/>
              <a:t> </a:t>
            </a:r>
            <a:r>
              <a:rPr lang="de-DE" dirty="0" err="1"/>
              <a:t>define</a:t>
            </a:r>
            <a:r>
              <a:rPr lang="de-DE" dirty="0"/>
              <a:t> </a:t>
            </a:r>
            <a:r>
              <a:rPr lang="de-DE" dirty="0" err="1"/>
              <a:t>interfaces</a:t>
            </a:r>
            <a:r>
              <a:rPr lang="de-DE" dirty="0"/>
              <a:t>.  </a:t>
            </a:r>
            <a:r>
              <a:rPr lang="de-DE" dirty="0" err="1"/>
              <a:t>Outer</a:t>
            </a:r>
            <a:r>
              <a:rPr lang="de-DE" dirty="0"/>
              <a:t> </a:t>
            </a:r>
            <a:r>
              <a:rPr lang="de-DE" dirty="0" err="1"/>
              <a:t>layers</a:t>
            </a:r>
            <a:r>
              <a:rPr lang="de-DE" dirty="0"/>
              <a:t> </a:t>
            </a:r>
            <a:r>
              <a:rPr lang="de-DE" dirty="0" err="1"/>
              <a:t>implement</a:t>
            </a:r>
            <a:r>
              <a:rPr lang="de-DE" dirty="0"/>
              <a:t> </a:t>
            </a:r>
            <a:r>
              <a:rPr lang="de-DE" dirty="0" err="1"/>
              <a:t>interfaces</a:t>
            </a:r>
            <a:r>
              <a:rPr lang="de-DE" dirty="0"/>
              <a:t>.</a:t>
            </a:r>
          </a:p>
          <a:p>
            <a:r>
              <a:rPr lang="en" dirty="0"/>
              <a:t>Direction of coupling is toward the center.</a:t>
            </a:r>
          </a:p>
          <a:p>
            <a:r>
              <a:rPr lang="en" dirty="0"/>
              <a:t>All application core code can be compiled and run separate from infrastructure.</a:t>
            </a:r>
            <a:endParaRPr lang="de-DE" dirty="0"/>
          </a:p>
        </p:txBody>
      </p:sp>
    </p:spTree>
    <p:extLst>
      <p:ext uri="{BB962C8B-B14F-4D97-AF65-F5344CB8AC3E}">
        <p14:creationId xmlns:p14="http://schemas.microsoft.com/office/powerpoint/2010/main" val="327769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Screaming</a:t>
            </a:r>
            <a:r>
              <a:rPr lang="de-DE" dirty="0"/>
              <a:t> </a:t>
            </a:r>
            <a:r>
              <a:rPr lang="de-DE" dirty="0" err="1"/>
              <a:t>Architecture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de-DE" dirty="0"/>
              <a:t>2011 von Robert C. Martin (</a:t>
            </a:r>
            <a:r>
              <a:rPr lang="de-DE" dirty="0" err="1"/>
              <a:t>Uncle</a:t>
            </a:r>
            <a:r>
              <a:rPr lang="de-DE" dirty="0"/>
              <a:t> Bob) vorgestellt.</a:t>
            </a:r>
          </a:p>
          <a:p>
            <a:r>
              <a:rPr lang="de-DE" dirty="0"/>
              <a:t>Keine „echte“ Architektur.</a:t>
            </a:r>
          </a:p>
        </p:txBody>
      </p:sp>
    </p:spTree>
    <p:extLst>
      <p:ext uri="{BB962C8B-B14F-4D97-AF65-F5344CB8AC3E}">
        <p14:creationId xmlns:p14="http://schemas.microsoft.com/office/powerpoint/2010/main" val="35613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Screaming</a:t>
            </a:r>
            <a:r>
              <a:rPr lang="de-DE" dirty="0"/>
              <a:t> </a:t>
            </a:r>
            <a:r>
              <a:rPr lang="de-DE" dirty="0" err="1"/>
              <a:t>Architecture</a:t>
            </a:r>
            <a:r>
              <a:rPr lang="de-DE" dirty="0"/>
              <a:t> – High Level</a:t>
            </a:r>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de-DE" dirty="0"/>
              <a:t>Was schreit deine Applikations-Architektur? </a:t>
            </a:r>
          </a:p>
          <a:p>
            <a:pPr lvl="1"/>
            <a:r>
              <a:rPr lang="de-DE" dirty="0"/>
              <a:t>Gesundheitssystem </a:t>
            </a:r>
          </a:p>
          <a:p>
            <a:pPr lvl="1"/>
            <a:r>
              <a:rPr lang="de-DE" dirty="0"/>
              <a:t>oder Buchhaltung </a:t>
            </a:r>
          </a:p>
          <a:p>
            <a:pPr lvl="1"/>
            <a:r>
              <a:rPr lang="de-DE" dirty="0"/>
              <a:t>oder Lagerverwaltung?</a:t>
            </a:r>
          </a:p>
          <a:p>
            <a:r>
              <a:rPr lang="de-DE" dirty="0"/>
              <a:t>oder etwas wie</a:t>
            </a:r>
          </a:p>
          <a:p>
            <a:pPr lvl="1"/>
            <a:r>
              <a:rPr lang="de-DE" dirty="0" err="1"/>
              <a:t>Rails</a:t>
            </a:r>
            <a:r>
              <a:rPr lang="de-DE" dirty="0"/>
              <a:t> </a:t>
            </a:r>
          </a:p>
          <a:p>
            <a:pPr lvl="1"/>
            <a:r>
              <a:rPr lang="de-DE" dirty="0"/>
              <a:t>oder Spring/</a:t>
            </a:r>
            <a:r>
              <a:rPr lang="de-DE" dirty="0" err="1"/>
              <a:t>NHibernate</a:t>
            </a:r>
            <a:r>
              <a:rPr lang="de-DE" dirty="0"/>
              <a:t> </a:t>
            </a:r>
          </a:p>
          <a:p>
            <a:pPr lvl="1"/>
            <a:r>
              <a:rPr lang="de-DE" dirty="0"/>
              <a:t>oder ASP.NET Core?</a:t>
            </a:r>
          </a:p>
          <a:p>
            <a:pPr lvl="1"/>
            <a:r>
              <a:rPr lang="de-DE" dirty="0"/>
              <a:t>oder WPF</a:t>
            </a:r>
          </a:p>
          <a:p>
            <a:pPr lvl="1"/>
            <a:r>
              <a:rPr lang="de-DE" dirty="0"/>
              <a:t>oder </a:t>
            </a:r>
            <a:r>
              <a:rPr lang="de-DE" dirty="0" err="1"/>
              <a:t>EntityFramework</a:t>
            </a:r>
            <a:endParaRPr lang="de-DE" dirty="0"/>
          </a:p>
        </p:txBody>
      </p:sp>
    </p:spTree>
    <p:extLst>
      <p:ext uri="{BB962C8B-B14F-4D97-AF65-F5344CB8AC3E}">
        <p14:creationId xmlns:p14="http://schemas.microsoft.com/office/powerpoint/2010/main" val="18077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Screaming</a:t>
            </a:r>
            <a:r>
              <a:rPr lang="de-DE" dirty="0"/>
              <a:t> </a:t>
            </a:r>
            <a:r>
              <a:rPr lang="de-DE" dirty="0" err="1"/>
              <a:t>Architecture</a:t>
            </a:r>
            <a:r>
              <a:rPr lang="de-DE" dirty="0"/>
              <a:t> – </a:t>
            </a:r>
            <a:r>
              <a:rPr lang="de-DE" dirty="0" err="1"/>
              <a:t>Theme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en" dirty="0"/>
              <a:t>A use case driven approach.</a:t>
            </a:r>
          </a:p>
          <a:p>
            <a:r>
              <a:rPr lang="en" dirty="0"/>
              <a:t>Architectures are not (or should not) be about frameworks.</a:t>
            </a:r>
          </a:p>
          <a:p>
            <a:r>
              <a:rPr lang="en" dirty="0"/>
              <a:t>Architectures should not be </a:t>
            </a:r>
            <a:r>
              <a:rPr lang="en" i="1" dirty="0"/>
              <a:t>supplied</a:t>
            </a:r>
            <a:r>
              <a:rPr lang="en" dirty="0"/>
              <a:t> by frameworks.</a:t>
            </a:r>
          </a:p>
          <a:p>
            <a:r>
              <a:rPr lang="en" dirty="0"/>
              <a:t>If your architecture is based on frameworks, then it cannot be based on your use cases.</a:t>
            </a:r>
            <a:endParaRPr lang="de-DE" dirty="0"/>
          </a:p>
        </p:txBody>
      </p:sp>
    </p:spTree>
    <p:extLst>
      <p:ext uri="{BB962C8B-B14F-4D97-AF65-F5344CB8AC3E}">
        <p14:creationId xmlns:p14="http://schemas.microsoft.com/office/powerpoint/2010/main" val="312162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75DF-C329-A975-E098-F3D0493B2324}"/>
              </a:ext>
            </a:extLst>
          </p:cNvPr>
          <p:cNvSpPr>
            <a:spLocks noGrp="1"/>
          </p:cNvSpPr>
          <p:nvPr>
            <p:ph type="title"/>
          </p:nvPr>
        </p:nvSpPr>
        <p:spPr/>
        <p:txBody>
          <a:bodyPr/>
          <a:lstStyle/>
          <a:p>
            <a:r>
              <a:rPr lang="en-DE" dirty="0"/>
              <a:t>Agenda</a:t>
            </a:r>
          </a:p>
        </p:txBody>
      </p:sp>
      <p:sp>
        <p:nvSpPr>
          <p:cNvPr id="3" name="Content Placeholder 2">
            <a:extLst>
              <a:ext uri="{FF2B5EF4-FFF2-40B4-BE49-F238E27FC236}">
                <a16:creationId xmlns:a16="http://schemas.microsoft.com/office/drawing/2014/main" id="{9E4F74FE-9CAD-F0E9-9C48-0EE4EE62DBB2}"/>
              </a:ext>
            </a:extLst>
          </p:cNvPr>
          <p:cNvSpPr>
            <a:spLocks noGrp="1"/>
          </p:cNvSpPr>
          <p:nvPr>
            <p:ph idx="1"/>
          </p:nvPr>
        </p:nvSpPr>
        <p:spPr/>
        <p:txBody>
          <a:bodyPr/>
          <a:lstStyle/>
          <a:p>
            <a:r>
              <a:rPr lang="en-DE" dirty="0"/>
              <a:t>Wir lernen uns kennen</a:t>
            </a:r>
          </a:p>
          <a:p>
            <a:r>
              <a:rPr lang="en-DE" dirty="0"/>
              <a:t>Begegnungen mit bekannten Architekturmustern</a:t>
            </a:r>
          </a:p>
          <a:p>
            <a:r>
              <a:rPr lang="en-DE" dirty="0"/>
              <a:t>Fleissige Bienchen erstellen erste Waben</a:t>
            </a:r>
          </a:p>
          <a:p>
            <a:r>
              <a:rPr lang="en-DE" i="1" dirty="0"/>
              <a:t>M-i-t-t-a-g-s-p-a-u-s-e</a:t>
            </a:r>
          </a:p>
          <a:p>
            <a:r>
              <a:rPr lang="en-DE" i="1" dirty="0"/>
              <a:t>Zwiebeln schälen bis die Augen tränen</a:t>
            </a:r>
          </a:p>
          <a:p>
            <a:r>
              <a:rPr lang="en-DE" i="1" dirty="0"/>
              <a:t>Der große Architektur-Eintopf</a:t>
            </a:r>
          </a:p>
          <a:p>
            <a:r>
              <a:rPr lang="en-DE" i="1" dirty="0"/>
              <a:t>Tagesrückblick und Take-Aways</a:t>
            </a:r>
          </a:p>
          <a:p>
            <a:endParaRPr lang="en-DE" i="1" dirty="0"/>
          </a:p>
        </p:txBody>
      </p:sp>
    </p:spTree>
    <p:extLst>
      <p:ext uri="{BB962C8B-B14F-4D97-AF65-F5344CB8AC3E}">
        <p14:creationId xmlns:p14="http://schemas.microsoft.com/office/powerpoint/2010/main" val="260804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err="1"/>
              <a:t>Screaming</a:t>
            </a:r>
            <a:r>
              <a:rPr lang="de-DE" dirty="0"/>
              <a:t> </a:t>
            </a:r>
            <a:r>
              <a:rPr lang="de-DE" dirty="0" err="1"/>
              <a:t>Architecture</a:t>
            </a:r>
            <a:r>
              <a:rPr lang="de-DE" dirty="0"/>
              <a:t> – </a:t>
            </a:r>
            <a:r>
              <a:rPr lang="de-DE" dirty="0" err="1"/>
              <a:t>Purpose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en" dirty="0"/>
              <a:t>A good software architecture allows decisions about frameworks, databases, web-servers, and other environmental issues and tools, to be deferred and delayed.</a:t>
            </a:r>
          </a:p>
          <a:p>
            <a:r>
              <a:rPr lang="en" dirty="0"/>
              <a:t>A good architecture makes it easy to change your mind about those decisions too.</a:t>
            </a:r>
          </a:p>
          <a:p>
            <a:r>
              <a:rPr lang="en" dirty="0"/>
              <a:t>A good architecture emphasizes the use-cases and decouples them from peripheral concerns.</a:t>
            </a:r>
            <a:endParaRPr lang="de-DE" dirty="0"/>
          </a:p>
        </p:txBody>
      </p:sp>
    </p:spTree>
    <p:extLst>
      <p:ext uri="{BB962C8B-B14F-4D97-AF65-F5344CB8AC3E}">
        <p14:creationId xmlns:p14="http://schemas.microsoft.com/office/powerpoint/2010/main" val="3376454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The Clean </a:t>
            </a:r>
            <a:r>
              <a:rPr lang="de-DE" dirty="0" err="1"/>
              <a:t>Architecture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de-DE" dirty="0"/>
              <a:t>2012 von Robert C. Martin (</a:t>
            </a:r>
            <a:r>
              <a:rPr lang="de-DE" dirty="0" err="1"/>
              <a:t>Uncle</a:t>
            </a:r>
            <a:r>
              <a:rPr lang="de-DE" dirty="0"/>
              <a:t> Bob) vorgestellt</a:t>
            </a:r>
          </a:p>
          <a:p>
            <a:r>
              <a:rPr lang="de-DE" dirty="0"/>
              <a:t>Mit Verweis auf </a:t>
            </a:r>
          </a:p>
          <a:p>
            <a:pPr lvl="1"/>
            <a:r>
              <a:rPr lang="de-DE" dirty="0"/>
              <a:t>Hexagonal </a:t>
            </a:r>
            <a:r>
              <a:rPr lang="de-DE" dirty="0" err="1"/>
              <a:t>Architecture</a:t>
            </a:r>
            <a:endParaRPr lang="de-DE" dirty="0"/>
          </a:p>
          <a:p>
            <a:pPr lvl="1"/>
            <a:r>
              <a:rPr lang="de-DE" dirty="0" err="1"/>
              <a:t>Onion</a:t>
            </a:r>
            <a:r>
              <a:rPr lang="de-DE" dirty="0"/>
              <a:t> </a:t>
            </a:r>
            <a:r>
              <a:rPr lang="de-DE" dirty="0" err="1"/>
              <a:t>Architecture</a:t>
            </a:r>
            <a:endParaRPr lang="de-DE" dirty="0"/>
          </a:p>
          <a:p>
            <a:pPr lvl="1"/>
            <a:r>
              <a:rPr lang="de-DE" dirty="0" err="1"/>
              <a:t>Screaming</a:t>
            </a:r>
            <a:r>
              <a:rPr lang="de-DE" dirty="0"/>
              <a:t> </a:t>
            </a:r>
            <a:r>
              <a:rPr lang="de-DE" dirty="0" err="1"/>
              <a:t>Architecture</a:t>
            </a:r>
            <a:endParaRPr lang="de-DE" dirty="0"/>
          </a:p>
          <a:p>
            <a:pPr lvl="1"/>
            <a:r>
              <a:rPr lang="de-DE" dirty="0"/>
              <a:t>...DCI...BCE </a:t>
            </a:r>
          </a:p>
          <a:p>
            <a:r>
              <a:rPr lang="de-DE" dirty="0"/>
              <a:t>Ein Extrakt / eine Zusammenfassung.</a:t>
            </a:r>
          </a:p>
        </p:txBody>
      </p:sp>
    </p:spTree>
    <p:extLst>
      <p:ext uri="{BB962C8B-B14F-4D97-AF65-F5344CB8AC3E}">
        <p14:creationId xmlns:p14="http://schemas.microsoft.com/office/powerpoint/2010/main" val="164442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The Clean </a:t>
            </a:r>
            <a:r>
              <a:rPr lang="de-DE" dirty="0" err="1"/>
              <a:t>Architecture</a:t>
            </a:r>
            <a:endParaRPr lang="de-DE" dirty="0"/>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a:xfrm>
            <a:off x="838200" y="1825625"/>
            <a:ext cx="10515600" cy="4447160"/>
          </a:xfrm>
        </p:spPr>
        <p:txBody>
          <a:bodyPr>
            <a:normAutofit fontScale="85000" lnSpcReduction="10000"/>
          </a:bodyPr>
          <a:lstStyle/>
          <a:p>
            <a:pPr marL="457200" indent="-457200">
              <a:lnSpc>
                <a:spcPct val="150000"/>
              </a:lnSpc>
              <a:buFont typeface="+mj-lt"/>
              <a:buAutoNum type="arabicPeriod"/>
            </a:pPr>
            <a:r>
              <a:rPr lang="en" sz="2000" u="sng" dirty="0"/>
              <a:t>Independent of Frameworks</a:t>
            </a:r>
            <a:r>
              <a:rPr lang="en" sz="2000" dirty="0"/>
              <a:t>. The architecture does not depend on the existence of some library of feature laden software. This allows you to use such frameworks as tools, rather than having to cram your system into their limited constraints.</a:t>
            </a:r>
          </a:p>
          <a:p>
            <a:pPr marL="457200" indent="-457200">
              <a:lnSpc>
                <a:spcPct val="150000"/>
              </a:lnSpc>
              <a:buFont typeface="+mj-lt"/>
              <a:buAutoNum type="arabicPeriod"/>
            </a:pPr>
            <a:r>
              <a:rPr lang="en" sz="2000" u="sng" dirty="0"/>
              <a:t>Testable</a:t>
            </a:r>
            <a:r>
              <a:rPr lang="en" sz="2000" dirty="0"/>
              <a:t>. The business rules can be tested without the UI, Database, Web Server, or any other external element.</a:t>
            </a:r>
          </a:p>
          <a:p>
            <a:pPr marL="457200" indent="-457200">
              <a:lnSpc>
                <a:spcPct val="150000"/>
              </a:lnSpc>
              <a:buFont typeface="+mj-lt"/>
              <a:buAutoNum type="arabicPeriod"/>
            </a:pPr>
            <a:r>
              <a:rPr lang="en" sz="2000" u="sng" dirty="0"/>
              <a:t>Independent of UI</a:t>
            </a:r>
            <a:r>
              <a:rPr lang="en" sz="2000" dirty="0"/>
              <a:t>. The UI can change easily, without changing the rest of the system. A Web UI could be replaced with a console UI, for example, without changing the business rules.</a:t>
            </a:r>
          </a:p>
          <a:p>
            <a:pPr marL="457200" indent="-457200">
              <a:lnSpc>
                <a:spcPct val="150000"/>
              </a:lnSpc>
              <a:buFont typeface="+mj-lt"/>
              <a:buAutoNum type="arabicPeriod"/>
            </a:pPr>
            <a:r>
              <a:rPr lang="en" sz="2000" u="sng" dirty="0"/>
              <a:t>Independent of Database</a:t>
            </a:r>
            <a:r>
              <a:rPr lang="en" sz="2000" dirty="0"/>
              <a:t>. You can swap out Oracle or SQL Server, for Mongo, </a:t>
            </a:r>
            <a:r>
              <a:rPr lang="en" sz="2000" dirty="0" err="1"/>
              <a:t>BigTable</a:t>
            </a:r>
            <a:r>
              <a:rPr lang="en" sz="2000" dirty="0"/>
              <a:t>, CouchDB, or something else. Your business rules are not bound to the database.</a:t>
            </a:r>
          </a:p>
          <a:p>
            <a:pPr marL="457200" indent="-457200">
              <a:lnSpc>
                <a:spcPct val="150000"/>
              </a:lnSpc>
              <a:buFont typeface="+mj-lt"/>
              <a:buAutoNum type="arabicPeriod"/>
            </a:pPr>
            <a:r>
              <a:rPr lang="en" sz="2000" u="sng" dirty="0"/>
              <a:t>Independent of any external agency</a:t>
            </a:r>
            <a:r>
              <a:rPr lang="en" sz="2000" dirty="0"/>
              <a:t>. In fact your business rules simply don’t know anything at all about the outside world.</a:t>
            </a:r>
            <a:endParaRPr lang="de-DE" sz="2000" dirty="0"/>
          </a:p>
        </p:txBody>
      </p:sp>
    </p:spTree>
    <p:extLst>
      <p:ext uri="{BB962C8B-B14F-4D97-AF65-F5344CB8AC3E}">
        <p14:creationId xmlns:p14="http://schemas.microsoft.com/office/powerpoint/2010/main" val="429301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The Clean </a:t>
            </a:r>
            <a:r>
              <a:rPr lang="de-DE" dirty="0" err="1"/>
              <a:t>Architecture</a:t>
            </a:r>
            <a:endParaRPr lang="de-DE" dirty="0"/>
          </a:p>
        </p:txBody>
      </p:sp>
      <p:pic>
        <p:nvPicPr>
          <p:cNvPr id="8194" name="Picture 2" descr="https://blog.cleancoder.com/uncle-bob/images/2012-08-13-the-clean-architecture/CleanArchitecture.jpg">
            <a:extLst>
              <a:ext uri="{FF2B5EF4-FFF2-40B4-BE49-F238E27FC236}">
                <a16:creationId xmlns:a16="http://schemas.microsoft.com/office/drawing/2014/main" id="{11D350AA-1FDE-7C45-A4B6-300179FC4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19" y="1350281"/>
            <a:ext cx="6486562" cy="4764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45402F-A260-4245-A61D-7F0FC766BF48}"/>
              </a:ext>
            </a:extLst>
          </p:cNvPr>
          <p:cNvSpPr txBox="1"/>
          <p:nvPr/>
        </p:nvSpPr>
        <p:spPr>
          <a:xfrm>
            <a:off x="1702308" y="6215876"/>
            <a:ext cx="8787384" cy="276999"/>
          </a:xfrm>
          <a:prstGeom prst="rect">
            <a:avLst/>
          </a:prstGeom>
          <a:noFill/>
        </p:spPr>
        <p:txBody>
          <a:bodyPr wrap="square" rtlCol="0">
            <a:spAutoFit/>
          </a:bodyPr>
          <a:lstStyle/>
          <a:p>
            <a:pPr algn="ctr"/>
            <a:r>
              <a:rPr lang="de-DE" sz="1200" dirty="0">
                <a:solidFill>
                  <a:schemeClr val="bg1">
                    <a:lumMod val="65000"/>
                  </a:schemeClr>
                </a:solidFill>
              </a:rPr>
              <a:t>Quelle: Robert C. Martin (https://</a:t>
            </a:r>
            <a:r>
              <a:rPr lang="de-DE" sz="1200" dirty="0" err="1">
                <a:solidFill>
                  <a:schemeClr val="bg1">
                    <a:lumMod val="65000"/>
                  </a:schemeClr>
                </a:solidFill>
              </a:rPr>
              <a:t>blog.cleancoder.com</a:t>
            </a:r>
            <a:r>
              <a:rPr lang="de-DE" sz="1200" dirty="0">
                <a:solidFill>
                  <a:schemeClr val="bg1">
                    <a:lumMod val="65000"/>
                  </a:schemeClr>
                </a:solidFill>
              </a:rPr>
              <a:t>/</a:t>
            </a:r>
            <a:r>
              <a:rPr lang="de-DE" sz="1200" dirty="0" err="1">
                <a:solidFill>
                  <a:schemeClr val="bg1">
                    <a:lumMod val="65000"/>
                  </a:schemeClr>
                </a:solidFill>
              </a:rPr>
              <a:t>uncle-bob</a:t>
            </a:r>
            <a:r>
              <a:rPr lang="de-DE" sz="1200" dirty="0">
                <a:solidFill>
                  <a:schemeClr val="bg1">
                    <a:lumMod val="65000"/>
                  </a:schemeClr>
                </a:solidFill>
              </a:rPr>
              <a:t>/2012/08/13/</a:t>
            </a:r>
            <a:r>
              <a:rPr lang="de-DE" sz="1200" dirty="0" err="1">
                <a:solidFill>
                  <a:schemeClr val="bg1">
                    <a:lumMod val="65000"/>
                  </a:schemeClr>
                </a:solidFill>
              </a:rPr>
              <a:t>the</a:t>
            </a:r>
            <a:r>
              <a:rPr lang="de-DE" sz="1200" dirty="0">
                <a:solidFill>
                  <a:schemeClr val="bg1">
                    <a:lumMod val="65000"/>
                  </a:schemeClr>
                </a:solidFill>
              </a:rPr>
              <a:t>-clean-</a:t>
            </a:r>
            <a:r>
              <a:rPr lang="de-DE" sz="1200" dirty="0" err="1">
                <a:solidFill>
                  <a:schemeClr val="bg1">
                    <a:lumMod val="65000"/>
                  </a:schemeClr>
                </a:solidFill>
              </a:rPr>
              <a:t>architecture.html</a:t>
            </a:r>
            <a:r>
              <a:rPr lang="de-DE" sz="1200" dirty="0">
                <a:solidFill>
                  <a:schemeClr val="bg1">
                    <a:lumMod val="65000"/>
                  </a:schemeClr>
                </a:solidFill>
              </a:rPr>
              <a:t>)</a:t>
            </a:r>
          </a:p>
        </p:txBody>
      </p:sp>
    </p:spTree>
    <p:extLst>
      <p:ext uri="{BB962C8B-B14F-4D97-AF65-F5344CB8AC3E}">
        <p14:creationId xmlns:p14="http://schemas.microsoft.com/office/powerpoint/2010/main" val="359238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The Clean </a:t>
            </a:r>
            <a:r>
              <a:rPr lang="de-DE" dirty="0" err="1"/>
              <a:t>Architecture</a:t>
            </a:r>
            <a:r>
              <a:rPr lang="de-DE" dirty="0"/>
              <a:t> – </a:t>
            </a:r>
            <a:r>
              <a:rPr lang="de-DE" dirty="0" err="1"/>
              <a:t>Dependency</a:t>
            </a:r>
            <a:r>
              <a:rPr lang="de-DE" dirty="0"/>
              <a:t> </a:t>
            </a:r>
            <a:r>
              <a:rPr lang="de-DE" dirty="0" err="1"/>
              <a:t>Rule</a:t>
            </a:r>
            <a:endParaRPr lang="de-DE" dirty="0"/>
          </a:p>
        </p:txBody>
      </p:sp>
      <p:pic>
        <p:nvPicPr>
          <p:cNvPr id="8194" name="Picture 2" descr="https://blog.cleancoder.com/uncle-bob/images/2012-08-13-the-clean-architecture/CleanArchitecture.jpg">
            <a:extLst>
              <a:ext uri="{FF2B5EF4-FFF2-40B4-BE49-F238E27FC236}">
                <a16:creationId xmlns:a16="http://schemas.microsoft.com/office/drawing/2014/main" id="{11D350AA-1FDE-7C45-A4B6-300179FC4D2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2852719" y="1350281"/>
            <a:ext cx="6486562" cy="4764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45402F-A260-4245-A61D-7F0FC766BF48}"/>
              </a:ext>
            </a:extLst>
          </p:cNvPr>
          <p:cNvSpPr txBox="1"/>
          <p:nvPr/>
        </p:nvSpPr>
        <p:spPr>
          <a:xfrm>
            <a:off x="1702308" y="6215876"/>
            <a:ext cx="8787384" cy="276999"/>
          </a:xfrm>
          <a:prstGeom prst="rect">
            <a:avLst/>
          </a:prstGeom>
          <a:noFill/>
        </p:spPr>
        <p:txBody>
          <a:bodyPr wrap="square" rtlCol="0">
            <a:spAutoFit/>
          </a:bodyPr>
          <a:lstStyle/>
          <a:p>
            <a:pPr algn="ctr"/>
            <a:r>
              <a:rPr lang="de-DE" sz="1200" dirty="0">
                <a:solidFill>
                  <a:schemeClr val="bg1">
                    <a:lumMod val="65000"/>
                  </a:schemeClr>
                </a:solidFill>
              </a:rPr>
              <a:t>Quelle: Robert C. Martin (https://</a:t>
            </a:r>
            <a:r>
              <a:rPr lang="de-DE" sz="1200" dirty="0" err="1">
                <a:solidFill>
                  <a:schemeClr val="bg1">
                    <a:lumMod val="65000"/>
                  </a:schemeClr>
                </a:solidFill>
              </a:rPr>
              <a:t>blog.cleancoder.com</a:t>
            </a:r>
            <a:r>
              <a:rPr lang="de-DE" sz="1200" dirty="0">
                <a:solidFill>
                  <a:schemeClr val="bg1">
                    <a:lumMod val="65000"/>
                  </a:schemeClr>
                </a:solidFill>
              </a:rPr>
              <a:t>/</a:t>
            </a:r>
            <a:r>
              <a:rPr lang="de-DE" sz="1200" dirty="0" err="1">
                <a:solidFill>
                  <a:schemeClr val="bg1">
                    <a:lumMod val="65000"/>
                  </a:schemeClr>
                </a:solidFill>
              </a:rPr>
              <a:t>uncle-bob</a:t>
            </a:r>
            <a:r>
              <a:rPr lang="de-DE" sz="1200" dirty="0">
                <a:solidFill>
                  <a:schemeClr val="bg1">
                    <a:lumMod val="65000"/>
                  </a:schemeClr>
                </a:solidFill>
              </a:rPr>
              <a:t>/2012/08/13/</a:t>
            </a:r>
            <a:r>
              <a:rPr lang="de-DE" sz="1200" dirty="0" err="1">
                <a:solidFill>
                  <a:schemeClr val="bg1">
                    <a:lumMod val="65000"/>
                  </a:schemeClr>
                </a:solidFill>
              </a:rPr>
              <a:t>the</a:t>
            </a:r>
            <a:r>
              <a:rPr lang="de-DE" sz="1200" dirty="0">
                <a:solidFill>
                  <a:schemeClr val="bg1">
                    <a:lumMod val="65000"/>
                  </a:schemeClr>
                </a:solidFill>
              </a:rPr>
              <a:t>-clean-</a:t>
            </a:r>
            <a:r>
              <a:rPr lang="de-DE" sz="1200" dirty="0" err="1">
                <a:solidFill>
                  <a:schemeClr val="bg1">
                    <a:lumMod val="65000"/>
                  </a:schemeClr>
                </a:solidFill>
              </a:rPr>
              <a:t>architecture.html</a:t>
            </a:r>
            <a:r>
              <a:rPr lang="de-DE" sz="1200" dirty="0">
                <a:solidFill>
                  <a:schemeClr val="bg1">
                    <a:lumMod val="65000"/>
                  </a:schemeClr>
                </a:solidFill>
              </a:rPr>
              <a:t>)</a:t>
            </a:r>
          </a:p>
        </p:txBody>
      </p:sp>
      <p:sp>
        <p:nvSpPr>
          <p:cNvPr id="6" name="Down Arrow 5">
            <a:extLst>
              <a:ext uri="{FF2B5EF4-FFF2-40B4-BE49-F238E27FC236}">
                <a16:creationId xmlns:a16="http://schemas.microsoft.com/office/drawing/2014/main" id="{E42A2D2D-114D-454B-9280-1CFB604F9F1B}"/>
              </a:ext>
            </a:extLst>
          </p:cNvPr>
          <p:cNvSpPr/>
          <p:nvPr/>
        </p:nvSpPr>
        <p:spPr>
          <a:xfrm rot="16200000">
            <a:off x="3653031" y="2848351"/>
            <a:ext cx="457197" cy="1618491"/>
          </a:xfrm>
          <a:prstGeom prst="downArrow">
            <a:avLst/>
          </a:prstGeom>
        </p:spPr>
        <p:style>
          <a:lnRef idx="0">
            <a:schemeClr val="accent2"/>
          </a:lnRef>
          <a:fillRef idx="3">
            <a:schemeClr val="accent2"/>
          </a:fillRef>
          <a:effectRef idx="3">
            <a:schemeClr val="accent2"/>
          </a:effectRef>
          <a:fontRef idx="minor">
            <a:schemeClr val="lt1"/>
          </a:fontRef>
        </p:style>
        <p:txBody>
          <a:bodyPr vert="vert" rtlCol="0" anchor="ctr"/>
          <a:lstStyle/>
          <a:p>
            <a:pPr algn="ctr"/>
            <a:r>
              <a:rPr lang="de-DE" sz="1200" dirty="0" err="1"/>
              <a:t>Dependency</a:t>
            </a:r>
            <a:r>
              <a:rPr lang="de-DE" sz="1200" dirty="0"/>
              <a:t> </a:t>
            </a:r>
            <a:r>
              <a:rPr lang="de-DE" sz="1200" dirty="0" err="1"/>
              <a:t>Rule</a:t>
            </a:r>
            <a:endParaRPr lang="de-DE" sz="1200" dirty="0"/>
          </a:p>
        </p:txBody>
      </p:sp>
    </p:spTree>
    <p:extLst>
      <p:ext uri="{BB962C8B-B14F-4D97-AF65-F5344CB8AC3E}">
        <p14:creationId xmlns:p14="http://schemas.microsoft.com/office/powerpoint/2010/main" val="41201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en" sz="4400" dirty="0" err="1"/>
              <a:t>Gemeinsamkeiten</a:t>
            </a:r>
            <a:endParaRPr lang="de-DE" sz="4400" dirty="0"/>
          </a:p>
        </p:txBody>
      </p:sp>
    </p:spTree>
    <p:extLst>
      <p:ext uri="{BB962C8B-B14F-4D97-AF65-F5344CB8AC3E}">
        <p14:creationId xmlns:p14="http://schemas.microsoft.com/office/powerpoint/2010/main" val="1733163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en" sz="4400" dirty="0"/>
              <a:t>Separation of Concerns</a:t>
            </a:r>
            <a:endParaRPr lang="de-DE" sz="4400" dirty="0"/>
          </a:p>
        </p:txBody>
      </p:sp>
    </p:spTree>
    <p:extLst>
      <p:ext uri="{BB962C8B-B14F-4D97-AF65-F5344CB8AC3E}">
        <p14:creationId xmlns:p14="http://schemas.microsoft.com/office/powerpoint/2010/main" val="1729659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en" sz="4400" dirty="0"/>
              <a:t>Testability</a:t>
            </a:r>
            <a:endParaRPr lang="de-DE" sz="4400" dirty="0"/>
          </a:p>
        </p:txBody>
      </p:sp>
    </p:spTree>
    <p:extLst>
      <p:ext uri="{BB962C8B-B14F-4D97-AF65-F5344CB8AC3E}">
        <p14:creationId xmlns:p14="http://schemas.microsoft.com/office/powerpoint/2010/main" val="4030330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en" sz="4400" dirty="0"/>
              <a:t>Dependency </a:t>
            </a:r>
            <a:r>
              <a:rPr lang="en" sz="4400"/>
              <a:t>Inversion Principle</a:t>
            </a:r>
            <a:endParaRPr lang="de-DE" sz="4400" dirty="0"/>
          </a:p>
        </p:txBody>
      </p:sp>
    </p:spTree>
    <p:extLst>
      <p:ext uri="{BB962C8B-B14F-4D97-AF65-F5344CB8AC3E}">
        <p14:creationId xmlns:p14="http://schemas.microsoft.com/office/powerpoint/2010/main" val="1558622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en" sz="4400" dirty="0"/>
              <a:t>Dependencies, Dependencies, Dependencies</a:t>
            </a:r>
            <a:endParaRPr lang="de-DE" sz="4400" dirty="0"/>
          </a:p>
        </p:txBody>
      </p:sp>
    </p:spTree>
    <p:extLst>
      <p:ext uri="{BB962C8B-B14F-4D97-AF65-F5344CB8AC3E}">
        <p14:creationId xmlns:p14="http://schemas.microsoft.com/office/powerpoint/2010/main" val="145117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45C4-61B8-97C0-24FA-4789E4ACD0FB}"/>
              </a:ext>
            </a:extLst>
          </p:cNvPr>
          <p:cNvSpPr>
            <a:spLocks noGrp="1"/>
          </p:cNvSpPr>
          <p:nvPr>
            <p:ph type="title"/>
          </p:nvPr>
        </p:nvSpPr>
        <p:spPr>
          <a:xfrm>
            <a:off x="838200" y="2766218"/>
            <a:ext cx="10515600" cy="1325563"/>
          </a:xfrm>
        </p:spPr>
        <p:txBody>
          <a:bodyPr/>
          <a:lstStyle/>
          <a:p>
            <a:pPr algn="ctr"/>
            <a:r>
              <a:rPr lang="en-DE" dirty="0"/>
              <a:t>Über mich</a:t>
            </a:r>
          </a:p>
        </p:txBody>
      </p:sp>
    </p:spTree>
    <p:extLst>
      <p:ext uri="{BB962C8B-B14F-4D97-AF65-F5344CB8AC3E}">
        <p14:creationId xmlns:p14="http://schemas.microsoft.com/office/powerpoint/2010/main" val="1335057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en" sz="4400" dirty="0"/>
              <a:t>Abstractions should not depend upon details. </a:t>
            </a:r>
            <a:br>
              <a:rPr lang="en" sz="4400" dirty="0"/>
            </a:br>
            <a:r>
              <a:rPr lang="en" sz="4400" dirty="0"/>
              <a:t>Details should depend upon abstractions. </a:t>
            </a:r>
            <a:endParaRPr lang="de-DE" sz="4400" dirty="0"/>
          </a:p>
        </p:txBody>
      </p:sp>
      <p:sp>
        <p:nvSpPr>
          <p:cNvPr id="3" name="Subtitle 2">
            <a:extLst>
              <a:ext uri="{FF2B5EF4-FFF2-40B4-BE49-F238E27FC236}">
                <a16:creationId xmlns:a16="http://schemas.microsoft.com/office/drawing/2014/main" id="{EA9D7656-0EF3-AF4F-9AD3-6E1AD07BC4FC}"/>
              </a:ext>
            </a:extLst>
          </p:cNvPr>
          <p:cNvSpPr>
            <a:spLocks noGrp="1"/>
          </p:cNvSpPr>
          <p:nvPr>
            <p:ph type="subTitle" idx="1"/>
          </p:nvPr>
        </p:nvSpPr>
        <p:spPr>
          <a:xfrm>
            <a:off x="1524000" y="6109795"/>
            <a:ext cx="9144000" cy="354067"/>
          </a:xfrm>
        </p:spPr>
        <p:txBody>
          <a:bodyPr>
            <a:normAutofit/>
          </a:bodyPr>
          <a:lstStyle/>
          <a:p>
            <a:r>
              <a:rPr lang="de-DE" sz="1600" dirty="0"/>
              <a:t>Agile </a:t>
            </a:r>
            <a:r>
              <a:rPr lang="de-DE" sz="1600" dirty="0" err="1"/>
              <a:t>Principles</a:t>
            </a:r>
            <a:r>
              <a:rPr lang="de-DE" sz="1600" dirty="0"/>
              <a:t>, Patterns, </a:t>
            </a:r>
            <a:r>
              <a:rPr lang="de-DE" sz="1600" dirty="0" err="1"/>
              <a:t>and</a:t>
            </a:r>
            <a:r>
              <a:rPr lang="de-DE" sz="1600" dirty="0"/>
              <a:t> Practices in C#,  Robert C. Martin</a:t>
            </a:r>
          </a:p>
        </p:txBody>
      </p:sp>
    </p:spTree>
    <p:extLst>
      <p:ext uri="{BB962C8B-B14F-4D97-AF65-F5344CB8AC3E}">
        <p14:creationId xmlns:p14="http://schemas.microsoft.com/office/powerpoint/2010/main" val="3240954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F57F-48CD-F84B-A54A-70D1C81B01DD}"/>
              </a:ext>
            </a:extLst>
          </p:cNvPr>
          <p:cNvSpPr>
            <a:spLocks noGrp="1"/>
          </p:cNvSpPr>
          <p:nvPr>
            <p:ph type="ctrTitle"/>
          </p:nvPr>
        </p:nvSpPr>
        <p:spPr>
          <a:xfrm>
            <a:off x="331076" y="2266950"/>
            <a:ext cx="11529848" cy="1609397"/>
          </a:xfrm>
        </p:spPr>
        <p:txBody>
          <a:bodyPr anchor="ctr">
            <a:normAutofit/>
          </a:bodyPr>
          <a:lstStyle/>
          <a:p>
            <a:r>
              <a:rPr lang="de-DE" sz="4400" dirty="0"/>
              <a:t>Ende Einführung Theorie</a:t>
            </a:r>
          </a:p>
        </p:txBody>
      </p:sp>
    </p:spTree>
    <p:extLst>
      <p:ext uri="{BB962C8B-B14F-4D97-AF65-F5344CB8AC3E}">
        <p14:creationId xmlns:p14="http://schemas.microsoft.com/office/powerpoint/2010/main" val="3014415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887CC8C-5EA6-BFE7-DB04-460EAF887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93" t="23391" r="2898"/>
          <a:stretch/>
        </p:blipFill>
        <p:spPr bwMode="auto">
          <a:xfrm>
            <a:off x="19"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C1CA57-9D31-0B8B-E72C-14AFAD90307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Fleissige Bienchen erstellen erste Waben</a:t>
            </a:r>
          </a:p>
        </p:txBody>
      </p:sp>
      <p:sp>
        <p:nvSpPr>
          <p:cNvPr id="1044" name="Rectangle: Rounded Corners 10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08E8962-2D1F-F97F-969B-BBE76DB8BF69}"/>
              </a:ext>
            </a:extLst>
          </p:cNvPr>
          <p:cNvSpPr txBox="1"/>
          <p:nvPr/>
        </p:nvSpPr>
        <p:spPr>
          <a:xfrm>
            <a:off x="99931" y="6490257"/>
            <a:ext cx="8787384"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50" b="0" i="0" u="none" strike="noStrike" dirty="0">
                <a:solidFill>
                  <a:schemeClr val="tx1">
                    <a:lumMod val="75000"/>
                  </a:schemeClr>
                </a:solidFill>
                <a:effectLst/>
                <a:latin typeface="Courier New" panose="02070309020205020404" pitchFamily="49" charset="0"/>
              </a:rPr>
              <a:t>Photo credit: </a:t>
            </a:r>
            <a:r>
              <a:rPr lang="en-GB" sz="1050" b="0" i="0" u="none" strike="noStrike" dirty="0">
                <a:solidFill>
                  <a:schemeClr val="tx1">
                    <a:lumMod val="75000"/>
                  </a:schemeClr>
                </a:solidFill>
                <a:effectLst/>
                <a:latin typeface="Courier New" panose="02070309020205020404" pitchFamily="49" charset="0"/>
                <a:hlinkClick r:id="rId4">
                  <a:extLst>
                    <a:ext uri="{A12FA001-AC4F-418D-AE19-62706E023703}">
                      <ahyp:hlinkClr xmlns:ahyp="http://schemas.microsoft.com/office/drawing/2018/hyperlinkcolor" val="tx"/>
                    </a:ext>
                  </a:extLst>
                </a:hlinkClick>
              </a:rPr>
              <a:t>Carbon Arc</a:t>
            </a:r>
            <a:r>
              <a:rPr lang="en-GB" sz="1050" b="0" i="0" u="none" strike="noStrike" dirty="0">
                <a:solidFill>
                  <a:schemeClr val="tx1">
                    <a:lumMod val="75000"/>
                  </a:schemeClr>
                </a:solidFill>
                <a:effectLst/>
                <a:latin typeface="Courier New" panose="02070309020205020404" pitchFamily="49" charset="0"/>
              </a:rPr>
              <a:t> on </a:t>
            </a:r>
            <a:r>
              <a:rPr lang="en-GB" sz="1050" b="0" i="0" u="none" strike="noStrike" dirty="0">
                <a:solidFill>
                  <a:schemeClr val="tx1">
                    <a:lumMod val="75000"/>
                  </a:schemeClr>
                </a:solidFill>
                <a:effectLst/>
                <a:latin typeface="Courier New" panose="02070309020205020404" pitchFamily="49" charset="0"/>
                <a:hlinkClick r:id="rId5">
                  <a:extLst>
                    <a:ext uri="{A12FA001-AC4F-418D-AE19-62706E023703}">
                      <ahyp:hlinkClr xmlns:ahyp="http://schemas.microsoft.com/office/drawing/2018/hyperlinkcolor" val="tx"/>
                    </a:ext>
                  </a:extLst>
                </a:hlinkClick>
              </a:rPr>
              <a:t>Visualhunt</a:t>
            </a:r>
            <a:endParaRPr kumimoji="0" lang="de-DE" sz="1050" b="0" i="0" u="none" strike="noStrike" kern="0" cap="none" spc="0" normalizeH="0" baseline="0" noProof="0" dirty="0">
              <a:ln>
                <a:noFill/>
              </a:ln>
              <a:solidFill>
                <a:schemeClr val="tx1">
                  <a:lumMod val="75000"/>
                </a:schemeClr>
              </a:solidFill>
              <a:effectLst/>
              <a:uLnTx/>
              <a:uFillTx/>
            </a:endParaRPr>
          </a:p>
        </p:txBody>
      </p:sp>
    </p:spTree>
    <p:extLst>
      <p:ext uri="{BB962C8B-B14F-4D97-AF65-F5344CB8AC3E}">
        <p14:creationId xmlns:p14="http://schemas.microsoft.com/office/powerpoint/2010/main" val="4135154990"/>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787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7D73-E3CF-CA4C-9A49-FE84A00B9DF5}"/>
              </a:ext>
            </a:extLst>
          </p:cNvPr>
          <p:cNvSpPr>
            <a:spLocks noGrp="1"/>
          </p:cNvSpPr>
          <p:nvPr>
            <p:ph type="ctrTitle"/>
          </p:nvPr>
        </p:nvSpPr>
        <p:spPr>
          <a:xfrm>
            <a:off x="1524000" y="2235200"/>
            <a:ext cx="9144000" cy="2387600"/>
          </a:xfrm>
        </p:spPr>
        <p:txBody>
          <a:bodyPr anchor="ctr"/>
          <a:lstStyle/>
          <a:p>
            <a:r>
              <a:rPr lang="de-DE" dirty="0">
                <a:solidFill>
                  <a:schemeClr val="bg1"/>
                </a:solidFill>
              </a:rPr>
              <a:t>Danke</a:t>
            </a:r>
          </a:p>
        </p:txBody>
      </p:sp>
    </p:spTree>
    <p:extLst>
      <p:ext uri="{BB962C8B-B14F-4D97-AF65-F5344CB8AC3E}">
        <p14:creationId xmlns:p14="http://schemas.microsoft.com/office/powerpoint/2010/main" val="227163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45C4-61B8-97C0-24FA-4789E4ACD0FB}"/>
              </a:ext>
            </a:extLst>
          </p:cNvPr>
          <p:cNvSpPr>
            <a:spLocks noGrp="1"/>
          </p:cNvSpPr>
          <p:nvPr>
            <p:ph type="title"/>
          </p:nvPr>
        </p:nvSpPr>
        <p:spPr>
          <a:xfrm>
            <a:off x="838200" y="2766218"/>
            <a:ext cx="10515600" cy="1325563"/>
          </a:xfrm>
        </p:spPr>
        <p:txBody>
          <a:bodyPr/>
          <a:lstStyle/>
          <a:p>
            <a:pPr algn="ctr"/>
            <a:r>
              <a:rPr lang="en-DE" dirty="0"/>
              <a:t>Über euch</a:t>
            </a:r>
          </a:p>
        </p:txBody>
      </p:sp>
    </p:spTree>
    <p:extLst>
      <p:ext uri="{BB962C8B-B14F-4D97-AF65-F5344CB8AC3E}">
        <p14:creationId xmlns:p14="http://schemas.microsoft.com/office/powerpoint/2010/main" val="327424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B129-7F26-B94D-AE61-92071FDDADA1}"/>
              </a:ext>
            </a:extLst>
          </p:cNvPr>
          <p:cNvSpPr>
            <a:spLocks noGrp="1"/>
          </p:cNvSpPr>
          <p:nvPr>
            <p:ph type="title"/>
          </p:nvPr>
        </p:nvSpPr>
        <p:spPr/>
        <p:txBody>
          <a:bodyPr/>
          <a:lstStyle/>
          <a:p>
            <a:r>
              <a:rPr lang="de-DE" dirty="0"/>
              <a:t>Architektur Overflow</a:t>
            </a:r>
          </a:p>
        </p:txBody>
      </p:sp>
      <p:sp>
        <p:nvSpPr>
          <p:cNvPr id="8" name="TextBox 7">
            <a:extLst>
              <a:ext uri="{FF2B5EF4-FFF2-40B4-BE49-F238E27FC236}">
                <a16:creationId xmlns:a16="http://schemas.microsoft.com/office/drawing/2014/main" id="{E8D7F797-6B36-2241-BE86-8BCDA8DB5DBF}"/>
              </a:ext>
            </a:extLst>
          </p:cNvPr>
          <p:cNvSpPr txBox="1"/>
          <p:nvPr/>
        </p:nvSpPr>
        <p:spPr>
          <a:xfrm>
            <a:off x="838200" y="1881353"/>
            <a:ext cx="3636580" cy="523220"/>
          </a:xfrm>
          <a:prstGeom prst="rect">
            <a:avLst/>
          </a:prstGeom>
          <a:noFill/>
        </p:spPr>
        <p:txBody>
          <a:bodyPr wrap="square" rtlCol="0">
            <a:spAutoFit/>
          </a:bodyPr>
          <a:lstStyle/>
          <a:p>
            <a:r>
              <a:rPr lang="de-DE" sz="2800" dirty="0"/>
              <a:t>Hexagonal </a:t>
            </a:r>
            <a:r>
              <a:rPr lang="de-DE" sz="2800" dirty="0" err="1"/>
              <a:t>Architecture</a:t>
            </a:r>
            <a:endParaRPr lang="de-DE" sz="2800" dirty="0"/>
          </a:p>
        </p:txBody>
      </p:sp>
      <p:sp>
        <p:nvSpPr>
          <p:cNvPr id="9" name="TextBox 8">
            <a:extLst>
              <a:ext uri="{FF2B5EF4-FFF2-40B4-BE49-F238E27FC236}">
                <a16:creationId xmlns:a16="http://schemas.microsoft.com/office/drawing/2014/main" id="{EDAF3133-B6E0-5844-B14C-32D3615E95E6}"/>
              </a:ext>
            </a:extLst>
          </p:cNvPr>
          <p:cNvSpPr txBox="1"/>
          <p:nvPr/>
        </p:nvSpPr>
        <p:spPr>
          <a:xfrm>
            <a:off x="7231223" y="1899782"/>
            <a:ext cx="3636580" cy="523220"/>
          </a:xfrm>
          <a:prstGeom prst="rect">
            <a:avLst/>
          </a:prstGeom>
          <a:noFill/>
        </p:spPr>
        <p:txBody>
          <a:bodyPr wrap="square" rtlCol="0">
            <a:spAutoFit/>
          </a:bodyPr>
          <a:lstStyle/>
          <a:p>
            <a:r>
              <a:rPr lang="de-DE" sz="2800" dirty="0" err="1"/>
              <a:t>Onion</a:t>
            </a:r>
            <a:r>
              <a:rPr lang="de-DE" sz="2800" dirty="0"/>
              <a:t> </a:t>
            </a:r>
            <a:r>
              <a:rPr lang="de-DE" sz="2800" dirty="0" err="1"/>
              <a:t>Architecture</a:t>
            </a:r>
            <a:endParaRPr lang="de-DE" sz="2800" dirty="0"/>
          </a:p>
        </p:txBody>
      </p:sp>
      <p:sp>
        <p:nvSpPr>
          <p:cNvPr id="10" name="TextBox 9">
            <a:extLst>
              <a:ext uri="{FF2B5EF4-FFF2-40B4-BE49-F238E27FC236}">
                <a16:creationId xmlns:a16="http://schemas.microsoft.com/office/drawing/2014/main" id="{DE011529-18F3-7240-A749-BDE90033FE86}"/>
              </a:ext>
            </a:extLst>
          </p:cNvPr>
          <p:cNvSpPr txBox="1"/>
          <p:nvPr/>
        </p:nvSpPr>
        <p:spPr>
          <a:xfrm>
            <a:off x="838200" y="5008178"/>
            <a:ext cx="3636580" cy="523220"/>
          </a:xfrm>
          <a:prstGeom prst="rect">
            <a:avLst/>
          </a:prstGeom>
          <a:noFill/>
        </p:spPr>
        <p:txBody>
          <a:bodyPr wrap="square" rtlCol="0">
            <a:spAutoFit/>
          </a:bodyPr>
          <a:lstStyle/>
          <a:p>
            <a:r>
              <a:rPr lang="de-DE" sz="2800" dirty="0" err="1"/>
              <a:t>Layered</a:t>
            </a:r>
            <a:r>
              <a:rPr lang="de-DE" sz="2800" dirty="0"/>
              <a:t> </a:t>
            </a:r>
            <a:r>
              <a:rPr lang="de-DE" sz="2800" dirty="0" err="1"/>
              <a:t>Architecture</a:t>
            </a:r>
            <a:r>
              <a:rPr lang="de-DE" sz="2800" dirty="0"/>
              <a:t> </a:t>
            </a:r>
          </a:p>
        </p:txBody>
      </p:sp>
      <p:sp>
        <p:nvSpPr>
          <p:cNvPr id="12" name="TextBox 11">
            <a:extLst>
              <a:ext uri="{FF2B5EF4-FFF2-40B4-BE49-F238E27FC236}">
                <a16:creationId xmlns:a16="http://schemas.microsoft.com/office/drawing/2014/main" id="{E952C4CB-DBE9-324A-907A-ADC8374AE16C}"/>
              </a:ext>
            </a:extLst>
          </p:cNvPr>
          <p:cNvSpPr txBox="1"/>
          <p:nvPr/>
        </p:nvSpPr>
        <p:spPr>
          <a:xfrm>
            <a:off x="7231223" y="5005444"/>
            <a:ext cx="3636580" cy="523220"/>
          </a:xfrm>
          <a:prstGeom prst="rect">
            <a:avLst/>
          </a:prstGeom>
          <a:noFill/>
        </p:spPr>
        <p:txBody>
          <a:bodyPr wrap="square" rtlCol="0">
            <a:spAutoFit/>
          </a:bodyPr>
          <a:lstStyle/>
          <a:p>
            <a:r>
              <a:rPr lang="de-DE" sz="2800" dirty="0"/>
              <a:t>Multi-Tier </a:t>
            </a:r>
            <a:r>
              <a:rPr lang="de-DE" sz="2800" dirty="0" err="1"/>
              <a:t>Architecture</a:t>
            </a:r>
            <a:endParaRPr lang="de-DE" sz="2800" dirty="0"/>
          </a:p>
        </p:txBody>
      </p:sp>
      <p:sp>
        <p:nvSpPr>
          <p:cNvPr id="7" name="TextBox 6">
            <a:extLst>
              <a:ext uri="{FF2B5EF4-FFF2-40B4-BE49-F238E27FC236}">
                <a16:creationId xmlns:a16="http://schemas.microsoft.com/office/drawing/2014/main" id="{AFC0A51A-4880-0841-8CF0-0820F23F1A17}"/>
              </a:ext>
            </a:extLst>
          </p:cNvPr>
          <p:cNvSpPr txBox="1"/>
          <p:nvPr/>
        </p:nvSpPr>
        <p:spPr>
          <a:xfrm>
            <a:off x="7231223" y="3448794"/>
            <a:ext cx="3636580" cy="523220"/>
          </a:xfrm>
          <a:prstGeom prst="rect">
            <a:avLst/>
          </a:prstGeom>
          <a:noFill/>
        </p:spPr>
        <p:txBody>
          <a:bodyPr wrap="square" rtlCol="0">
            <a:spAutoFit/>
          </a:bodyPr>
          <a:lstStyle/>
          <a:p>
            <a:r>
              <a:rPr lang="de-DE" sz="2800" dirty="0" err="1"/>
              <a:t>Screaming</a:t>
            </a:r>
            <a:r>
              <a:rPr lang="de-DE" sz="2800" dirty="0"/>
              <a:t> </a:t>
            </a:r>
            <a:r>
              <a:rPr lang="de-DE" sz="2800" dirty="0" err="1"/>
              <a:t>Architecture</a:t>
            </a:r>
            <a:endParaRPr lang="de-DE" sz="2800" dirty="0"/>
          </a:p>
        </p:txBody>
      </p:sp>
      <p:sp>
        <p:nvSpPr>
          <p:cNvPr id="11" name="TextBox 10">
            <a:extLst>
              <a:ext uri="{FF2B5EF4-FFF2-40B4-BE49-F238E27FC236}">
                <a16:creationId xmlns:a16="http://schemas.microsoft.com/office/drawing/2014/main" id="{A5A04CA1-31DE-DB46-BA3F-23A958976C31}"/>
              </a:ext>
            </a:extLst>
          </p:cNvPr>
          <p:cNvSpPr txBox="1"/>
          <p:nvPr/>
        </p:nvSpPr>
        <p:spPr>
          <a:xfrm>
            <a:off x="838200" y="3444765"/>
            <a:ext cx="3636580" cy="523220"/>
          </a:xfrm>
          <a:prstGeom prst="rect">
            <a:avLst/>
          </a:prstGeom>
          <a:noFill/>
        </p:spPr>
        <p:txBody>
          <a:bodyPr wrap="square" rtlCol="0">
            <a:spAutoFit/>
          </a:bodyPr>
          <a:lstStyle/>
          <a:p>
            <a:r>
              <a:rPr lang="de-DE" sz="2800" dirty="0"/>
              <a:t>The Clean </a:t>
            </a:r>
            <a:r>
              <a:rPr lang="de-DE" sz="2800" dirty="0" err="1"/>
              <a:t>Architecture</a:t>
            </a:r>
            <a:endParaRPr lang="de-DE" sz="2800" dirty="0"/>
          </a:p>
        </p:txBody>
      </p:sp>
      <p:sp>
        <p:nvSpPr>
          <p:cNvPr id="13" name="TextBox 12">
            <a:extLst>
              <a:ext uri="{FF2B5EF4-FFF2-40B4-BE49-F238E27FC236}">
                <a16:creationId xmlns:a16="http://schemas.microsoft.com/office/drawing/2014/main" id="{2DFD020E-02E5-2040-BD29-041BA4BA3DA6}"/>
              </a:ext>
            </a:extLst>
          </p:cNvPr>
          <p:cNvSpPr txBox="1"/>
          <p:nvPr/>
        </p:nvSpPr>
        <p:spPr>
          <a:xfrm>
            <a:off x="4277710" y="5810003"/>
            <a:ext cx="3636580" cy="523220"/>
          </a:xfrm>
          <a:prstGeom prst="rect">
            <a:avLst/>
          </a:prstGeom>
          <a:noFill/>
        </p:spPr>
        <p:txBody>
          <a:bodyPr wrap="square" rtlCol="0">
            <a:spAutoFit/>
          </a:bodyPr>
          <a:lstStyle/>
          <a:p>
            <a:pPr algn="ctr"/>
            <a:r>
              <a:rPr lang="de-DE" sz="2800" dirty="0"/>
              <a:t>Lean </a:t>
            </a:r>
            <a:r>
              <a:rPr lang="de-DE" sz="2800" dirty="0" err="1"/>
              <a:t>Architecture</a:t>
            </a:r>
            <a:endParaRPr lang="de-DE" sz="2800" dirty="0"/>
          </a:p>
        </p:txBody>
      </p:sp>
    </p:spTree>
    <p:extLst>
      <p:ext uri="{BB962C8B-B14F-4D97-AF65-F5344CB8AC3E}">
        <p14:creationId xmlns:p14="http://schemas.microsoft.com/office/powerpoint/2010/main" val="395392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7"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Hexagonale Architektur</a:t>
            </a:r>
          </a:p>
        </p:txBody>
      </p:sp>
      <p:sp>
        <p:nvSpPr>
          <p:cNvPr id="3" name="Content Placeholder 2">
            <a:extLst>
              <a:ext uri="{FF2B5EF4-FFF2-40B4-BE49-F238E27FC236}">
                <a16:creationId xmlns:a16="http://schemas.microsoft.com/office/drawing/2014/main" id="{D74D533C-0236-5B44-9275-6D76B65A28A7}"/>
              </a:ext>
            </a:extLst>
          </p:cNvPr>
          <p:cNvSpPr>
            <a:spLocks noGrp="1"/>
          </p:cNvSpPr>
          <p:nvPr>
            <p:ph idx="1"/>
          </p:nvPr>
        </p:nvSpPr>
        <p:spPr/>
        <p:txBody>
          <a:bodyPr/>
          <a:lstStyle/>
          <a:p>
            <a:r>
              <a:rPr lang="de-DE" dirty="0"/>
              <a:t>2005 von Alistair </a:t>
            </a:r>
            <a:r>
              <a:rPr lang="de-DE" dirty="0" err="1"/>
              <a:t>Cockburn</a:t>
            </a:r>
            <a:r>
              <a:rPr lang="de-DE" dirty="0"/>
              <a:t> vorgestellt</a:t>
            </a:r>
          </a:p>
          <a:p>
            <a:r>
              <a:rPr lang="de-DE" dirty="0"/>
              <a:t>aka „Ports &amp; Adapters“</a:t>
            </a:r>
          </a:p>
          <a:p>
            <a:r>
              <a:rPr lang="de-DE" dirty="0"/>
              <a:t>Hat sich selbst nach mehreren Jahren </a:t>
            </a:r>
            <a:r>
              <a:rPr lang="de-DE" dirty="0" err="1"/>
              <a:t>entschl</a:t>
            </a:r>
            <a:r>
              <a:rPr lang="de-DE" dirty="0"/>
              <a:t>. sie P &amp; A zu nennen.</a:t>
            </a:r>
          </a:p>
          <a:p>
            <a:r>
              <a:rPr lang="de-DE" dirty="0"/>
              <a:t>Fachlichkeit im Mittelpunkt einer Anwendung. </a:t>
            </a:r>
          </a:p>
        </p:txBody>
      </p:sp>
    </p:spTree>
    <p:extLst>
      <p:ext uri="{BB962C8B-B14F-4D97-AF65-F5344CB8AC3E}">
        <p14:creationId xmlns:p14="http://schemas.microsoft.com/office/powerpoint/2010/main" val="227989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Hexagonale Architektur</a:t>
            </a:r>
          </a:p>
        </p:txBody>
      </p:sp>
      <p:sp>
        <p:nvSpPr>
          <p:cNvPr id="6" name="TextBox 5">
            <a:extLst>
              <a:ext uri="{FF2B5EF4-FFF2-40B4-BE49-F238E27FC236}">
                <a16:creationId xmlns:a16="http://schemas.microsoft.com/office/drawing/2014/main" id="{5B65A90F-F9E5-2945-8806-12A85DD47663}"/>
              </a:ext>
            </a:extLst>
          </p:cNvPr>
          <p:cNvSpPr txBox="1"/>
          <p:nvPr/>
        </p:nvSpPr>
        <p:spPr>
          <a:xfrm>
            <a:off x="1702308" y="6215876"/>
            <a:ext cx="8787384" cy="276999"/>
          </a:xfrm>
          <a:prstGeom prst="rect">
            <a:avLst/>
          </a:prstGeom>
          <a:noFill/>
        </p:spPr>
        <p:txBody>
          <a:bodyPr wrap="square" rtlCol="0">
            <a:spAutoFit/>
          </a:bodyPr>
          <a:lstStyle/>
          <a:p>
            <a:pPr algn="ctr"/>
            <a:r>
              <a:rPr lang="de-DE" sz="1200" dirty="0">
                <a:solidFill>
                  <a:schemeClr val="bg1">
                    <a:lumMod val="65000"/>
                  </a:schemeClr>
                </a:solidFill>
              </a:rPr>
              <a:t>Quelle: https://</a:t>
            </a:r>
            <a:r>
              <a:rPr lang="de-DE" sz="1200" dirty="0" err="1">
                <a:solidFill>
                  <a:schemeClr val="bg1">
                    <a:lumMod val="65000"/>
                  </a:schemeClr>
                </a:solidFill>
              </a:rPr>
              <a:t>alistair.cockburn.us</a:t>
            </a:r>
            <a:r>
              <a:rPr lang="de-DE" sz="1200" dirty="0">
                <a:solidFill>
                  <a:schemeClr val="bg1">
                    <a:lumMod val="65000"/>
                  </a:schemeClr>
                </a:solidFill>
              </a:rPr>
              <a:t>/hexagonal-</a:t>
            </a:r>
            <a:r>
              <a:rPr lang="de-DE" sz="1200" dirty="0" err="1">
                <a:solidFill>
                  <a:schemeClr val="bg1">
                    <a:lumMod val="65000"/>
                  </a:schemeClr>
                </a:solidFill>
              </a:rPr>
              <a:t>architecture</a:t>
            </a:r>
            <a:r>
              <a:rPr lang="de-DE" sz="1200" dirty="0">
                <a:solidFill>
                  <a:schemeClr val="bg1">
                    <a:lumMod val="65000"/>
                  </a:schemeClr>
                </a:solidFill>
              </a:rPr>
              <a:t>/</a:t>
            </a:r>
          </a:p>
        </p:txBody>
      </p:sp>
      <p:pic>
        <p:nvPicPr>
          <p:cNvPr id="1028" name="Picture 4">
            <a:extLst>
              <a:ext uri="{FF2B5EF4-FFF2-40B4-BE49-F238E27FC236}">
                <a16:creationId xmlns:a16="http://schemas.microsoft.com/office/drawing/2014/main" id="{C0C045F0-8131-EF43-A3AF-C8908A7E0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0" y="1543050"/>
            <a:ext cx="62230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Hexagonale Architektur</a:t>
            </a:r>
          </a:p>
        </p:txBody>
      </p:sp>
      <p:pic>
        <p:nvPicPr>
          <p:cNvPr id="1026" name="Picture 2" descr="clip_image004">
            <a:extLst>
              <a:ext uri="{FF2B5EF4-FFF2-40B4-BE49-F238E27FC236}">
                <a16:creationId xmlns:a16="http://schemas.microsoft.com/office/drawing/2014/main" id="{7C669104-998E-C34F-9E53-DE4578B1F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54" y="1690688"/>
            <a:ext cx="4673092" cy="42205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65A90F-F9E5-2945-8806-12A85DD47663}"/>
              </a:ext>
            </a:extLst>
          </p:cNvPr>
          <p:cNvSpPr txBox="1"/>
          <p:nvPr/>
        </p:nvSpPr>
        <p:spPr>
          <a:xfrm>
            <a:off x="1702308" y="6215876"/>
            <a:ext cx="8787384" cy="276999"/>
          </a:xfrm>
          <a:prstGeom prst="rect">
            <a:avLst/>
          </a:prstGeom>
          <a:noFill/>
        </p:spPr>
        <p:txBody>
          <a:bodyPr wrap="square" rtlCol="0">
            <a:spAutoFit/>
          </a:bodyPr>
          <a:lstStyle/>
          <a:p>
            <a:r>
              <a:rPr lang="de-DE" sz="1200" dirty="0">
                <a:solidFill>
                  <a:schemeClr val="bg1">
                    <a:lumMod val="65000"/>
                  </a:schemeClr>
                </a:solidFill>
              </a:rPr>
              <a:t>Quelle: Charles Young (http://</a:t>
            </a:r>
            <a:r>
              <a:rPr lang="de-DE" sz="1200" dirty="0" err="1">
                <a:solidFill>
                  <a:schemeClr val="bg1">
                    <a:lumMod val="65000"/>
                  </a:schemeClr>
                </a:solidFill>
              </a:rPr>
              <a:t>geekswithblogs.net</a:t>
            </a:r>
            <a:r>
              <a:rPr lang="de-DE" sz="1200" dirty="0">
                <a:solidFill>
                  <a:schemeClr val="bg1">
                    <a:lumMod val="65000"/>
                  </a:schemeClr>
                </a:solidFill>
              </a:rPr>
              <a:t>/</a:t>
            </a:r>
            <a:r>
              <a:rPr lang="de-DE" sz="1200" dirty="0" err="1">
                <a:solidFill>
                  <a:schemeClr val="bg1">
                    <a:lumMod val="65000"/>
                  </a:schemeClr>
                </a:solidFill>
              </a:rPr>
              <a:t>cyoung</a:t>
            </a:r>
            <a:r>
              <a:rPr lang="de-DE" sz="1200" dirty="0">
                <a:solidFill>
                  <a:schemeClr val="bg1">
                    <a:lumMod val="65000"/>
                  </a:schemeClr>
                </a:solidFill>
              </a:rPr>
              <a:t>/</a:t>
            </a:r>
            <a:r>
              <a:rPr lang="de-DE" sz="1200" dirty="0" err="1">
                <a:solidFill>
                  <a:schemeClr val="bg1">
                    <a:lumMod val="65000"/>
                  </a:schemeClr>
                </a:solidFill>
              </a:rPr>
              <a:t>archive</a:t>
            </a:r>
            <a:r>
              <a:rPr lang="de-DE" sz="1200" dirty="0">
                <a:solidFill>
                  <a:schemeClr val="bg1">
                    <a:lumMod val="65000"/>
                  </a:schemeClr>
                </a:solidFill>
              </a:rPr>
              <a:t>/2014/12/20/hexagonal-</a:t>
            </a:r>
            <a:r>
              <a:rPr lang="de-DE" sz="1200" dirty="0" err="1">
                <a:solidFill>
                  <a:schemeClr val="bg1">
                    <a:lumMod val="65000"/>
                  </a:schemeClr>
                </a:solidFill>
              </a:rPr>
              <a:t>architecturendashthe</a:t>
            </a:r>
            <a:r>
              <a:rPr lang="de-DE" sz="1200" dirty="0">
                <a:solidFill>
                  <a:schemeClr val="bg1">
                    <a:lumMod val="65000"/>
                  </a:schemeClr>
                </a:solidFill>
              </a:rPr>
              <a:t>-</a:t>
            </a:r>
            <a:r>
              <a:rPr lang="de-DE" sz="1200" dirty="0" err="1">
                <a:solidFill>
                  <a:schemeClr val="bg1">
                    <a:lumMod val="65000"/>
                  </a:schemeClr>
                </a:solidFill>
              </a:rPr>
              <a:t>great-reconciler.aspx</a:t>
            </a:r>
            <a:r>
              <a:rPr lang="de-DE" sz="1200" dirty="0">
                <a:solidFill>
                  <a:schemeClr val="bg1">
                    <a:lumMod val="65000"/>
                  </a:schemeClr>
                </a:solidFill>
              </a:rPr>
              <a:t>)</a:t>
            </a:r>
          </a:p>
        </p:txBody>
      </p:sp>
    </p:spTree>
    <p:extLst>
      <p:ext uri="{BB962C8B-B14F-4D97-AF65-F5344CB8AC3E}">
        <p14:creationId xmlns:p14="http://schemas.microsoft.com/office/powerpoint/2010/main" val="417190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4943-465B-864C-BB7D-B7DCF768A747}"/>
              </a:ext>
            </a:extLst>
          </p:cNvPr>
          <p:cNvSpPr>
            <a:spLocks noGrp="1"/>
          </p:cNvSpPr>
          <p:nvPr>
            <p:ph type="title"/>
          </p:nvPr>
        </p:nvSpPr>
        <p:spPr/>
        <p:txBody>
          <a:bodyPr/>
          <a:lstStyle/>
          <a:p>
            <a:r>
              <a:rPr lang="de-DE" dirty="0"/>
              <a:t>Hexagonale Architektur</a:t>
            </a:r>
          </a:p>
        </p:txBody>
      </p:sp>
      <p:sp>
        <p:nvSpPr>
          <p:cNvPr id="6" name="TextBox 5">
            <a:extLst>
              <a:ext uri="{FF2B5EF4-FFF2-40B4-BE49-F238E27FC236}">
                <a16:creationId xmlns:a16="http://schemas.microsoft.com/office/drawing/2014/main" id="{5B65A90F-F9E5-2945-8806-12A85DD47663}"/>
              </a:ext>
            </a:extLst>
          </p:cNvPr>
          <p:cNvSpPr txBox="1"/>
          <p:nvPr/>
        </p:nvSpPr>
        <p:spPr>
          <a:xfrm>
            <a:off x="1702308" y="6215876"/>
            <a:ext cx="8787384" cy="276999"/>
          </a:xfrm>
          <a:prstGeom prst="rect">
            <a:avLst/>
          </a:prstGeom>
          <a:noFill/>
        </p:spPr>
        <p:txBody>
          <a:bodyPr wrap="square" rtlCol="0">
            <a:spAutoFit/>
          </a:bodyPr>
          <a:lstStyle/>
          <a:p>
            <a:pPr algn="ctr"/>
            <a:r>
              <a:rPr lang="de-DE" sz="1200" dirty="0">
                <a:solidFill>
                  <a:schemeClr val="bg1">
                    <a:lumMod val="65000"/>
                  </a:schemeClr>
                </a:solidFill>
              </a:rPr>
              <a:t>Quelle: http://</a:t>
            </a:r>
            <a:r>
              <a:rPr lang="de-DE" sz="1200" dirty="0" err="1">
                <a:solidFill>
                  <a:schemeClr val="bg1">
                    <a:lumMod val="65000"/>
                  </a:schemeClr>
                </a:solidFill>
              </a:rPr>
              <a:t>www.dossier-andreas.net</a:t>
            </a:r>
            <a:r>
              <a:rPr lang="de-DE" sz="1200" dirty="0">
                <a:solidFill>
                  <a:schemeClr val="bg1">
                    <a:lumMod val="65000"/>
                  </a:schemeClr>
                </a:solidFill>
              </a:rPr>
              <a:t>/</a:t>
            </a:r>
            <a:r>
              <a:rPr lang="de-DE" sz="1200" dirty="0" err="1">
                <a:solidFill>
                  <a:schemeClr val="bg1">
                    <a:lumMod val="65000"/>
                  </a:schemeClr>
                </a:solidFill>
              </a:rPr>
              <a:t>software_architecture</a:t>
            </a:r>
            <a:r>
              <a:rPr lang="de-DE" sz="1200" dirty="0">
                <a:solidFill>
                  <a:schemeClr val="bg1">
                    <a:lumMod val="65000"/>
                  </a:schemeClr>
                </a:solidFill>
              </a:rPr>
              <a:t>/</a:t>
            </a:r>
            <a:r>
              <a:rPr lang="de-DE" sz="1200" dirty="0" err="1">
                <a:solidFill>
                  <a:schemeClr val="bg1">
                    <a:lumMod val="65000"/>
                  </a:schemeClr>
                </a:solidFill>
              </a:rPr>
              <a:t>ports_and_adapters.html</a:t>
            </a:r>
            <a:endParaRPr lang="de-DE" sz="1200" dirty="0">
              <a:solidFill>
                <a:schemeClr val="bg1">
                  <a:lumMod val="65000"/>
                </a:schemeClr>
              </a:solidFill>
            </a:endParaRPr>
          </a:p>
        </p:txBody>
      </p:sp>
      <p:pic>
        <p:nvPicPr>
          <p:cNvPr id="2050" name="Picture 2" descr="http://www.dossier-andreas.net/software_architecture/ports-and-adapters.png">
            <a:extLst>
              <a:ext uri="{FF2B5EF4-FFF2-40B4-BE49-F238E27FC236}">
                <a16:creationId xmlns:a16="http://schemas.microsoft.com/office/drawing/2014/main" id="{C60D830B-2A5F-C645-BB63-53D08C48D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759458"/>
            <a:ext cx="3810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54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4145</TotalTime>
  <Words>872</Words>
  <Application>Microsoft Macintosh PowerPoint</Application>
  <PresentationFormat>Widescreen</PresentationFormat>
  <Paragraphs>144</Paragraphs>
  <Slides>33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Courier New</vt:lpstr>
      <vt:lpstr>Gill Sans</vt:lpstr>
      <vt:lpstr>Office Theme</vt:lpstr>
      <vt:lpstr>1_Office Theme</vt:lpstr>
      <vt:lpstr>Zwiebeln schälen</vt:lpstr>
      <vt:lpstr>Agenda</vt:lpstr>
      <vt:lpstr>Über mich</vt:lpstr>
      <vt:lpstr>Über euch</vt:lpstr>
      <vt:lpstr>Architektur Overflow</vt:lpstr>
      <vt:lpstr>Hexagonale Architektur</vt:lpstr>
      <vt:lpstr>Hexagonale Architektur</vt:lpstr>
      <vt:lpstr>Hexagonale Architektur</vt:lpstr>
      <vt:lpstr>Hexagonale Architektur</vt:lpstr>
      <vt:lpstr>Hexagonale Architektur</vt:lpstr>
      <vt:lpstr>Onion Architecture</vt:lpstr>
      <vt:lpstr>Onion Architecture</vt:lpstr>
      <vt:lpstr>Onion Architecture – Bsp. Mitarbeiter Website</vt:lpstr>
      <vt:lpstr>Onion Architecture</vt:lpstr>
      <vt:lpstr>Onion Architecture - Zugriffe</vt:lpstr>
      <vt:lpstr>Grundsätze der Onion Architecture</vt:lpstr>
      <vt:lpstr>Screaming Architecture</vt:lpstr>
      <vt:lpstr>Screaming Architecture – High Level</vt:lpstr>
      <vt:lpstr>Screaming Architecture – Theme</vt:lpstr>
      <vt:lpstr>Screaming Architecture – Purpose</vt:lpstr>
      <vt:lpstr>The Clean Architecture</vt:lpstr>
      <vt:lpstr>The Clean Architecture</vt:lpstr>
      <vt:lpstr>The Clean Architecture</vt:lpstr>
      <vt:lpstr>The Clean Architecture – Dependency Rule</vt:lpstr>
      <vt:lpstr>Gemeinsamkeiten</vt:lpstr>
      <vt:lpstr>Separation of Concerns</vt:lpstr>
      <vt:lpstr>Testability</vt:lpstr>
      <vt:lpstr>Dependency Inversion Principle</vt:lpstr>
      <vt:lpstr>Dependencies, Dependencies, Dependencies</vt:lpstr>
      <vt:lpstr>Abstractions should not depend upon details.  Details should depend upon abstractions. </vt:lpstr>
      <vt:lpstr>Ende Einführung Theorie</vt:lpstr>
      <vt:lpstr>Fleissige Bienchen erstellen erste Waben</vt:lpstr>
      <vt:lpstr>Danke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Achatz</dc:creator>
  <cp:lastModifiedBy>Sebastian Achatz</cp:lastModifiedBy>
  <cp:revision>386</cp:revision>
  <dcterms:created xsi:type="dcterms:W3CDTF">2019-02-24T08:24:53Z</dcterms:created>
  <dcterms:modified xsi:type="dcterms:W3CDTF">2023-04-28T15:01:53Z</dcterms:modified>
</cp:coreProperties>
</file>