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40" d="100"/>
          <a:sy n="40" d="100"/>
        </p:scale>
        <p:origin x="36" y="6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Requirements</c:v>
                </c:pt>
              </c:strCache>
            </c:strRef>
          </c:tx>
          <c:dPt>
            <c:idx val="0"/>
            <c:bubble3D val="0"/>
            <c:spPr>
              <a:solidFill>
                <a:schemeClr val="accent6">
                  <a:lumMod val="60000"/>
                  <a:lumOff val="40000"/>
                </a:schemeClr>
              </a:solidFill>
              <a:ln w="19050">
                <a:solidFill>
                  <a:schemeClr val="lt1"/>
                </a:solidFill>
              </a:ln>
              <a:effectLst/>
            </c:spPr>
          </c:dPt>
          <c:dPt>
            <c:idx val="1"/>
            <c:bubble3D val="0"/>
            <c:spPr>
              <a:solidFill>
                <a:schemeClr val="accent3">
                  <a:lumMod val="20000"/>
                  <a:lumOff val="80000"/>
                </a:schemeClr>
              </a:solidFill>
              <a:ln w="19050">
                <a:solidFill>
                  <a:schemeClr val="lt1"/>
                </a:solidFill>
              </a:ln>
              <a:effectLst/>
            </c:spPr>
          </c:dPt>
          <c:dPt>
            <c:idx val="2"/>
            <c:bubble3D val="0"/>
            <c:spPr>
              <a:solidFill>
                <a:schemeClr val="bg2">
                  <a:lumMod val="25000"/>
                </a:schemeClr>
              </a:solidFill>
              <a:ln w="19050">
                <a:solidFill>
                  <a:schemeClr val="lt1"/>
                </a:solidFill>
              </a:ln>
              <a:effectLst/>
            </c:spPr>
          </c:dPt>
          <c:cat>
            <c:strRef>
              <c:f>Sheet1!$A$2:$A$4</c:f>
              <c:strCache>
                <c:ptCount val="3"/>
                <c:pt idx="0">
                  <c:v>Microsoft</c:v>
                </c:pt>
                <c:pt idx="1">
                  <c:v>Adobe</c:v>
                </c:pt>
                <c:pt idx="2">
                  <c:v>XML</c:v>
                </c:pt>
              </c:strCache>
            </c:strRef>
          </c:cat>
          <c:val>
            <c:numRef>
              <c:f>Sheet1!$B$2:$B$4</c:f>
              <c:numCache>
                <c:formatCode>General</c:formatCode>
                <c:ptCount val="3"/>
                <c:pt idx="0">
                  <c:v>170</c:v>
                </c:pt>
                <c:pt idx="1">
                  <c:v>75</c:v>
                </c:pt>
                <c:pt idx="2">
                  <c:v>13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Microsoft</c:v>
                </c:pt>
              </c:strCache>
            </c:strRef>
          </c:tx>
          <c:dPt>
            <c:idx val="0"/>
            <c:bubble3D val="0"/>
            <c:spPr>
              <a:solidFill>
                <a:schemeClr val="accent6">
                  <a:lumMod val="60000"/>
                  <a:lumOff val="40000"/>
                </a:schemeClr>
              </a:solidFill>
              <a:ln w="19050">
                <a:solidFill>
                  <a:schemeClr val="lt1"/>
                </a:solidFill>
              </a:ln>
              <a:effectLst/>
            </c:spPr>
          </c:dPt>
          <c:dPt>
            <c:idx val="1"/>
            <c:bubble3D val="0"/>
            <c:spPr>
              <a:solidFill>
                <a:schemeClr val="tx1">
                  <a:lumMod val="85000"/>
                  <a:lumOff val="15000"/>
                </a:schemeClr>
              </a:solidFill>
              <a:ln w="19050">
                <a:solidFill>
                  <a:schemeClr val="lt1"/>
                </a:solidFill>
              </a:ln>
              <a:effectLst/>
            </c:spPr>
          </c:dPt>
          <c:dPt>
            <c:idx val="2"/>
            <c:bubble3D val="0"/>
            <c:spPr>
              <a:solidFill>
                <a:schemeClr val="accent3"/>
              </a:solidFill>
              <a:ln w="19050">
                <a:solidFill>
                  <a:schemeClr val="lt1"/>
                </a:solidFill>
              </a:ln>
              <a:effectLst/>
            </c:spPr>
          </c:dPt>
          <c:cat>
            <c:strRef>
              <c:f>Sheet1!$A$2:$A$4</c:f>
              <c:strCache>
                <c:ptCount val="3"/>
                <c:pt idx="0">
                  <c:v>Word</c:v>
                </c:pt>
                <c:pt idx="1">
                  <c:v>Excel</c:v>
                </c:pt>
                <c:pt idx="2">
                  <c:v>PowerPoint</c:v>
                </c:pt>
              </c:strCache>
            </c:strRef>
          </c:cat>
          <c:val>
            <c:numRef>
              <c:f>Sheet1!$B$2:$B$4</c:f>
              <c:numCache>
                <c:formatCode>General</c:formatCode>
                <c:ptCount val="3"/>
                <c:pt idx="0">
                  <c:v>58</c:v>
                </c:pt>
                <c:pt idx="1">
                  <c:v>52</c:v>
                </c:pt>
                <c:pt idx="2">
                  <c:v>29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Adobe Creative Suite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Adobe</c:v>
                </c:pt>
              </c:strCache>
            </c:strRef>
          </c:tx>
          <c:dPt>
            <c:idx val="0"/>
            <c:bubble3D val="0"/>
            <c:spPr>
              <a:solidFill>
                <a:schemeClr val="accent1"/>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6">
                  <a:lumMod val="60000"/>
                  <a:lumOff val="40000"/>
                </a:schemeClr>
              </a:solidFill>
              <a:ln w="19050">
                <a:solidFill>
                  <a:schemeClr val="lt1"/>
                </a:solidFill>
              </a:ln>
              <a:effectLst/>
            </c:spPr>
          </c:dPt>
          <c:dPt>
            <c:idx val="4"/>
            <c:bubble3D val="0"/>
            <c:spPr>
              <a:solidFill>
                <a:schemeClr val="accent4">
                  <a:lumMod val="60000"/>
                  <a:lumOff val="40000"/>
                </a:schemeClr>
              </a:solidFill>
              <a:ln w="19050">
                <a:solidFill>
                  <a:schemeClr val="lt1"/>
                </a:solidFill>
              </a:ln>
              <a:effectLst/>
            </c:spPr>
          </c:dPt>
          <c:cat>
            <c:strRef>
              <c:f>Sheet1!$A$2:$A$6</c:f>
              <c:strCache>
                <c:ptCount val="5"/>
                <c:pt idx="0">
                  <c:v>Acrobat</c:v>
                </c:pt>
                <c:pt idx="1">
                  <c:v>Framemaker</c:v>
                </c:pt>
                <c:pt idx="2">
                  <c:v>Photoshop</c:v>
                </c:pt>
                <c:pt idx="3">
                  <c:v>Illustrartor</c:v>
                </c:pt>
                <c:pt idx="4">
                  <c:v>Indesign</c:v>
                </c:pt>
              </c:strCache>
            </c:strRef>
          </c:cat>
          <c:val>
            <c:numRef>
              <c:f>Sheet1!$B$2:$B$6</c:f>
              <c:numCache>
                <c:formatCode>General</c:formatCode>
                <c:ptCount val="5"/>
                <c:pt idx="0">
                  <c:v>24</c:v>
                </c:pt>
                <c:pt idx="1">
                  <c:v>20</c:v>
                </c:pt>
                <c:pt idx="2">
                  <c:v>16</c:v>
                </c:pt>
                <c:pt idx="3">
                  <c:v>15</c:v>
                </c:pt>
                <c:pt idx="4">
                  <c:v>13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9/21/2015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9/21/2015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9/21/2015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9/21/2015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9/21/2015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9/21/2015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9/21/2015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9/21/2015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9/21/2015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9/21/2015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9/21/2015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9/21/2015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9/21/2015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9/21/2015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9/21/2015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9/21/2015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9/21/2015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9/21/2015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Technical Communication: a Field Defined by Specialization.</a:t>
            </a:r>
          </a:p>
        </p:txBody>
      </p:sp>
      <p:sp>
        <p:nvSpPr>
          <p:cNvPr id="3" name="Subtitle 2"/>
          <p:cNvSpPr>
            <a:spLocks noGrp="1"/>
          </p:cNvSpPr>
          <p:nvPr>
            <p:ph type="subTitle" idx="1"/>
          </p:nvPr>
        </p:nvSpPr>
        <p:spPr/>
        <p:txBody>
          <a:bodyPr/>
          <a:lstStyle/>
          <a:p>
            <a:r>
              <a:rPr lang="en-US" dirty="0" smtClean="0"/>
              <a:t>Sebastian Barnes</a:t>
            </a:r>
            <a:endParaRPr lang="en-US" dirty="0"/>
          </a:p>
        </p:txBody>
      </p:sp>
    </p:spTree>
    <p:extLst>
      <p:ext uri="{BB962C8B-B14F-4D97-AF65-F5344CB8AC3E}">
        <p14:creationId xmlns:p14="http://schemas.microsoft.com/office/powerpoint/2010/main" val="268083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Findings: Titles</a:t>
            </a:r>
            <a:endParaRPr lang="en-US" dirty="0"/>
          </a:p>
        </p:txBody>
      </p:sp>
      <p:sp>
        <p:nvSpPr>
          <p:cNvPr id="3" name="Content Placeholder 2"/>
          <p:cNvSpPr>
            <a:spLocks noGrp="1"/>
          </p:cNvSpPr>
          <p:nvPr>
            <p:ph idx="1"/>
          </p:nvPr>
        </p:nvSpPr>
        <p:spPr/>
        <p:txBody>
          <a:bodyPr/>
          <a:lstStyle/>
          <a:p>
            <a:r>
              <a:rPr lang="en-US" dirty="0" smtClean="0"/>
              <a:t>Only 53 of the 123 ads expressly requested a technical writer (41%)</a:t>
            </a:r>
          </a:p>
          <a:p>
            <a:pPr lvl="1"/>
            <a:endParaRPr lang="en-US" dirty="0"/>
          </a:p>
          <a:p>
            <a:r>
              <a:rPr lang="en-US" dirty="0" smtClean="0"/>
              <a:t>Technical is used with 6 other words for job titles</a:t>
            </a:r>
          </a:p>
          <a:p>
            <a:pPr lvl="1"/>
            <a:r>
              <a:rPr lang="en-US" dirty="0"/>
              <a:t>analyst, communicator, designer, developer, editor, and </a:t>
            </a:r>
            <a:r>
              <a:rPr lang="en-US" dirty="0" smtClean="0"/>
              <a:t>specialist</a:t>
            </a:r>
          </a:p>
          <a:p>
            <a:pPr lvl="1"/>
            <a:endParaRPr lang="en-US" dirty="0"/>
          </a:p>
          <a:p>
            <a:r>
              <a:rPr lang="en-US" dirty="0" smtClean="0"/>
              <a:t>I assume this is because jobs want to avoid applicants who want to write manuals alone in a dark room</a:t>
            </a:r>
            <a:endParaRPr lang="en-US" dirty="0"/>
          </a:p>
        </p:txBody>
      </p:sp>
    </p:spTree>
    <p:extLst>
      <p:ext uri="{BB962C8B-B14F-4D97-AF65-F5344CB8AC3E}">
        <p14:creationId xmlns:p14="http://schemas.microsoft.com/office/powerpoint/2010/main" val="2627409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findings: Descriptions</a:t>
            </a:r>
            <a:endParaRPr lang="en-US" dirty="0"/>
          </a:p>
        </p:txBody>
      </p:sp>
      <p:sp>
        <p:nvSpPr>
          <p:cNvPr id="3" name="Content Placeholder 2"/>
          <p:cNvSpPr>
            <a:spLocks noGrp="1"/>
          </p:cNvSpPr>
          <p:nvPr>
            <p:ph idx="1"/>
          </p:nvPr>
        </p:nvSpPr>
        <p:spPr/>
        <p:txBody>
          <a:bodyPr/>
          <a:lstStyle/>
          <a:p>
            <a:r>
              <a:rPr lang="en-US" dirty="0" smtClean="0"/>
              <a:t>Very little focus on deliverable types</a:t>
            </a:r>
          </a:p>
          <a:p>
            <a:pPr lvl="1"/>
            <a:r>
              <a:rPr lang="en-US" dirty="0" smtClean="0"/>
              <a:t>Likely due to the sheer number of different types of deliverables expected</a:t>
            </a:r>
          </a:p>
          <a:p>
            <a:pPr lvl="1"/>
            <a:r>
              <a:rPr lang="en-US" dirty="0"/>
              <a:t>J</a:t>
            </a:r>
            <a:r>
              <a:rPr lang="en-US" dirty="0" smtClean="0"/>
              <a:t>ack </a:t>
            </a:r>
            <a:r>
              <a:rPr lang="en-US" dirty="0"/>
              <a:t>of all trades; master of </a:t>
            </a:r>
            <a:r>
              <a:rPr lang="en-US" dirty="0" smtClean="0"/>
              <a:t>some</a:t>
            </a:r>
          </a:p>
          <a:p>
            <a:pPr lvl="1"/>
            <a:endParaRPr lang="en-US" dirty="0"/>
          </a:p>
          <a:p>
            <a:r>
              <a:rPr lang="en-US" dirty="0" smtClean="0"/>
              <a:t>Management skill</a:t>
            </a:r>
          </a:p>
          <a:p>
            <a:pPr lvl="1"/>
            <a:r>
              <a:rPr lang="en-US" dirty="0" smtClean="0"/>
              <a:t>Not only in the context of content but also people</a:t>
            </a:r>
            <a:endParaRPr lang="en-US" dirty="0"/>
          </a:p>
        </p:txBody>
      </p:sp>
    </p:spTree>
    <p:extLst>
      <p:ext uri="{BB962C8B-B14F-4D97-AF65-F5344CB8AC3E}">
        <p14:creationId xmlns:p14="http://schemas.microsoft.com/office/powerpoint/2010/main" val="3370004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Findings: Requirements </a:t>
            </a:r>
            <a:endParaRPr lang="en-US" dirty="0"/>
          </a:p>
        </p:txBody>
      </p:sp>
      <p:sp>
        <p:nvSpPr>
          <p:cNvPr id="3" name="Content Placeholder 2"/>
          <p:cNvSpPr>
            <a:spLocks noGrp="1"/>
          </p:cNvSpPr>
          <p:nvPr>
            <p:ph idx="1"/>
          </p:nvPr>
        </p:nvSpPr>
        <p:spPr/>
        <p:txBody>
          <a:bodyPr/>
          <a:lstStyle/>
          <a:p>
            <a:r>
              <a:rPr lang="en-US" dirty="0" smtClean="0"/>
              <a:t>Low experience expectations</a:t>
            </a:r>
          </a:p>
          <a:p>
            <a:pPr lvl="1"/>
            <a:r>
              <a:rPr lang="en-US" dirty="0" smtClean="0"/>
              <a:t>New job titles have not existed previously</a:t>
            </a:r>
          </a:p>
          <a:p>
            <a:pPr lvl="1"/>
            <a:endParaRPr lang="en-US" dirty="0"/>
          </a:p>
          <a:p>
            <a:r>
              <a:rPr lang="en-US" dirty="0" smtClean="0"/>
              <a:t>Listing emphasize specific tools and not just technologies</a:t>
            </a:r>
          </a:p>
          <a:p>
            <a:pPr lvl="1"/>
            <a:r>
              <a:rPr lang="en-US" dirty="0" smtClean="0"/>
              <a:t>We need to be prepared to defend our skillset</a:t>
            </a:r>
          </a:p>
          <a:p>
            <a:pPr marL="457200" lvl="1" indent="0">
              <a:buNone/>
            </a:pPr>
            <a:endParaRPr lang="en-US" dirty="0"/>
          </a:p>
        </p:txBody>
      </p:sp>
      <p:graphicFrame>
        <p:nvGraphicFramePr>
          <p:cNvPr id="4" name="Chart 3"/>
          <p:cNvGraphicFramePr/>
          <p:nvPr>
            <p:extLst>
              <p:ext uri="{D42A27DB-BD31-4B8C-83A1-F6EECF244321}">
                <p14:modId xmlns:p14="http://schemas.microsoft.com/office/powerpoint/2010/main" val="1325827177"/>
              </p:ext>
            </p:extLst>
          </p:nvPr>
        </p:nvGraphicFramePr>
        <p:xfrm>
          <a:off x="2915739" y="4783092"/>
          <a:ext cx="1733550" cy="18383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85462920"/>
              </p:ext>
            </p:extLst>
          </p:nvPr>
        </p:nvGraphicFramePr>
        <p:xfrm>
          <a:off x="7428684" y="4783092"/>
          <a:ext cx="1743075" cy="1838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344243870"/>
              </p:ext>
            </p:extLst>
          </p:nvPr>
        </p:nvGraphicFramePr>
        <p:xfrm>
          <a:off x="4775019" y="4782457"/>
          <a:ext cx="2490470" cy="18383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7519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Findings</a:t>
            </a:r>
            <a:endParaRPr lang="en-US" dirty="0"/>
          </a:p>
        </p:txBody>
      </p:sp>
      <p:sp>
        <p:nvSpPr>
          <p:cNvPr id="3" name="Content Placeholder 2"/>
          <p:cNvSpPr>
            <a:spLocks noGrp="1"/>
          </p:cNvSpPr>
          <p:nvPr>
            <p:ph idx="1"/>
          </p:nvPr>
        </p:nvSpPr>
        <p:spPr/>
        <p:txBody>
          <a:bodyPr/>
          <a:lstStyle/>
          <a:p>
            <a:r>
              <a:rPr lang="en-US" dirty="0" smtClean="0"/>
              <a:t>There are way more tools than I ever realized</a:t>
            </a:r>
          </a:p>
          <a:p>
            <a:pPr lvl="1"/>
            <a:r>
              <a:rPr lang="en-US" dirty="0" smtClean="0"/>
              <a:t>A common one I saw in many responses was Snag-It</a:t>
            </a:r>
          </a:p>
          <a:p>
            <a:pPr lvl="1"/>
            <a:endParaRPr lang="en-US" dirty="0"/>
          </a:p>
          <a:p>
            <a:r>
              <a:rPr lang="en-US" dirty="0" smtClean="0"/>
              <a:t>Video based deliverables are becoming prevalent</a:t>
            </a:r>
          </a:p>
          <a:p>
            <a:pPr lvl="1"/>
            <a:r>
              <a:rPr lang="en-US" dirty="0" smtClean="0"/>
              <a:t>A couple people even noted that in the future we will likely manage content on VR and AR platforms</a:t>
            </a:r>
          </a:p>
          <a:p>
            <a:pPr lvl="1"/>
            <a:endParaRPr lang="en-US" dirty="0"/>
          </a:p>
          <a:p>
            <a:r>
              <a:rPr lang="en-US" dirty="0" smtClean="0"/>
              <a:t>You will be teaching yourself how to use the technology you make manuals for</a:t>
            </a:r>
            <a:endParaRPr lang="en-US" dirty="0"/>
          </a:p>
        </p:txBody>
      </p:sp>
    </p:spTree>
    <p:extLst>
      <p:ext uri="{BB962C8B-B14F-4D97-AF65-F5344CB8AC3E}">
        <p14:creationId xmlns:p14="http://schemas.microsoft.com/office/powerpoint/2010/main" val="1793867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Findings Cont.</a:t>
            </a:r>
            <a:endParaRPr lang="en-US" dirty="0"/>
          </a:p>
        </p:txBody>
      </p:sp>
      <p:sp>
        <p:nvSpPr>
          <p:cNvPr id="3" name="Content Placeholder 2"/>
          <p:cNvSpPr>
            <a:spLocks noGrp="1"/>
          </p:cNvSpPr>
          <p:nvPr>
            <p:ph idx="1"/>
          </p:nvPr>
        </p:nvSpPr>
        <p:spPr/>
        <p:txBody>
          <a:bodyPr/>
          <a:lstStyle/>
          <a:p>
            <a:r>
              <a:rPr lang="en-US" dirty="0" smtClean="0"/>
              <a:t>Subject matter experts will often require you to gain their respect</a:t>
            </a:r>
          </a:p>
          <a:p>
            <a:endParaRPr lang="en-US" dirty="0"/>
          </a:p>
          <a:p>
            <a:r>
              <a:rPr lang="en-US" dirty="0" smtClean="0"/>
              <a:t>A subscription to STC will provide you with Webinars in a variety of subjects</a:t>
            </a:r>
            <a:endParaRPr lang="en-US" dirty="0"/>
          </a:p>
        </p:txBody>
      </p:sp>
    </p:spTree>
    <p:extLst>
      <p:ext uri="{BB962C8B-B14F-4D97-AF65-F5344CB8AC3E}">
        <p14:creationId xmlns:p14="http://schemas.microsoft.com/office/powerpoint/2010/main" val="710839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Favorite quotes</a:t>
            </a:r>
            <a:endParaRPr lang="en-US" dirty="0"/>
          </a:p>
        </p:txBody>
      </p:sp>
      <p:sp>
        <p:nvSpPr>
          <p:cNvPr id="3" name="Content Placeholder 2"/>
          <p:cNvSpPr>
            <a:spLocks noGrp="1"/>
          </p:cNvSpPr>
          <p:nvPr>
            <p:ph idx="1"/>
          </p:nvPr>
        </p:nvSpPr>
        <p:spPr/>
        <p:txBody>
          <a:bodyPr/>
          <a:lstStyle/>
          <a:p>
            <a:r>
              <a:rPr lang="en-US" b="1" dirty="0"/>
              <a:t>What is your definition of digital literacy and how does it relate to your jobs? </a:t>
            </a:r>
            <a:endParaRPr lang="en-US" b="1" dirty="0" smtClean="0"/>
          </a:p>
          <a:p>
            <a:pPr lvl="1"/>
            <a:r>
              <a:rPr lang="en-US" dirty="0"/>
              <a:t>Digital literacy, or maybe digital fluency, is the ability to be comfortable sending and receiving information online. Digital literacy is an important skill for me as well as for the users to whom I write. Being able to figure things out for yourself is vital. This means that you've had a lot of screen time and are unafraid to explore and find your own answers. </a:t>
            </a:r>
            <a:r>
              <a:rPr lang="en-US" dirty="0" smtClean="0"/>
              <a:t>-</a:t>
            </a:r>
            <a:r>
              <a:rPr lang="en-US" dirty="0" err="1" smtClean="0"/>
              <a:t>Viqui</a:t>
            </a:r>
            <a:r>
              <a:rPr lang="en-US" dirty="0" smtClean="0"/>
              <a:t> Dill</a:t>
            </a:r>
            <a:endParaRPr lang="en-US" b="1" dirty="0" smtClean="0"/>
          </a:p>
          <a:p>
            <a:r>
              <a:rPr lang="en-US" b="1" dirty="0" smtClean="0"/>
              <a:t>What </a:t>
            </a:r>
            <a:r>
              <a:rPr lang="en-US" b="1" dirty="0"/>
              <a:t>is the most important technical skill you possess</a:t>
            </a:r>
            <a:r>
              <a:rPr lang="en-US" b="1" dirty="0" smtClean="0"/>
              <a:t>?</a:t>
            </a:r>
          </a:p>
          <a:p>
            <a:pPr lvl="1"/>
            <a:r>
              <a:rPr lang="en-US" dirty="0" smtClean="0"/>
              <a:t>Examine </a:t>
            </a:r>
            <a:r>
              <a:rPr lang="en-US" dirty="0"/>
              <a:t>a whole document from the "10,000 </a:t>
            </a:r>
            <a:r>
              <a:rPr lang="en-US" dirty="0" err="1"/>
              <a:t>ft</a:t>
            </a:r>
            <a:r>
              <a:rPr lang="en-US" dirty="0"/>
              <a:t>" level to help a customer grasp the </a:t>
            </a:r>
            <a:r>
              <a:rPr lang="en-US" dirty="0" smtClean="0"/>
              <a:t>concepts. Work </a:t>
            </a:r>
            <a:r>
              <a:rPr lang="en-US" dirty="0"/>
              <a:t>with minor language elements at the sentence level, use consistent </a:t>
            </a:r>
            <a:r>
              <a:rPr lang="en-US" dirty="0" smtClean="0"/>
              <a:t>terminology. –Steve Smith</a:t>
            </a:r>
            <a:endParaRPr lang="en-US" dirty="0"/>
          </a:p>
        </p:txBody>
      </p:sp>
    </p:spTree>
    <p:extLst>
      <p:ext uri="{BB962C8B-B14F-4D97-AF65-F5344CB8AC3E}">
        <p14:creationId xmlns:p14="http://schemas.microsoft.com/office/powerpoint/2010/main" val="128434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Favorite Quotes</a:t>
            </a:r>
            <a:endParaRPr lang="en-US" dirty="0"/>
          </a:p>
        </p:txBody>
      </p:sp>
      <p:sp>
        <p:nvSpPr>
          <p:cNvPr id="3" name="Content Placeholder 2"/>
          <p:cNvSpPr>
            <a:spLocks noGrp="1"/>
          </p:cNvSpPr>
          <p:nvPr>
            <p:ph idx="1"/>
          </p:nvPr>
        </p:nvSpPr>
        <p:spPr>
          <a:xfrm>
            <a:off x="1154954" y="2603499"/>
            <a:ext cx="8825659" cy="4111625"/>
          </a:xfrm>
        </p:spPr>
        <p:txBody>
          <a:bodyPr>
            <a:normAutofit/>
          </a:bodyPr>
          <a:lstStyle/>
          <a:p>
            <a:r>
              <a:rPr lang="en-US" b="1" dirty="0"/>
              <a:t>What is your biggest struggle when dealing with subject matter experts</a:t>
            </a:r>
            <a:r>
              <a:rPr lang="en-US" b="1" dirty="0" smtClean="0"/>
              <a:t>?</a:t>
            </a:r>
          </a:p>
          <a:p>
            <a:pPr lvl="1"/>
            <a:r>
              <a:rPr lang="en-US" sz="1400" dirty="0" smtClean="0"/>
              <a:t>Going </a:t>
            </a:r>
            <a:r>
              <a:rPr lang="en-US" sz="1400" dirty="0"/>
              <a:t>into the conversation with enough background reading so that </a:t>
            </a:r>
            <a:r>
              <a:rPr lang="en-US" sz="1400" dirty="0" smtClean="0"/>
              <a:t>my questions </a:t>
            </a:r>
            <a:r>
              <a:rPr lang="en-US" sz="1400" dirty="0"/>
              <a:t>are about what's in a SME's understanding, not buried in a </a:t>
            </a:r>
            <a:r>
              <a:rPr lang="en-US" sz="1400" dirty="0" smtClean="0"/>
              <a:t>library document</a:t>
            </a:r>
            <a:r>
              <a:rPr lang="en-US" sz="1400" dirty="0"/>
              <a:t>.  </a:t>
            </a:r>
            <a:r>
              <a:rPr lang="en-US" sz="1400" dirty="0" smtClean="0"/>
              <a:t>-Steve Smith</a:t>
            </a:r>
          </a:p>
          <a:p>
            <a:r>
              <a:rPr lang="en-US" b="1" dirty="0" smtClean="0"/>
              <a:t>How will technology continue to change the field</a:t>
            </a:r>
          </a:p>
          <a:p>
            <a:pPr lvl="1"/>
            <a:r>
              <a:rPr lang="en-US" sz="1400" dirty="0"/>
              <a:t>I believe it will become much more personalized, much more </a:t>
            </a:r>
            <a:r>
              <a:rPr lang="en-US" sz="1400" dirty="0" smtClean="0"/>
              <a:t>intimate… If </a:t>
            </a:r>
            <a:r>
              <a:rPr lang="en-US" sz="1400" dirty="0"/>
              <a:t>they make Google Glasses appropriate for work, I can totally see the way Tony Stark interacts with Jarvis becoming the next normal</a:t>
            </a:r>
            <a:r>
              <a:rPr lang="en-US" sz="1400" dirty="0" smtClean="0"/>
              <a:t>. –Bridget </a:t>
            </a:r>
            <a:r>
              <a:rPr lang="en-US" sz="1400" dirty="0" err="1" smtClean="0"/>
              <a:t>Groce</a:t>
            </a:r>
            <a:endParaRPr lang="en-US" sz="1400" dirty="0" smtClean="0"/>
          </a:p>
          <a:p>
            <a:pPr lvl="1"/>
            <a:r>
              <a:rPr lang="en-US" sz="1400" dirty="0"/>
              <a:t>This is like asking how seeds will continue to change farming. Both the technology to be documented </a:t>
            </a:r>
            <a:r>
              <a:rPr lang="en-US" sz="1400" dirty="0" smtClean="0"/>
              <a:t>and </a:t>
            </a:r>
            <a:r>
              <a:rPr lang="en-US" sz="1400" dirty="0"/>
              <a:t>the authoring tools used will continue to evolve</a:t>
            </a:r>
            <a:r>
              <a:rPr lang="en-US" sz="1400" dirty="0" smtClean="0"/>
              <a:t>. –Rebecca Parks</a:t>
            </a:r>
          </a:p>
          <a:p>
            <a:pPr lvl="1"/>
            <a:r>
              <a:rPr lang="en-US" sz="1400" dirty="0"/>
              <a:t>Technology is always changing, and as mentioned earlier, the audience’s digital literacy adapts quickly as </a:t>
            </a:r>
            <a:r>
              <a:rPr lang="en-US" sz="1400" dirty="0" smtClean="0"/>
              <a:t>well… As </a:t>
            </a:r>
            <a:r>
              <a:rPr lang="en-US" sz="1400" dirty="0"/>
              <a:t>virtual reality becomes more prevalent, that will affect how we create content as </a:t>
            </a:r>
            <a:r>
              <a:rPr lang="en-US" sz="1400" dirty="0" smtClean="0"/>
              <a:t>well… </a:t>
            </a:r>
            <a:r>
              <a:rPr lang="en-US" sz="1400" dirty="0"/>
              <a:t>We will always need to adapt to newer ways to adapt our content to fit technology.</a:t>
            </a:r>
            <a:endParaRPr lang="en-US" sz="1400" dirty="0" smtClean="0"/>
          </a:p>
          <a:p>
            <a:pPr lvl="1"/>
            <a:endParaRPr lang="en-US" b="1" dirty="0" smtClean="0"/>
          </a:p>
          <a:p>
            <a:endParaRPr lang="en-US" dirty="0"/>
          </a:p>
        </p:txBody>
      </p:sp>
    </p:spTree>
    <p:extLst>
      <p:ext uri="{BB962C8B-B14F-4D97-AF65-F5344CB8AC3E}">
        <p14:creationId xmlns:p14="http://schemas.microsoft.com/office/powerpoint/2010/main" val="4093279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297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Technical Communication: a Field Defined by Specialization.</vt:lpstr>
      <vt:lpstr>Corpus Findings: Titles</vt:lpstr>
      <vt:lpstr>Corpus findings: Descriptions</vt:lpstr>
      <vt:lpstr>Corpus Findings: Requirements </vt:lpstr>
      <vt:lpstr>Survey Findings</vt:lpstr>
      <vt:lpstr>Survey Findings Cont.</vt:lpstr>
      <vt:lpstr>Favorite quotes</vt:lpstr>
      <vt:lpstr>Favorite Quotes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a Field Defined by Specialization.</dc:title>
  <dc:creator>Sebastian Barnes</dc:creator>
  <cp:lastModifiedBy>Sebastian Barnes</cp:lastModifiedBy>
  <cp:revision>6</cp:revision>
  <dcterms:created xsi:type="dcterms:W3CDTF">2015-09-21T19:19:04Z</dcterms:created>
  <dcterms:modified xsi:type="dcterms:W3CDTF">2015-09-21T19:58:04Z</dcterms:modified>
</cp:coreProperties>
</file>