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7FE02-0C16-494F-B97E-547C2480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87694"/>
            <a:ext cx="8829902" cy="923731"/>
          </a:xfrm>
        </p:spPr>
        <p:txBody>
          <a:bodyPr/>
          <a:lstStyle/>
          <a:p>
            <a:r>
              <a:rPr lang="en-US" dirty="0"/>
              <a:t>LSH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4294F-D33C-4A92-BC70-4B498496AA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/>
              <a:t>Nombre</a:t>
            </a:r>
            <a:r>
              <a:rPr lang="en-US" dirty="0"/>
              <a:t>: Sebastian Bettancourt </a:t>
            </a:r>
          </a:p>
        </p:txBody>
      </p:sp>
    </p:spTree>
    <p:extLst>
      <p:ext uri="{BB962C8B-B14F-4D97-AF65-F5344CB8AC3E}">
        <p14:creationId xmlns:p14="http://schemas.microsoft.com/office/powerpoint/2010/main" val="94617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4915BAA-3D0E-47BE-8004-4E830E998F39}"/>
              </a:ext>
            </a:extLst>
          </p:cNvPr>
          <p:cNvSpPr/>
          <p:nvPr/>
        </p:nvSpPr>
        <p:spPr>
          <a:xfrm>
            <a:off x="1657780" y="731137"/>
            <a:ext cx="2128774" cy="1348510"/>
          </a:xfrm>
          <a:prstGeom prst="ellipse">
            <a:avLst/>
          </a:prstGeom>
          <a:solidFill>
            <a:schemeClr val="accent6">
              <a:lumMod val="75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37FB784-33D0-4D9A-9995-FE69D38EC619}"/>
              </a:ext>
            </a:extLst>
          </p:cNvPr>
          <p:cNvSpPr/>
          <p:nvPr/>
        </p:nvSpPr>
        <p:spPr>
          <a:xfrm>
            <a:off x="1657780" y="2641288"/>
            <a:ext cx="2128774" cy="1348510"/>
          </a:xfrm>
          <a:prstGeom prst="ellipse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42A8149-33C7-4519-B812-F0E1EAC2EF27}"/>
              </a:ext>
            </a:extLst>
          </p:cNvPr>
          <p:cNvSpPr/>
          <p:nvPr/>
        </p:nvSpPr>
        <p:spPr>
          <a:xfrm>
            <a:off x="1657780" y="4468401"/>
            <a:ext cx="2128774" cy="1348510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B660997-6453-4283-B9DA-F09396CABD91}"/>
              </a:ext>
            </a:extLst>
          </p:cNvPr>
          <p:cNvSpPr/>
          <p:nvPr/>
        </p:nvSpPr>
        <p:spPr>
          <a:xfrm>
            <a:off x="6979298" y="731137"/>
            <a:ext cx="1091682" cy="5085774"/>
          </a:xfrm>
          <a:prstGeom prst="rect">
            <a:avLst/>
          </a:prstGeom>
          <a:solidFill>
            <a:schemeClr val="tx1">
              <a:lumMod val="95000"/>
              <a:alpha val="16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368E8A2-B260-4448-8E6A-A0561E4175D4}"/>
              </a:ext>
            </a:extLst>
          </p:cNvPr>
          <p:cNvCxnSpPr>
            <a:cxnSpLocks/>
          </p:cNvCxnSpPr>
          <p:nvPr/>
        </p:nvCxnSpPr>
        <p:spPr>
          <a:xfrm>
            <a:off x="6979298" y="1464906"/>
            <a:ext cx="1091682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CD23859-F5CF-46B4-8A3D-A7FB4299D81C}"/>
              </a:ext>
            </a:extLst>
          </p:cNvPr>
          <p:cNvCxnSpPr>
            <a:cxnSpLocks/>
          </p:cNvCxnSpPr>
          <p:nvPr/>
        </p:nvCxnSpPr>
        <p:spPr>
          <a:xfrm>
            <a:off x="6979298" y="2345094"/>
            <a:ext cx="1091682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2162297-0E7F-4ACC-BF87-C17A10515CEF}"/>
              </a:ext>
            </a:extLst>
          </p:cNvPr>
          <p:cNvCxnSpPr>
            <a:cxnSpLocks/>
          </p:cNvCxnSpPr>
          <p:nvPr/>
        </p:nvCxnSpPr>
        <p:spPr>
          <a:xfrm>
            <a:off x="6979298" y="3250163"/>
            <a:ext cx="1091682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0AA685B-08B5-46FE-8A3E-F7FEF7944326}"/>
              </a:ext>
            </a:extLst>
          </p:cNvPr>
          <p:cNvCxnSpPr>
            <a:cxnSpLocks/>
          </p:cNvCxnSpPr>
          <p:nvPr/>
        </p:nvCxnSpPr>
        <p:spPr>
          <a:xfrm>
            <a:off x="6979298" y="4011569"/>
            <a:ext cx="1091682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F7AB4E8-52E5-4554-9557-1F584D33A950}"/>
              </a:ext>
            </a:extLst>
          </p:cNvPr>
          <p:cNvCxnSpPr>
            <a:cxnSpLocks/>
          </p:cNvCxnSpPr>
          <p:nvPr/>
        </p:nvCxnSpPr>
        <p:spPr>
          <a:xfrm>
            <a:off x="6979298" y="4957665"/>
            <a:ext cx="1091682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curvado 30">
            <a:extLst>
              <a:ext uri="{FF2B5EF4-FFF2-40B4-BE49-F238E27FC236}">
                <a16:creationId xmlns:a16="http://schemas.microsoft.com/office/drawing/2014/main" id="{B78D0830-D8DF-467A-BD68-BA3B7D387302}"/>
              </a:ext>
            </a:extLst>
          </p:cNvPr>
          <p:cNvCxnSpPr>
            <a:cxnSpLocks/>
            <a:stCxn id="49" idx="1"/>
          </p:cNvCxnSpPr>
          <p:nvPr/>
        </p:nvCxnSpPr>
        <p:spPr>
          <a:xfrm rot="5400000" flipH="1" flipV="1">
            <a:off x="4600093" y="-1286513"/>
            <a:ext cx="103055" cy="4779744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curvado 33">
            <a:extLst>
              <a:ext uri="{FF2B5EF4-FFF2-40B4-BE49-F238E27FC236}">
                <a16:creationId xmlns:a16="http://schemas.microsoft.com/office/drawing/2014/main" id="{5FF72402-F1F3-4B10-9683-206FCA3D44A1}"/>
              </a:ext>
            </a:extLst>
          </p:cNvPr>
          <p:cNvCxnSpPr>
            <a:cxnSpLocks/>
            <a:stCxn id="52" idx="6"/>
          </p:cNvCxnSpPr>
          <p:nvPr/>
        </p:nvCxnSpPr>
        <p:spPr>
          <a:xfrm flipV="1">
            <a:off x="3346340" y="1063238"/>
            <a:ext cx="3695162" cy="64665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curvado 36">
            <a:extLst>
              <a:ext uri="{FF2B5EF4-FFF2-40B4-BE49-F238E27FC236}">
                <a16:creationId xmlns:a16="http://schemas.microsoft.com/office/drawing/2014/main" id="{DC650DA3-D423-49F4-82CF-49BB0E17BB5D}"/>
              </a:ext>
            </a:extLst>
          </p:cNvPr>
          <p:cNvCxnSpPr>
            <a:cxnSpLocks/>
            <a:stCxn id="50" idx="1"/>
          </p:cNvCxnSpPr>
          <p:nvPr/>
        </p:nvCxnSpPr>
        <p:spPr>
          <a:xfrm rot="5400000" flipH="1" flipV="1">
            <a:off x="4899041" y="-966009"/>
            <a:ext cx="113201" cy="4171696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curvado 39">
            <a:extLst>
              <a:ext uri="{FF2B5EF4-FFF2-40B4-BE49-F238E27FC236}">
                <a16:creationId xmlns:a16="http://schemas.microsoft.com/office/drawing/2014/main" id="{8E613B47-E1D7-417D-AEF7-E95AADCFDA78}"/>
              </a:ext>
            </a:extLst>
          </p:cNvPr>
          <p:cNvCxnSpPr>
            <a:cxnSpLocks/>
          </p:cNvCxnSpPr>
          <p:nvPr/>
        </p:nvCxnSpPr>
        <p:spPr>
          <a:xfrm>
            <a:off x="2586872" y="3105686"/>
            <a:ext cx="4392428" cy="682250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curvado 42">
            <a:extLst>
              <a:ext uri="{FF2B5EF4-FFF2-40B4-BE49-F238E27FC236}">
                <a16:creationId xmlns:a16="http://schemas.microsoft.com/office/drawing/2014/main" id="{71EE4744-5576-49F7-974B-DE4AC03F0AAC}"/>
              </a:ext>
            </a:extLst>
          </p:cNvPr>
          <p:cNvCxnSpPr>
            <a:cxnSpLocks/>
            <a:stCxn id="54" idx="2"/>
          </p:cNvCxnSpPr>
          <p:nvPr/>
        </p:nvCxnSpPr>
        <p:spPr>
          <a:xfrm rot="10800000" flipH="1" flipV="1">
            <a:off x="2940458" y="3274023"/>
            <a:ext cx="4038840" cy="490051"/>
          </a:xfrm>
          <a:prstGeom prst="curvedConnector3">
            <a:avLst>
              <a:gd name="adj1" fmla="val 3338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curvado 45">
            <a:extLst>
              <a:ext uri="{FF2B5EF4-FFF2-40B4-BE49-F238E27FC236}">
                <a16:creationId xmlns:a16="http://schemas.microsoft.com/office/drawing/2014/main" id="{F64F9087-5A17-4921-80CB-8DC0FD5FD89C}"/>
              </a:ext>
            </a:extLst>
          </p:cNvPr>
          <p:cNvCxnSpPr>
            <a:cxnSpLocks/>
            <a:stCxn id="57" idx="5"/>
          </p:cNvCxnSpPr>
          <p:nvPr/>
        </p:nvCxnSpPr>
        <p:spPr>
          <a:xfrm rot="16200000" flipH="1">
            <a:off x="4951742" y="3393530"/>
            <a:ext cx="297854" cy="3757258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>
            <a:extLst>
              <a:ext uri="{FF2B5EF4-FFF2-40B4-BE49-F238E27FC236}">
                <a16:creationId xmlns:a16="http://schemas.microsoft.com/office/drawing/2014/main" id="{E23DE565-A82C-4B22-BA35-97C3DCAD1B75}"/>
              </a:ext>
            </a:extLst>
          </p:cNvPr>
          <p:cNvSpPr/>
          <p:nvPr/>
        </p:nvSpPr>
        <p:spPr>
          <a:xfrm>
            <a:off x="2222121" y="1115604"/>
            <a:ext cx="270588" cy="2682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F099DB91-425A-4C39-84B7-6224980C8825}"/>
              </a:ext>
            </a:extLst>
          </p:cNvPr>
          <p:cNvSpPr/>
          <p:nvPr/>
        </p:nvSpPr>
        <p:spPr>
          <a:xfrm>
            <a:off x="2830166" y="1137157"/>
            <a:ext cx="270588" cy="2682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A400B34F-2B4C-4A75-9AFF-7657C4BC1BDF}"/>
              </a:ext>
            </a:extLst>
          </p:cNvPr>
          <p:cNvSpPr/>
          <p:nvPr/>
        </p:nvSpPr>
        <p:spPr>
          <a:xfrm>
            <a:off x="2451579" y="1530542"/>
            <a:ext cx="270588" cy="26823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03428C40-48A6-40ED-8906-042F020A322E}"/>
              </a:ext>
            </a:extLst>
          </p:cNvPr>
          <p:cNvSpPr/>
          <p:nvPr/>
        </p:nvSpPr>
        <p:spPr>
          <a:xfrm>
            <a:off x="3075752" y="1575770"/>
            <a:ext cx="270588" cy="268235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030D14D1-50F1-4563-AB05-5BBA8EC798CA}"/>
              </a:ext>
            </a:extLst>
          </p:cNvPr>
          <p:cNvSpPr/>
          <p:nvPr/>
        </p:nvSpPr>
        <p:spPr>
          <a:xfrm>
            <a:off x="2440573" y="2981823"/>
            <a:ext cx="270588" cy="2682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D4A3D9B6-BC3B-4F24-ABFB-F297B9F40491}"/>
              </a:ext>
            </a:extLst>
          </p:cNvPr>
          <p:cNvSpPr/>
          <p:nvPr/>
        </p:nvSpPr>
        <p:spPr>
          <a:xfrm>
            <a:off x="2940458" y="3139906"/>
            <a:ext cx="270588" cy="2682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C2E3C94-A965-4156-85E8-D78B36B8F19B}"/>
              </a:ext>
            </a:extLst>
          </p:cNvPr>
          <p:cNvSpPr/>
          <p:nvPr/>
        </p:nvSpPr>
        <p:spPr>
          <a:xfrm>
            <a:off x="2259323" y="3402322"/>
            <a:ext cx="270588" cy="2682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6A8B4200-3F11-49FD-8C14-E389E933B72F}"/>
              </a:ext>
            </a:extLst>
          </p:cNvPr>
          <p:cNvSpPr/>
          <p:nvPr/>
        </p:nvSpPr>
        <p:spPr>
          <a:xfrm>
            <a:off x="2440573" y="4750832"/>
            <a:ext cx="270588" cy="2682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C416C576-3FCC-4E2B-8132-D2B16B723DEE}"/>
              </a:ext>
            </a:extLst>
          </p:cNvPr>
          <p:cNvSpPr/>
          <p:nvPr/>
        </p:nvSpPr>
        <p:spPr>
          <a:xfrm>
            <a:off x="2991079" y="4894279"/>
            <a:ext cx="270588" cy="2682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Conector: curvado 59">
            <a:extLst>
              <a:ext uri="{FF2B5EF4-FFF2-40B4-BE49-F238E27FC236}">
                <a16:creationId xmlns:a16="http://schemas.microsoft.com/office/drawing/2014/main" id="{E6B4B1CB-7648-42DE-95B9-CEC3FB18DF8A}"/>
              </a:ext>
            </a:extLst>
          </p:cNvPr>
          <p:cNvCxnSpPr>
            <a:cxnSpLocks/>
            <a:stCxn id="56" idx="1"/>
          </p:cNvCxnSpPr>
          <p:nvPr/>
        </p:nvCxnSpPr>
        <p:spPr>
          <a:xfrm rot="16200000" flipH="1">
            <a:off x="4414263" y="2856051"/>
            <a:ext cx="630972" cy="4499098"/>
          </a:xfrm>
          <a:prstGeom prst="curvedConnector4">
            <a:avLst>
              <a:gd name="adj1" fmla="val -36230"/>
              <a:gd name="adj2" fmla="val 5256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: curvado 70">
            <a:extLst>
              <a:ext uri="{FF2B5EF4-FFF2-40B4-BE49-F238E27FC236}">
                <a16:creationId xmlns:a16="http://schemas.microsoft.com/office/drawing/2014/main" id="{90E444E7-9C3D-455F-80A8-3A63FAECF8BE}"/>
              </a:ext>
            </a:extLst>
          </p:cNvPr>
          <p:cNvCxnSpPr>
            <a:cxnSpLocks/>
            <a:stCxn id="55" idx="5"/>
          </p:cNvCxnSpPr>
          <p:nvPr/>
        </p:nvCxnSpPr>
        <p:spPr>
          <a:xfrm rot="16200000" flipH="1">
            <a:off x="4660459" y="1461100"/>
            <a:ext cx="148666" cy="4489016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curvado 73">
            <a:extLst>
              <a:ext uri="{FF2B5EF4-FFF2-40B4-BE49-F238E27FC236}">
                <a16:creationId xmlns:a16="http://schemas.microsoft.com/office/drawing/2014/main" id="{DA9C49BE-FA8A-4869-9ED0-8619DD2E5267}"/>
              </a:ext>
            </a:extLst>
          </p:cNvPr>
          <p:cNvCxnSpPr>
            <a:cxnSpLocks/>
            <a:stCxn id="51" idx="4"/>
          </p:cNvCxnSpPr>
          <p:nvPr/>
        </p:nvCxnSpPr>
        <p:spPr>
          <a:xfrm rot="5400000" flipH="1" flipV="1">
            <a:off x="4414227" y="-766295"/>
            <a:ext cx="737717" cy="4392427"/>
          </a:xfrm>
          <a:prstGeom prst="curvedConnector4">
            <a:avLst>
              <a:gd name="adj1" fmla="val -30987"/>
              <a:gd name="adj2" fmla="val 5154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>
            <a:extLst>
              <a:ext uri="{FF2B5EF4-FFF2-40B4-BE49-F238E27FC236}">
                <a16:creationId xmlns:a16="http://schemas.microsoft.com/office/drawing/2014/main" id="{64171727-404B-4EA0-8ED6-FD3AF6BD8902}"/>
              </a:ext>
            </a:extLst>
          </p:cNvPr>
          <p:cNvSpPr txBox="1"/>
          <p:nvPr/>
        </p:nvSpPr>
        <p:spPr>
          <a:xfrm>
            <a:off x="6979298" y="780191"/>
            <a:ext cx="1091682" cy="323165"/>
          </a:xfrm>
          <a:prstGeom prst="rect">
            <a:avLst/>
          </a:prstGeom>
          <a:noFill/>
        </p:spPr>
        <p:txBody>
          <a:bodyPr wrap="square" tIns="0" rIns="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Bucket 1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FA75E0F0-1378-4FE9-8E71-BA132317AF6C}"/>
              </a:ext>
            </a:extLst>
          </p:cNvPr>
          <p:cNvSpPr txBox="1"/>
          <p:nvPr/>
        </p:nvSpPr>
        <p:spPr>
          <a:xfrm>
            <a:off x="6951472" y="1558834"/>
            <a:ext cx="1091682" cy="323165"/>
          </a:xfrm>
          <a:prstGeom prst="rect">
            <a:avLst/>
          </a:prstGeom>
          <a:noFill/>
        </p:spPr>
        <p:txBody>
          <a:bodyPr wrap="square" tIns="0" rIns="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Bucket 2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1C22F03F-44CB-4023-B295-32330EF82078}"/>
              </a:ext>
            </a:extLst>
          </p:cNvPr>
          <p:cNvSpPr txBox="1"/>
          <p:nvPr/>
        </p:nvSpPr>
        <p:spPr>
          <a:xfrm>
            <a:off x="6979297" y="2467084"/>
            <a:ext cx="1091683" cy="323165"/>
          </a:xfrm>
          <a:prstGeom prst="rect">
            <a:avLst/>
          </a:prstGeom>
          <a:noFill/>
          <a:ln>
            <a:noFill/>
          </a:ln>
        </p:spPr>
        <p:txBody>
          <a:bodyPr wrap="square" tIns="0" rIns="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Bucket 3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D44C3060-76BA-4AD4-8AEA-9063321CEBA1}"/>
              </a:ext>
            </a:extLst>
          </p:cNvPr>
          <p:cNvSpPr txBox="1"/>
          <p:nvPr/>
        </p:nvSpPr>
        <p:spPr>
          <a:xfrm>
            <a:off x="6979296" y="3362110"/>
            <a:ext cx="1091683" cy="323165"/>
          </a:xfrm>
          <a:prstGeom prst="rect">
            <a:avLst/>
          </a:prstGeom>
          <a:noFill/>
        </p:spPr>
        <p:txBody>
          <a:bodyPr wrap="square" tIns="0" rIns="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Bucket 4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6D448965-D40B-4826-8684-9371EFEEB7F5}"/>
              </a:ext>
            </a:extLst>
          </p:cNvPr>
          <p:cNvSpPr txBox="1"/>
          <p:nvPr/>
        </p:nvSpPr>
        <p:spPr>
          <a:xfrm>
            <a:off x="6979295" y="4177135"/>
            <a:ext cx="1091683" cy="323165"/>
          </a:xfrm>
          <a:prstGeom prst="rect">
            <a:avLst/>
          </a:prstGeom>
          <a:noFill/>
        </p:spPr>
        <p:txBody>
          <a:bodyPr wrap="square" tIns="0" rIns="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Bucket 5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1BE6FA04-B3AC-4CE8-BD19-5E8609C4F70F}"/>
              </a:ext>
            </a:extLst>
          </p:cNvPr>
          <p:cNvSpPr txBox="1"/>
          <p:nvPr/>
        </p:nvSpPr>
        <p:spPr>
          <a:xfrm>
            <a:off x="6979295" y="5105599"/>
            <a:ext cx="1058618" cy="323165"/>
          </a:xfrm>
          <a:prstGeom prst="rect">
            <a:avLst/>
          </a:prstGeom>
          <a:noFill/>
        </p:spPr>
        <p:txBody>
          <a:bodyPr wrap="square" tIns="0" rIns="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Bucket 6</a:t>
            </a:r>
          </a:p>
        </p:txBody>
      </p:sp>
    </p:spTree>
    <p:extLst>
      <p:ext uri="{BB962C8B-B14F-4D97-AF65-F5344CB8AC3E}">
        <p14:creationId xmlns:p14="http://schemas.microsoft.com/office/powerpoint/2010/main" val="211171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A63C6-154C-4D27-ACE3-A5883257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en-US" dirty="0" err="1"/>
              <a:t>Funcion</a:t>
            </a:r>
            <a:r>
              <a:rPr lang="en-US" dirty="0"/>
              <a:t> hash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92AA7A-32B8-4DEE-87E8-ACC3D9C6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387" y="1803844"/>
            <a:ext cx="9905998" cy="36825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Bucket </a:t>
            </a:r>
            <a:r>
              <a:rPr lang="en-US" dirty="0">
                <a:latin typeface="Arial Rounded MT Bold" panose="020F0704030504030204" pitchFamily="34" charset="0"/>
              </a:rPr>
              <a:t>= </a:t>
            </a:r>
            <a:r>
              <a:rPr lang="en-US" dirty="0">
                <a:solidFill>
                  <a:srgbClr val="FFFF00"/>
                </a:solidFill>
                <a:latin typeface="Arial Rounded MT Bold" panose="020F0704030504030204" pitchFamily="34" charset="0"/>
              </a:rPr>
              <a:t>Hash</a:t>
            </a:r>
            <a:r>
              <a:rPr lang="en-US" dirty="0">
                <a:latin typeface="Arial Rounded MT Bold" panose="020F0704030504030204" pitchFamily="34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Vector A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Arial Rounded MT Bold" panose="020F0704030504030204" pitchFamily="34" charset="0"/>
              </a:rPr>
              <a:t>TABLA M</a:t>
            </a:r>
            <a:r>
              <a:rPr lang="en-US" dirty="0">
                <a:latin typeface="Arial Rounded MT Bold" panose="020F0704030504030204" pitchFamily="34" charset="0"/>
              </a:rPr>
              <a:t>) =&gt; 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Bucket </a:t>
            </a:r>
            <a:r>
              <a:rPr lang="en-US" dirty="0">
                <a:latin typeface="Arial Rounded MT Bold" panose="020F0704030504030204" pitchFamily="34" charset="0"/>
              </a:rPr>
              <a:t>= </a:t>
            </a:r>
            <a:r>
              <a:rPr lang="en-US" dirty="0">
                <a:solidFill>
                  <a:srgbClr val="FFC000"/>
                </a:solidFill>
                <a:latin typeface="Arial Rounded MT Bold" panose="020F0704030504030204" pitchFamily="34" charset="0"/>
              </a:rPr>
              <a:t>“1100011”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Largo </a:t>
            </a:r>
            <a:r>
              <a:rPr lang="en-US" dirty="0">
                <a:solidFill>
                  <a:srgbClr val="FFFF00"/>
                </a:solidFill>
                <a:latin typeface="Arial Rounded MT Bold" panose="020F0704030504030204" pitchFamily="34" charset="0"/>
              </a:rPr>
              <a:t>HASH</a:t>
            </a:r>
            <a:r>
              <a:rPr lang="en-US" dirty="0">
                <a:latin typeface="Arial Rounded MT Bold" panose="020F0704030504030204" pitchFamily="34" charset="0"/>
              </a:rPr>
              <a:t> =&gt; </a:t>
            </a:r>
            <a:r>
              <a:rPr lang="en-US" dirty="0">
                <a:solidFill>
                  <a:srgbClr val="7030A0"/>
                </a:solidFill>
                <a:latin typeface="Arial Rounded MT Bold" panose="020F0704030504030204" pitchFamily="34" charset="0"/>
              </a:rPr>
              <a:t>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7030A0"/>
                </a:solidFill>
                <a:latin typeface="Arial Rounded MT Bold" panose="020F0704030504030204" pitchFamily="34" charset="0"/>
              </a:rPr>
              <a:t>K </a:t>
            </a:r>
            <a:r>
              <a:rPr lang="en-US" dirty="0">
                <a:latin typeface="Arial Rounded MT Bold" panose="020F0704030504030204" pitchFamily="34" charset="0"/>
              </a:rPr>
              <a:t>=&gt; Grande   = +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precision</a:t>
            </a:r>
            <a:r>
              <a:rPr lang="en-US" dirty="0">
                <a:latin typeface="Arial Rounded MT Bold" panose="020F0704030504030204" pitchFamily="34" charset="0"/>
              </a:rPr>
              <a:t> – </a:t>
            </a:r>
            <a:r>
              <a:rPr lang="en-US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vecinos</a:t>
            </a:r>
            <a:r>
              <a:rPr lang="en-US" dirty="0">
                <a:latin typeface="Arial Rounded MT Bold" panose="020F0704030504030204" pitchFamily="34" charset="0"/>
              </a:rPr>
              <a:t> x 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bucket</a:t>
            </a:r>
          </a:p>
          <a:p>
            <a:r>
              <a:rPr lang="en-US" dirty="0">
                <a:solidFill>
                  <a:srgbClr val="7030A0"/>
                </a:solidFill>
                <a:latin typeface="Arial Rounded MT Bold" panose="020F0704030504030204" pitchFamily="34" charset="0"/>
              </a:rPr>
              <a:t>K </a:t>
            </a:r>
            <a:r>
              <a:rPr lang="en-US" dirty="0">
                <a:latin typeface="Arial Rounded MT Bold" panose="020F0704030504030204" pitchFamily="34" charset="0"/>
              </a:rPr>
              <a:t>=&gt; </a:t>
            </a:r>
            <a:r>
              <a:rPr lang="en-US" dirty="0" err="1">
                <a:latin typeface="Arial Rounded MT Bold" panose="020F0704030504030204" pitchFamily="34" charset="0"/>
              </a:rPr>
              <a:t>peque</a:t>
            </a:r>
            <a:r>
              <a:rPr lang="en-US" b="0" i="0" dirty="0" err="1">
                <a:effectLst/>
                <a:latin typeface="Arial Rounded MT Bold" panose="020F0704030504030204" pitchFamily="34" charset="0"/>
              </a:rPr>
              <a:t>ñ</a:t>
            </a:r>
            <a:r>
              <a:rPr lang="en-US" dirty="0" err="1">
                <a:latin typeface="Arial Rounded MT Bold" panose="020F0704030504030204" pitchFamily="34" charset="0"/>
              </a:rPr>
              <a:t>o</a:t>
            </a:r>
            <a:r>
              <a:rPr lang="en-US" dirty="0">
                <a:latin typeface="Arial Rounded MT Bold" panose="020F0704030504030204" pitchFamily="34" charset="0"/>
              </a:rPr>
              <a:t> =  -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precision</a:t>
            </a:r>
            <a:r>
              <a:rPr lang="en-US" dirty="0">
                <a:latin typeface="Arial Rounded MT Bold" panose="020F0704030504030204" pitchFamily="34" charset="0"/>
              </a:rPr>
              <a:t> + </a:t>
            </a:r>
            <a:r>
              <a:rPr lang="en-US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vecinos</a:t>
            </a:r>
            <a:r>
              <a:rPr lang="en-US" dirty="0">
                <a:latin typeface="Arial Rounded MT Bold" panose="020F0704030504030204" pitchFamily="34" charset="0"/>
              </a:rPr>
              <a:t> x 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bucket</a:t>
            </a:r>
          </a:p>
        </p:txBody>
      </p:sp>
    </p:spTree>
    <p:extLst>
      <p:ext uri="{BB962C8B-B14F-4D97-AF65-F5344CB8AC3E}">
        <p14:creationId xmlns:p14="http://schemas.microsoft.com/office/powerpoint/2010/main" val="290445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F5F55-B462-47AC-A073-BD420D4A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36" y="66705"/>
            <a:ext cx="9905998" cy="1905000"/>
          </a:xfrm>
        </p:spPr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colisiones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786553-F6B7-411C-9716-C5C01FC7E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029" y="2534816"/>
            <a:ext cx="1060612" cy="85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/>
              <a:t>      </a:t>
            </a:r>
            <a:r>
              <a:rPr lang="en-US" sz="1000" dirty="0">
                <a:latin typeface="Arial Rounded MT Bold" panose="020F0704030504030204" pitchFamily="34" charset="0"/>
              </a:rPr>
              <a:t>Vector a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DC2DC6F-046F-4BEF-93C6-71B44A1AF22A}"/>
              </a:ext>
            </a:extLst>
          </p:cNvPr>
          <p:cNvSpPr/>
          <p:nvPr/>
        </p:nvSpPr>
        <p:spPr>
          <a:xfrm>
            <a:off x="2013041" y="3160765"/>
            <a:ext cx="270588" cy="268235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2D85B04-E1DE-4071-8592-5D5B0886016C}"/>
              </a:ext>
            </a:extLst>
          </p:cNvPr>
          <p:cNvCxnSpPr/>
          <p:nvPr/>
        </p:nvCxnSpPr>
        <p:spPr>
          <a:xfrm>
            <a:off x="2603241" y="3294882"/>
            <a:ext cx="746449" cy="0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1B8776F-0BC6-415D-AA78-B82071DDF822}"/>
              </a:ext>
            </a:extLst>
          </p:cNvPr>
          <p:cNvSpPr txBox="1"/>
          <p:nvPr/>
        </p:nvSpPr>
        <p:spPr>
          <a:xfrm>
            <a:off x="3411110" y="3072111"/>
            <a:ext cx="130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 Rounded MT Bold" panose="020F0704030504030204" pitchFamily="34" charset="0"/>
              </a:rPr>
              <a:t>Hash</a:t>
            </a:r>
            <a:r>
              <a:rPr lang="en-US" dirty="0">
                <a:latin typeface="Arial Rounded MT Bold" panose="020F0704030504030204" pitchFamily="34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</a:t>
            </a:r>
            <a:r>
              <a:rPr lang="en-US" dirty="0">
                <a:latin typeface="Arial Rounded MT Bold" panose="020F0704030504030204" pitchFamily="34" charset="0"/>
              </a:rPr>
              <a:t>,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</a:t>
            </a:r>
            <a:r>
              <a:rPr lang="en-US" dirty="0">
                <a:latin typeface="Arial Rounded MT Bold" panose="020F0704030504030204" pitchFamily="34" charset="0"/>
              </a:rPr>
              <a:t>)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66C08C1-A005-4DFD-8CD6-0CAB1EAED517}"/>
              </a:ext>
            </a:extLst>
          </p:cNvPr>
          <p:cNvCxnSpPr/>
          <p:nvPr/>
        </p:nvCxnSpPr>
        <p:spPr>
          <a:xfrm>
            <a:off x="4827037" y="3294882"/>
            <a:ext cx="746449" cy="0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E096FA23-46DF-413B-87EB-2A61820EBD07}"/>
              </a:ext>
            </a:extLst>
          </p:cNvPr>
          <p:cNvSpPr/>
          <p:nvPr/>
        </p:nvSpPr>
        <p:spPr>
          <a:xfrm>
            <a:off x="5899527" y="2620627"/>
            <a:ext cx="2128774" cy="1348510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4B868E6-3A48-490B-BC1F-7F13091F20C3}"/>
              </a:ext>
            </a:extLst>
          </p:cNvPr>
          <p:cNvSpPr/>
          <p:nvPr/>
        </p:nvSpPr>
        <p:spPr>
          <a:xfrm>
            <a:off x="6693326" y="3456870"/>
            <a:ext cx="270588" cy="268235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C1DB986-E3D1-4C99-91D2-E191B6566551}"/>
              </a:ext>
            </a:extLst>
          </p:cNvPr>
          <p:cNvSpPr/>
          <p:nvPr/>
        </p:nvSpPr>
        <p:spPr>
          <a:xfrm>
            <a:off x="6521576" y="2864661"/>
            <a:ext cx="270588" cy="2682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D12EA64-10E1-4A8F-9A8F-8A6147E207AB}"/>
              </a:ext>
            </a:extLst>
          </p:cNvPr>
          <p:cNvSpPr/>
          <p:nvPr/>
        </p:nvSpPr>
        <p:spPr>
          <a:xfrm>
            <a:off x="7289955" y="3395964"/>
            <a:ext cx="270588" cy="2682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CA6A4C9-B930-4DF0-B3F7-46A175FCC3DA}"/>
              </a:ext>
            </a:extLst>
          </p:cNvPr>
          <p:cNvSpPr/>
          <p:nvPr/>
        </p:nvSpPr>
        <p:spPr>
          <a:xfrm>
            <a:off x="6384725" y="2070172"/>
            <a:ext cx="270588" cy="268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37E19B0-311C-4CFB-9336-1E58FA237CF3}"/>
              </a:ext>
            </a:extLst>
          </p:cNvPr>
          <p:cNvSpPr/>
          <p:nvPr/>
        </p:nvSpPr>
        <p:spPr>
          <a:xfrm>
            <a:off x="7098318" y="2027930"/>
            <a:ext cx="270588" cy="2682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BE7957D6-DF88-462E-B071-8C18B195614C}"/>
              </a:ext>
            </a:extLst>
          </p:cNvPr>
          <p:cNvSpPr/>
          <p:nvPr/>
        </p:nvSpPr>
        <p:spPr>
          <a:xfrm>
            <a:off x="7273322" y="2874178"/>
            <a:ext cx="270588" cy="2682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8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0D2D691B-0B4B-42C7-AEB4-14593499EB2F}"/>
              </a:ext>
            </a:extLst>
          </p:cNvPr>
          <p:cNvSpPr/>
          <p:nvPr/>
        </p:nvSpPr>
        <p:spPr>
          <a:xfrm>
            <a:off x="1677139" y="1378618"/>
            <a:ext cx="270588" cy="268235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E80E6CB-1643-4427-82AD-53A841DE2E9F}"/>
              </a:ext>
            </a:extLst>
          </p:cNvPr>
          <p:cNvCxnSpPr/>
          <p:nvPr/>
        </p:nvCxnSpPr>
        <p:spPr>
          <a:xfrm>
            <a:off x="2465576" y="4811877"/>
            <a:ext cx="746449" cy="0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75F00CFB-6548-4C22-8756-5F9A43DC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27" y="796211"/>
            <a:ext cx="1060612" cy="85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/>
              <a:t>      </a:t>
            </a:r>
            <a:r>
              <a:rPr lang="en-US" sz="1000" dirty="0">
                <a:latin typeface="Arial Rounded MT Bold" panose="020F0704030504030204" pitchFamily="34" charset="0"/>
              </a:rPr>
              <a:t>Vector </a:t>
            </a:r>
            <a:r>
              <a:rPr lang="en-US" sz="10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97B9F7-8A4D-445B-95DF-3F15D2011507}"/>
              </a:ext>
            </a:extLst>
          </p:cNvPr>
          <p:cNvSpPr txBox="1"/>
          <p:nvPr/>
        </p:nvSpPr>
        <p:spPr>
          <a:xfrm>
            <a:off x="3336085" y="1340499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 Rounded MT Bold" panose="020F0704030504030204" pitchFamily="34" charset="0"/>
              </a:rPr>
              <a:t>Hash</a:t>
            </a:r>
            <a:r>
              <a:rPr lang="en-US" dirty="0">
                <a:latin typeface="Arial Rounded MT Bold" panose="020F0704030504030204" pitchFamily="34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A</a:t>
            </a:r>
            <a:r>
              <a:rPr lang="en-US" dirty="0">
                <a:latin typeface="Arial Rounded MT Bold" panose="020F0704030504030204" pitchFamily="34" charset="0"/>
              </a:rPr>
              <a:t>,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</a:t>
            </a:r>
            <a:r>
              <a:rPr lang="en-US" dirty="0"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F115D84-675F-4D7F-8194-FA0A2B0F4860}"/>
              </a:ext>
            </a:extLst>
          </p:cNvPr>
          <p:cNvSpPr txBox="1"/>
          <p:nvPr/>
        </p:nvSpPr>
        <p:spPr>
          <a:xfrm>
            <a:off x="1159290" y="4627211"/>
            <a:ext cx="1306286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5-NN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/>
              <a:t>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EA77FB1-F922-42E9-BC26-A79C15B216F2}"/>
              </a:ext>
            </a:extLst>
          </p:cNvPr>
          <p:cNvSpPr/>
          <p:nvPr/>
        </p:nvSpPr>
        <p:spPr>
          <a:xfrm>
            <a:off x="1677139" y="3160765"/>
            <a:ext cx="270588" cy="268235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4E376310-C339-407F-BD25-C871B4F17553}"/>
              </a:ext>
            </a:extLst>
          </p:cNvPr>
          <p:cNvSpPr txBox="1">
            <a:spLocks/>
          </p:cNvSpPr>
          <p:nvPr/>
        </p:nvSpPr>
        <p:spPr>
          <a:xfrm>
            <a:off x="1282127" y="2578358"/>
            <a:ext cx="1060612" cy="850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000" dirty="0"/>
              <a:t>      </a:t>
            </a:r>
            <a:r>
              <a:rPr lang="en-US" sz="1000" dirty="0">
                <a:latin typeface="Arial Rounded MT Bold" panose="020F0704030504030204" pitchFamily="34" charset="0"/>
              </a:rPr>
              <a:t>Vector </a:t>
            </a:r>
            <a:r>
              <a:rPr lang="en-US" sz="10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a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D279B04-B79B-4B06-9867-65A9C7646BBA}"/>
              </a:ext>
            </a:extLst>
          </p:cNvPr>
          <p:cNvCxnSpPr/>
          <p:nvPr/>
        </p:nvCxnSpPr>
        <p:spPr>
          <a:xfrm>
            <a:off x="2491274" y="3234624"/>
            <a:ext cx="746449" cy="0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A808CA6-CBE2-448D-B20C-F942E00453A4}"/>
              </a:ext>
            </a:extLst>
          </p:cNvPr>
          <p:cNvCxnSpPr/>
          <p:nvPr/>
        </p:nvCxnSpPr>
        <p:spPr>
          <a:xfrm>
            <a:off x="4692542" y="1530237"/>
            <a:ext cx="746449" cy="0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073C1B4-F28F-432C-8D4A-89332D57C13F}"/>
              </a:ext>
            </a:extLst>
          </p:cNvPr>
          <p:cNvCxnSpPr/>
          <p:nvPr/>
        </p:nvCxnSpPr>
        <p:spPr>
          <a:xfrm>
            <a:off x="4692543" y="3216189"/>
            <a:ext cx="746449" cy="0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DEC37F54-E01A-4F0F-AE06-B7DBA1CA308D}"/>
              </a:ext>
            </a:extLst>
          </p:cNvPr>
          <p:cNvSpPr/>
          <p:nvPr/>
        </p:nvSpPr>
        <p:spPr>
          <a:xfrm>
            <a:off x="5709580" y="838480"/>
            <a:ext cx="2128774" cy="1348510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64AC516-8D37-4859-AD47-A57267D46808}"/>
              </a:ext>
            </a:extLst>
          </p:cNvPr>
          <p:cNvSpPr/>
          <p:nvPr/>
        </p:nvSpPr>
        <p:spPr>
          <a:xfrm>
            <a:off x="5688622" y="2603964"/>
            <a:ext cx="2128774" cy="1348510"/>
          </a:xfrm>
          <a:prstGeom prst="ellipse">
            <a:avLst/>
          </a:prstGeom>
          <a:solidFill>
            <a:schemeClr val="accent6">
              <a:lumMod val="75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6CCF26B-30AB-4C3C-B772-A8E5E637459D}"/>
              </a:ext>
            </a:extLst>
          </p:cNvPr>
          <p:cNvSpPr/>
          <p:nvPr/>
        </p:nvSpPr>
        <p:spPr>
          <a:xfrm>
            <a:off x="6204813" y="1240285"/>
            <a:ext cx="270588" cy="268235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4BE66D6-6887-4FD8-9A88-B2568B01BDD5}"/>
              </a:ext>
            </a:extLst>
          </p:cNvPr>
          <p:cNvSpPr/>
          <p:nvPr/>
        </p:nvSpPr>
        <p:spPr>
          <a:xfrm>
            <a:off x="6970591" y="1258084"/>
            <a:ext cx="270588" cy="2682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D1B6D32-525D-46EF-B4DC-6AA12CACB239}"/>
              </a:ext>
            </a:extLst>
          </p:cNvPr>
          <p:cNvSpPr/>
          <p:nvPr/>
        </p:nvSpPr>
        <p:spPr>
          <a:xfrm>
            <a:off x="6535370" y="1709831"/>
            <a:ext cx="270588" cy="2682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7B8D249-AD83-43C8-A5B0-0FEE601E3896}"/>
              </a:ext>
            </a:extLst>
          </p:cNvPr>
          <p:cNvSpPr/>
          <p:nvPr/>
        </p:nvSpPr>
        <p:spPr>
          <a:xfrm>
            <a:off x="6211833" y="3071566"/>
            <a:ext cx="270588" cy="268235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888A6F6-707E-4FDD-82FC-BD322A94D712}"/>
              </a:ext>
            </a:extLst>
          </p:cNvPr>
          <p:cNvSpPr/>
          <p:nvPr/>
        </p:nvSpPr>
        <p:spPr>
          <a:xfrm>
            <a:off x="7005632" y="3044347"/>
            <a:ext cx="270588" cy="268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B8820F2-D861-4A64-A8C6-ED094759BBBA}"/>
              </a:ext>
            </a:extLst>
          </p:cNvPr>
          <p:cNvSpPr/>
          <p:nvPr/>
        </p:nvSpPr>
        <p:spPr>
          <a:xfrm>
            <a:off x="6670664" y="3503094"/>
            <a:ext cx="270588" cy="2682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3B90CE6-A094-408E-8B2E-C4CCBF927923}"/>
              </a:ext>
            </a:extLst>
          </p:cNvPr>
          <p:cNvSpPr txBox="1"/>
          <p:nvPr/>
        </p:nvSpPr>
        <p:spPr>
          <a:xfrm>
            <a:off x="3311613" y="3071566"/>
            <a:ext cx="1306286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 Rounded MT Bold" panose="020F0704030504030204" pitchFamily="34" charset="0"/>
              </a:rPr>
              <a:t>Hash</a:t>
            </a:r>
            <a:r>
              <a:rPr lang="en-US" dirty="0">
                <a:latin typeface="Arial Rounded MT Bold" panose="020F0704030504030204" pitchFamily="34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A</a:t>
            </a:r>
            <a:r>
              <a:rPr lang="en-US" dirty="0">
                <a:latin typeface="Arial Rounded MT Bold" panose="020F0704030504030204" pitchFamily="34" charset="0"/>
              </a:rPr>
              <a:t>,</a:t>
            </a:r>
            <a:r>
              <a:rPr lang="en-US" dirty="0">
                <a:solidFill>
                  <a:srgbClr val="7030A0"/>
                </a:solidFill>
                <a:latin typeface="Arial Rounded MT Bold" panose="020F0704030504030204" pitchFamily="34" charset="0"/>
              </a:rPr>
              <a:t>M</a:t>
            </a:r>
            <a:r>
              <a:rPr lang="en-US" dirty="0">
                <a:latin typeface="Arial Rounded MT Bold" panose="020F0704030504030204" pitchFamily="34" charset="0"/>
              </a:rPr>
              <a:t>)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6978AB9-F7A0-4C62-9078-B7A1D37C1A19}"/>
              </a:ext>
            </a:extLst>
          </p:cNvPr>
          <p:cNvCxnSpPr/>
          <p:nvPr/>
        </p:nvCxnSpPr>
        <p:spPr>
          <a:xfrm>
            <a:off x="2491273" y="1530237"/>
            <a:ext cx="746449" cy="0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59DA236A-D8BB-482C-898F-DA07868D9052}"/>
              </a:ext>
            </a:extLst>
          </p:cNvPr>
          <p:cNvSpPr/>
          <p:nvPr/>
        </p:nvSpPr>
        <p:spPr>
          <a:xfrm>
            <a:off x="3538658" y="4137622"/>
            <a:ext cx="2128774" cy="1348510"/>
          </a:xfrm>
          <a:prstGeom prst="ellipse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F2D2D51B-DCF4-4E8F-89EE-181D07EBAB18}"/>
              </a:ext>
            </a:extLst>
          </p:cNvPr>
          <p:cNvSpPr/>
          <p:nvPr/>
        </p:nvSpPr>
        <p:spPr>
          <a:xfrm>
            <a:off x="4190143" y="4359367"/>
            <a:ext cx="270588" cy="2682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9750C22-F939-48F6-B405-F1AEAD1593C4}"/>
              </a:ext>
            </a:extLst>
          </p:cNvPr>
          <p:cNvSpPr/>
          <p:nvPr/>
        </p:nvSpPr>
        <p:spPr>
          <a:xfrm>
            <a:off x="4766349" y="4424139"/>
            <a:ext cx="270588" cy="2682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196DA9D-BF5E-4333-BC91-B3BC23F6D68B}"/>
              </a:ext>
            </a:extLst>
          </p:cNvPr>
          <p:cNvSpPr/>
          <p:nvPr/>
        </p:nvSpPr>
        <p:spPr>
          <a:xfrm>
            <a:off x="4267552" y="4922749"/>
            <a:ext cx="270588" cy="268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923F420-9F08-4FDB-9C55-4540A426CD5D}"/>
              </a:ext>
            </a:extLst>
          </p:cNvPr>
          <p:cNvSpPr/>
          <p:nvPr/>
        </p:nvSpPr>
        <p:spPr>
          <a:xfrm>
            <a:off x="4832198" y="4862425"/>
            <a:ext cx="270588" cy="2682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29C9B7B2-B1DC-488A-B588-CDC9B2C49469}"/>
              </a:ext>
            </a:extLst>
          </p:cNvPr>
          <p:cNvSpPr/>
          <p:nvPr/>
        </p:nvSpPr>
        <p:spPr>
          <a:xfrm>
            <a:off x="6638673" y="2817885"/>
            <a:ext cx="270588" cy="2682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959E80EE-8483-46EC-BA5A-81D2AA42228C}"/>
              </a:ext>
            </a:extLst>
          </p:cNvPr>
          <p:cNvSpPr/>
          <p:nvPr/>
        </p:nvSpPr>
        <p:spPr>
          <a:xfrm>
            <a:off x="7076547" y="1809175"/>
            <a:ext cx="270588" cy="2682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DFC23D14-17B2-49D5-BBF3-125171286A1E}"/>
              </a:ext>
            </a:extLst>
          </p:cNvPr>
          <p:cNvSpPr/>
          <p:nvPr/>
        </p:nvSpPr>
        <p:spPr>
          <a:xfrm>
            <a:off x="5158831" y="4662789"/>
            <a:ext cx="270588" cy="2682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1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E80E6CB-1643-4427-82AD-53A841DE2E9F}"/>
              </a:ext>
            </a:extLst>
          </p:cNvPr>
          <p:cNvCxnSpPr/>
          <p:nvPr/>
        </p:nvCxnSpPr>
        <p:spPr>
          <a:xfrm>
            <a:off x="2213649" y="1891396"/>
            <a:ext cx="746449" cy="0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BF115D84-675F-4D7F-8194-FA0A2B0F4860}"/>
              </a:ext>
            </a:extLst>
          </p:cNvPr>
          <p:cNvSpPr txBox="1"/>
          <p:nvPr/>
        </p:nvSpPr>
        <p:spPr>
          <a:xfrm>
            <a:off x="6327130" y="1721721"/>
            <a:ext cx="1813887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Best-distance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9DA236A-D8BB-482C-898F-DA07868D9052}"/>
              </a:ext>
            </a:extLst>
          </p:cNvPr>
          <p:cNvSpPr/>
          <p:nvPr/>
        </p:nvSpPr>
        <p:spPr>
          <a:xfrm>
            <a:off x="3125756" y="1269906"/>
            <a:ext cx="2128774" cy="1348510"/>
          </a:xfrm>
          <a:prstGeom prst="ellipse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F2D2D51B-DCF4-4E8F-89EE-181D07EBAB18}"/>
              </a:ext>
            </a:extLst>
          </p:cNvPr>
          <p:cNvSpPr/>
          <p:nvPr/>
        </p:nvSpPr>
        <p:spPr>
          <a:xfrm>
            <a:off x="3761633" y="1554765"/>
            <a:ext cx="270588" cy="2682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9750C22-F939-48F6-B405-F1AEAD1593C4}"/>
              </a:ext>
            </a:extLst>
          </p:cNvPr>
          <p:cNvSpPr/>
          <p:nvPr/>
        </p:nvSpPr>
        <p:spPr>
          <a:xfrm>
            <a:off x="4372590" y="1638152"/>
            <a:ext cx="270588" cy="2682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196DA9D-BF5E-4333-BC91-B3BC23F6D68B}"/>
              </a:ext>
            </a:extLst>
          </p:cNvPr>
          <p:cNvSpPr/>
          <p:nvPr/>
        </p:nvSpPr>
        <p:spPr>
          <a:xfrm>
            <a:off x="4268275" y="2064796"/>
            <a:ext cx="270588" cy="268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923F420-9F08-4FDB-9C55-4540A426CD5D}"/>
              </a:ext>
            </a:extLst>
          </p:cNvPr>
          <p:cNvSpPr/>
          <p:nvPr/>
        </p:nvSpPr>
        <p:spPr>
          <a:xfrm>
            <a:off x="3626339" y="1963335"/>
            <a:ext cx="270588" cy="2682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C07E15A2-C785-45C9-B345-47EF368C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36" y="66705"/>
            <a:ext cx="5528386" cy="987551"/>
          </a:xfrm>
        </p:spPr>
        <p:txBody>
          <a:bodyPr>
            <a:normAutofit/>
          </a:bodyPr>
          <a:lstStyle/>
          <a:p>
            <a:r>
              <a:rPr lang="en-US" dirty="0" err="1"/>
              <a:t>Problema</a:t>
            </a:r>
            <a:r>
              <a:rPr lang="en-US" dirty="0"/>
              <a:t> KNN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8FE23FB6-0CF3-4F23-8AC5-37E2EF1970F9}"/>
              </a:ext>
            </a:extLst>
          </p:cNvPr>
          <p:cNvSpPr/>
          <p:nvPr/>
        </p:nvSpPr>
        <p:spPr>
          <a:xfrm>
            <a:off x="4722446" y="1963335"/>
            <a:ext cx="270588" cy="2682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7296885-0F55-4D25-A675-EA150364BE58}"/>
              </a:ext>
            </a:extLst>
          </p:cNvPr>
          <p:cNvSpPr txBox="1"/>
          <p:nvPr/>
        </p:nvSpPr>
        <p:spPr>
          <a:xfrm>
            <a:off x="993951" y="1728120"/>
            <a:ext cx="1306286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 Rounded MT Bold" panose="020F0704030504030204" pitchFamily="34" charset="0"/>
              </a:rPr>
              <a:t>3-NN</a:t>
            </a:r>
            <a:r>
              <a:rPr lang="en-US" dirty="0">
                <a:latin typeface="Arial Rounded MT Bold" panose="020F0704030504030204" pitchFamily="34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A</a:t>
            </a:r>
            <a:r>
              <a:rPr lang="en-US" dirty="0">
                <a:latin typeface="Arial Rounded MT Bold" panose="020F0704030504030204" pitchFamily="34" charset="0"/>
              </a:rPr>
              <a:t>)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7A2880FB-E759-4D32-BAB8-432A43BC73A7}"/>
              </a:ext>
            </a:extLst>
          </p:cNvPr>
          <p:cNvCxnSpPr/>
          <p:nvPr/>
        </p:nvCxnSpPr>
        <p:spPr>
          <a:xfrm>
            <a:off x="5580681" y="1891396"/>
            <a:ext cx="746449" cy="0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B256508B-3E36-47D8-9DFA-B5FD71165948}"/>
              </a:ext>
            </a:extLst>
          </p:cNvPr>
          <p:cNvCxnSpPr/>
          <p:nvPr/>
        </p:nvCxnSpPr>
        <p:spPr>
          <a:xfrm>
            <a:off x="8104376" y="1922509"/>
            <a:ext cx="746449" cy="0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44788430-EB12-44FD-B61E-21E541BDCD60}"/>
              </a:ext>
            </a:extLst>
          </p:cNvPr>
          <p:cNvSpPr/>
          <p:nvPr/>
        </p:nvSpPr>
        <p:spPr>
          <a:xfrm>
            <a:off x="9069275" y="1269906"/>
            <a:ext cx="2128774" cy="1348510"/>
          </a:xfrm>
          <a:prstGeom prst="ellipse">
            <a:avLst/>
          </a:prstGeom>
          <a:solidFill>
            <a:schemeClr val="accent6">
              <a:lumMod val="75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C267C7BE-F6FF-49A0-9D51-7F5A50F992AD}"/>
              </a:ext>
            </a:extLst>
          </p:cNvPr>
          <p:cNvSpPr/>
          <p:nvPr/>
        </p:nvSpPr>
        <p:spPr>
          <a:xfrm>
            <a:off x="9811467" y="1524437"/>
            <a:ext cx="270588" cy="268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5F8E244-3C96-431D-866C-AEF4B8CF700E}"/>
              </a:ext>
            </a:extLst>
          </p:cNvPr>
          <p:cNvSpPr/>
          <p:nvPr/>
        </p:nvSpPr>
        <p:spPr>
          <a:xfrm>
            <a:off x="9573372" y="2004368"/>
            <a:ext cx="270588" cy="2682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6B82EA0-8FD0-40A0-B2B1-482AE4ACAC86}"/>
              </a:ext>
            </a:extLst>
          </p:cNvPr>
          <p:cNvSpPr/>
          <p:nvPr/>
        </p:nvSpPr>
        <p:spPr>
          <a:xfrm>
            <a:off x="10271703" y="1941944"/>
            <a:ext cx="270588" cy="2682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44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71</TotalTime>
  <Words>99</Words>
  <Application>Microsoft Office PowerPoint</Application>
  <PresentationFormat>Panorámica</PresentationFormat>
  <Paragraphs>25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Arial Rounded MT Bold</vt:lpstr>
      <vt:lpstr>Century Gothic</vt:lpstr>
      <vt:lpstr>Malla</vt:lpstr>
      <vt:lpstr>LSH</vt:lpstr>
      <vt:lpstr>Presentación de PowerPoint</vt:lpstr>
      <vt:lpstr>Funcion hash</vt:lpstr>
      <vt:lpstr>Problema colisiones</vt:lpstr>
      <vt:lpstr>Presentación de PowerPoint</vt:lpstr>
      <vt:lpstr>Problema KNN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SJKADL SFDAF</dc:creator>
  <cp:lastModifiedBy>SJKADL SFDAF</cp:lastModifiedBy>
  <cp:revision>14</cp:revision>
  <dcterms:created xsi:type="dcterms:W3CDTF">2021-05-23T19:06:13Z</dcterms:created>
  <dcterms:modified xsi:type="dcterms:W3CDTF">2021-05-23T20:22:13Z</dcterms:modified>
</cp:coreProperties>
</file>