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A5B9-275F-43CC-91C0-C1FD2EFF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84027"/>
          </a:xfrm>
        </p:spPr>
        <p:txBody>
          <a:bodyPr/>
          <a:lstStyle/>
          <a:p>
            <a:r>
              <a:rPr lang="en-US" dirty="0"/>
              <a:t>RED NEURONAL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3A97E-513D-41BA-A2D0-594CE5C8A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B860-5D45-4DCD-A440-31B2302C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EFDC8FD-FE61-47C0-BE59-BA02F221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55" y="143123"/>
            <a:ext cx="10968597" cy="6262248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F025993-F056-4332-B0E9-F11A03890356}"/>
              </a:ext>
            </a:extLst>
          </p:cNvPr>
          <p:cNvCxnSpPr>
            <a:cxnSpLocks/>
          </p:cNvCxnSpPr>
          <p:nvPr/>
        </p:nvCxnSpPr>
        <p:spPr>
          <a:xfrm flipV="1">
            <a:off x="2567709" y="4516583"/>
            <a:ext cx="0" cy="8127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632D7381-7E7E-431E-8467-6C4FEA3FFF4F}"/>
              </a:ext>
            </a:extLst>
          </p:cNvPr>
          <p:cNvSpPr txBox="1">
            <a:spLocks/>
          </p:cNvSpPr>
          <p:nvPr/>
        </p:nvSpPr>
        <p:spPr>
          <a:xfrm>
            <a:off x="2703443" y="160351"/>
            <a:ext cx="3101008" cy="1084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FORWARD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B0C7BDA-5611-4678-85EC-C7728B6D3654}"/>
              </a:ext>
            </a:extLst>
          </p:cNvPr>
          <p:cNvSpPr txBox="1">
            <a:spLocks/>
          </p:cNvSpPr>
          <p:nvPr/>
        </p:nvSpPr>
        <p:spPr>
          <a:xfrm>
            <a:off x="6290806" y="5164373"/>
            <a:ext cx="3101008" cy="1084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backward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B55284D-CA2F-4F67-9DDE-145FBA9B3A27}"/>
              </a:ext>
            </a:extLst>
          </p:cNvPr>
          <p:cNvCxnSpPr>
            <a:cxnSpLocks/>
          </p:cNvCxnSpPr>
          <p:nvPr/>
        </p:nvCxnSpPr>
        <p:spPr>
          <a:xfrm>
            <a:off x="2855843" y="246490"/>
            <a:ext cx="233635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C4AE77F-59E3-4C77-9C92-C61AC9E32F8E}"/>
              </a:ext>
            </a:extLst>
          </p:cNvPr>
          <p:cNvCxnSpPr>
            <a:cxnSpLocks/>
          </p:cNvCxnSpPr>
          <p:nvPr/>
        </p:nvCxnSpPr>
        <p:spPr>
          <a:xfrm flipH="1">
            <a:off x="6290806" y="5164373"/>
            <a:ext cx="255899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51CB-DCEE-469E-B62F-354D15D3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7044"/>
            <a:ext cx="9905998" cy="1905000"/>
          </a:xfrm>
        </p:spPr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03EC065-6CBE-49D5-B03A-62F4F7532249}"/>
              </a:ext>
            </a:extLst>
          </p:cNvPr>
          <p:cNvSpPr/>
          <p:nvPr/>
        </p:nvSpPr>
        <p:spPr>
          <a:xfrm>
            <a:off x="1568420" y="1770944"/>
            <a:ext cx="1081377" cy="1089328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555411-C987-450E-9A05-94122A60B41E}"/>
              </a:ext>
            </a:extLst>
          </p:cNvPr>
          <p:cNvSpPr/>
          <p:nvPr/>
        </p:nvSpPr>
        <p:spPr>
          <a:xfrm>
            <a:off x="1549302" y="3429000"/>
            <a:ext cx="1081377" cy="1089328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1327AF7-CE62-46D8-B969-01FD32266186}"/>
              </a:ext>
            </a:extLst>
          </p:cNvPr>
          <p:cNvSpPr/>
          <p:nvPr/>
        </p:nvSpPr>
        <p:spPr>
          <a:xfrm>
            <a:off x="1568420" y="5100672"/>
            <a:ext cx="1081377" cy="1089328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49B2E31-D5E3-4972-AF97-C0FA0B788A98}"/>
              </a:ext>
            </a:extLst>
          </p:cNvPr>
          <p:cNvSpPr/>
          <p:nvPr/>
        </p:nvSpPr>
        <p:spPr>
          <a:xfrm>
            <a:off x="5084216" y="3556604"/>
            <a:ext cx="1081377" cy="1089328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86BF8BD-7716-4669-864A-B0BFB324C724}"/>
              </a:ext>
            </a:extLst>
          </p:cNvPr>
          <p:cNvSpPr txBox="1">
            <a:spLocks/>
          </p:cNvSpPr>
          <p:nvPr/>
        </p:nvSpPr>
        <p:spPr>
          <a:xfrm>
            <a:off x="1774532" y="5352897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0.21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9BCEFE0-2DAD-4079-BEA6-38D517FF3127}"/>
              </a:ext>
            </a:extLst>
          </p:cNvPr>
          <p:cNvSpPr txBox="1">
            <a:spLocks/>
          </p:cNvSpPr>
          <p:nvPr/>
        </p:nvSpPr>
        <p:spPr>
          <a:xfrm>
            <a:off x="1802476" y="3651692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0.7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0BF118A-B9DF-458C-9D61-F8E1EEA86A69}"/>
              </a:ext>
            </a:extLst>
          </p:cNvPr>
          <p:cNvSpPr txBox="1">
            <a:spLocks/>
          </p:cNvSpPr>
          <p:nvPr/>
        </p:nvSpPr>
        <p:spPr>
          <a:xfrm>
            <a:off x="1755414" y="1972480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0.49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A49A7D6-B054-49F5-B8A4-185CD9564A5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630679" y="2346036"/>
            <a:ext cx="2453537" cy="17552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38DCABA-E4A4-4792-AC11-8BE8AC100B7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649797" y="4101268"/>
            <a:ext cx="2434419" cy="154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3B38D77-C8A8-4DCE-B4BF-123D40E36E2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630679" y="3994728"/>
            <a:ext cx="2453537" cy="106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A7492A9A-0CD4-4A91-A386-91F9BA7626D7}"/>
              </a:ext>
            </a:extLst>
          </p:cNvPr>
          <p:cNvSpPr txBox="1">
            <a:spLocks/>
          </p:cNvSpPr>
          <p:nvPr/>
        </p:nvSpPr>
        <p:spPr>
          <a:xfrm>
            <a:off x="8007926" y="1770944"/>
            <a:ext cx="4369699" cy="156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Marcador de contenido 2">
                <a:extLst>
                  <a:ext uri="{FF2B5EF4-FFF2-40B4-BE49-F238E27FC236}">
                    <a16:creationId xmlns:a16="http://schemas.microsoft.com/office/drawing/2014/main" id="{2694DB5C-E1EE-466E-8775-309400316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0250" y="5191239"/>
                <a:ext cx="3139094" cy="105821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0.5915</m:t>
                        </m:r>
                      </m:e>
                    </m:d>
                    <m:r>
                      <a:rPr lang="en-US" sz="1800" b="1" i="0" dirty="0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1" i="0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b="1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1800" b="1" i="0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dirty="0" smtClean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𝟓𝟗𝟏𝟓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=0.6437</a:t>
                </a:r>
              </a:p>
            </p:txBody>
          </p:sp>
        </mc:Choice>
        <mc:Fallback xmlns="">
          <p:sp>
            <p:nvSpPr>
              <p:cNvPr id="31" name="Marcador de contenido 2">
                <a:extLst>
                  <a:ext uri="{FF2B5EF4-FFF2-40B4-BE49-F238E27FC236}">
                    <a16:creationId xmlns:a16="http://schemas.microsoft.com/office/drawing/2014/main" id="{2694DB5C-E1EE-466E-8775-30940031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250" y="5191239"/>
                <a:ext cx="3139094" cy="1058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948A9D1E-5A34-4CE3-9452-3FDA98640214}"/>
              </a:ext>
            </a:extLst>
          </p:cNvPr>
          <p:cNvSpPr txBox="1">
            <a:spLocks/>
          </p:cNvSpPr>
          <p:nvPr/>
        </p:nvSpPr>
        <p:spPr>
          <a:xfrm>
            <a:off x="3333687" y="3578592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0.5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2F45C140-A2DB-481D-8AA3-4B9651D6E6D8}"/>
              </a:ext>
            </a:extLst>
          </p:cNvPr>
          <p:cNvSpPr txBox="1">
            <a:spLocks/>
          </p:cNvSpPr>
          <p:nvPr/>
        </p:nvSpPr>
        <p:spPr>
          <a:xfrm rot="20014566">
            <a:off x="3286080" y="4534876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0.8</a:t>
            </a:r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6FFEF78A-2894-45F6-97BA-BE4E58E29C81}"/>
              </a:ext>
            </a:extLst>
          </p:cNvPr>
          <p:cNvSpPr txBox="1">
            <a:spLocks/>
          </p:cNvSpPr>
          <p:nvPr/>
        </p:nvSpPr>
        <p:spPr>
          <a:xfrm>
            <a:off x="5227364" y="3831660"/>
            <a:ext cx="794328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0.643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arcador de contenido 2">
                <a:extLst>
                  <a:ext uri="{FF2B5EF4-FFF2-40B4-BE49-F238E27FC236}">
                    <a16:creationId xmlns:a16="http://schemas.microsoft.com/office/drawing/2014/main" id="{2B01DAE7-A308-4F14-B573-1D7E8AF2F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162" y="212484"/>
                <a:ext cx="2845550" cy="150056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effectLst>
                            <a:glow rad="38100">
                              <a:schemeClr val="bg1">
                                <a:lumMod val="50000"/>
                                <a:lumOff val="50000"/>
                                <a:alpha val="2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1" i="1" dirty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1" i="0" dirty="0" smtClean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1" i="0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1" i="1" dirty="0">
                                      <a:solidFill>
                                        <a:schemeClr val="bg1"/>
                                      </a:solidFill>
                                      <a:effectLst>
                                        <a:glow rad="38100">
                                          <a:schemeClr val="bg1">
                                            <a:lumMod val="50000"/>
                                            <a:lumOff val="50000"/>
                                            <a:alpha val="2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dirty="0">
                                      <a:solidFill>
                                        <a:schemeClr val="bg1"/>
                                      </a:solidFill>
                                      <a:effectLst>
                                        <a:glow rad="38100">
                                          <a:schemeClr val="bg1">
                                            <a:lumMod val="50000"/>
                                            <a:lumOff val="50000"/>
                                            <a:alpha val="2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1" i="1" dirty="0">
                                      <a:solidFill>
                                        <a:schemeClr val="bg1"/>
                                      </a:solidFill>
                                      <a:effectLst>
                                        <a:glow rad="38100">
                                          <a:schemeClr val="bg1">
                                            <a:lumMod val="50000"/>
                                            <a:lumOff val="50000"/>
                                            <a:alpha val="2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1" i="0" dirty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0" name="Marcador de contenido 2">
                <a:extLst>
                  <a:ext uri="{FF2B5EF4-FFF2-40B4-BE49-F238E27FC236}">
                    <a16:creationId xmlns:a16="http://schemas.microsoft.com/office/drawing/2014/main" id="{2B01DAE7-A308-4F14-B573-1D7E8AF2F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62" y="212484"/>
                <a:ext cx="2845550" cy="1500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arcador de contenido 2">
                <a:extLst>
                  <a:ext uri="{FF2B5EF4-FFF2-40B4-BE49-F238E27FC236}">
                    <a16:creationId xmlns:a16="http://schemas.microsoft.com/office/drawing/2014/main" id="{6918983C-C3FF-4A7F-B6FC-3AB5277E4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162" y="1708222"/>
                <a:ext cx="2197223" cy="126870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effectLst>
                            <a:glow rad="38100">
                              <a:schemeClr val="bg1">
                                <a:lumMod val="50000"/>
                                <a:lumOff val="50000"/>
                                <a:alpha val="2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chemeClr val="bg1"/>
                          </a:solidFill>
                          <a:effectLst>
                            <a:glow rad="38100">
                              <a:schemeClr val="bg1">
                                <a:lumMod val="50000"/>
                                <a:lumOff val="50000"/>
                                <a:alpha val="2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glow rad="38100">
                                  <a:schemeClr val="bg1">
                                    <a:lumMod val="50000"/>
                                    <a:lumOff val="50000"/>
                                    <a:alpha val="2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b="1" i="0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solidFill>
                                    <a:schemeClr val="bg1"/>
                                  </a:solidFill>
                                  <a:effectLst>
                                    <a:glow rad="38100">
                                      <a:schemeClr val="bg1">
                                        <a:lumMod val="50000"/>
                                        <a:lumOff val="50000"/>
                                        <a:alpha val="2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1" name="Marcador de contenido 2">
                <a:extLst>
                  <a:ext uri="{FF2B5EF4-FFF2-40B4-BE49-F238E27FC236}">
                    <a16:creationId xmlns:a16="http://schemas.microsoft.com/office/drawing/2014/main" id="{6918983C-C3FF-4A7F-B6FC-3AB5277E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62" y="1708222"/>
                <a:ext cx="2197223" cy="1268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3943258F-E870-47D9-A4AA-34C2F6612A28}"/>
              </a:ext>
            </a:extLst>
          </p:cNvPr>
          <p:cNvSpPr txBox="1">
            <a:spLocks/>
          </p:cNvSpPr>
          <p:nvPr/>
        </p:nvSpPr>
        <p:spPr>
          <a:xfrm rot="1927923">
            <a:off x="3402610" y="2612847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0.15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1142A24C-0C2C-4057-B446-47FF497A9284}"/>
              </a:ext>
            </a:extLst>
          </p:cNvPr>
          <p:cNvSpPr txBox="1">
            <a:spLocks/>
          </p:cNvSpPr>
          <p:nvPr/>
        </p:nvSpPr>
        <p:spPr>
          <a:xfrm>
            <a:off x="6825503" y="4101481"/>
            <a:ext cx="4590641" cy="978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0.21*0.8+0.7*0.5+0.49*0.15=0.5915</a:t>
            </a:r>
          </a:p>
        </p:txBody>
      </p:sp>
    </p:spTree>
    <p:extLst>
      <p:ext uri="{BB962C8B-B14F-4D97-AF65-F5344CB8AC3E}">
        <p14:creationId xmlns:p14="http://schemas.microsoft.com/office/powerpoint/2010/main" val="376763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20" grpId="0" animBg="1"/>
      <p:bldP spid="21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51CB-DCEE-469E-B62F-354D15D3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" y="51223"/>
            <a:ext cx="6371843" cy="1053532"/>
          </a:xfrm>
        </p:spPr>
        <p:txBody>
          <a:bodyPr>
            <a:normAutofit/>
          </a:bodyPr>
          <a:lstStyle/>
          <a:p>
            <a:r>
              <a:rPr lang="en-US" dirty="0"/>
              <a:t>BACKWARD PROPAGATION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03EC065-6CBE-49D5-B03A-62F4F7532249}"/>
              </a:ext>
            </a:extLst>
          </p:cNvPr>
          <p:cNvSpPr/>
          <p:nvPr/>
        </p:nvSpPr>
        <p:spPr>
          <a:xfrm>
            <a:off x="1568420" y="1770944"/>
            <a:ext cx="1081377" cy="1089328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555411-C987-450E-9A05-94122A60B41E}"/>
              </a:ext>
            </a:extLst>
          </p:cNvPr>
          <p:cNvSpPr/>
          <p:nvPr/>
        </p:nvSpPr>
        <p:spPr>
          <a:xfrm>
            <a:off x="1549302" y="3429000"/>
            <a:ext cx="1081377" cy="1089328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1327AF7-CE62-46D8-B969-01FD32266186}"/>
              </a:ext>
            </a:extLst>
          </p:cNvPr>
          <p:cNvSpPr/>
          <p:nvPr/>
        </p:nvSpPr>
        <p:spPr>
          <a:xfrm>
            <a:off x="1568420" y="5100672"/>
            <a:ext cx="1081377" cy="1089328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49B2E31-D5E3-4972-AF97-C0FA0B788A98}"/>
              </a:ext>
            </a:extLst>
          </p:cNvPr>
          <p:cNvSpPr/>
          <p:nvPr/>
        </p:nvSpPr>
        <p:spPr>
          <a:xfrm>
            <a:off x="5084216" y="3556604"/>
            <a:ext cx="1081377" cy="1089328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86BF8BD-7716-4669-864A-B0BFB324C724}"/>
              </a:ext>
            </a:extLst>
          </p:cNvPr>
          <p:cNvSpPr txBox="1">
            <a:spLocks/>
          </p:cNvSpPr>
          <p:nvPr/>
        </p:nvSpPr>
        <p:spPr>
          <a:xfrm>
            <a:off x="1774532" y="5352897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0.21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9BCEFE0-2DAD-4079-BEA6-38D517FF3127}"/>
              </a:ext>
            </a:extLst>
          </p:cNvPr>
          <p:cNvSpPr txBox="1">
            <a:spLocks/>
          </p:cNvSpPr>
          <p:nvPr/>
        </p:nvSpPr>
        <p:spPr>
          <a:xfrm>
            <a:off x="1802476" y="3651692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0.7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0BF118A-B9DF-458C-9D61-F8E1EEA86A69}"/>
              </a:ext>
            </a:extLst>
          </p:cNvPr>
          <p:cNvSpPr txBox="1">
            <a:spLocks/>
          </p:cNvSpPr>
          <p:nvPr/>
        </p:nvSpPr>
        <p:spPr>
          <a:xfrm>
            <a:off x="1755414" y="1972480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0.49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A49A7D6-B054-49F5-B8A4-185CD9564A5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630679" y="2346036"/>
            <a:ext cx="2453537" cy="17552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38DCABA-E4A4-4792-AC11-8BE8AC100B7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649797" y="4101268"/>
            <a:ext cx="2434419" cy="154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3B38D77-C8A8-4DCE-B4BF-123D40E36E2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630679" y="3994728"/>
            <a:ext cx="2453537" cy="1065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A7492A9A-0CD4-4A91-A386-91F9BA7626D7}"/>
              </a:ext>
            </a:extLst>
          </p:cNvPr>
          <p:cNvSpPr txBox="1">
            <a:spLocks/>
          </p:cNvSpPr>
          <p:nvPr/>
        </p:nvSpPr>
        <p:spPr>
          <a:xfrm>
            <a:off x="8007926" y="1770944"/>
            <a:ext cx="4369699" cy="156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694DB5C-E1EE-466E-8775-309400316638}"/>
              </a:ext>
            </a:extLst>
          </p:cNvPr>
          <p:cNvSpPr txBox="1">
            <a:spLocks/>
          </p:cNvSpPr>
          <p:nvPr/>
        </p:nvSpPr>
        <p:spPr>
          <a:xfrm rot="2198600">
            <a:off x="3630947" y="2780362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0.15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948A9D1E-5A34-4CE3-9452-3FDA98640214}"/>
              </a:ext>
            </a:extLst>
          </p:cNvPr>
          <p:cNvSpPr txBox="1">
            <a:spLocks/>
          </p:cNvSpPr>
          <p:nvPr/>
        </p:nvSpPr>
        <p:spPr>
          <a:xfrm>
            <a:off x="3294426" y="3556506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0.5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2F45C140-A2DB-481D-8AA3-4B9651D6E6D8}"/>
              </a:ext>
            </a:extLst>
          </p:cNvPr>
          <p:cNvSpPr txBox="1">
            <a:spLocks/>
          </p:cNvSpPr>
          <p:nvPr/>
        </p:nvSpPr>
        <p:spPr>
          <a:xfrm rot="19705919">
            <a:off x="3583165" y="4774378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0.8</a:t>
            </a:r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6FFEF78A-2894-45F6-97BA-BE4E58E29C81}"/>
              </a:ext>
            </a:extLst>
          </p:cNvPr>
          <p:cNvSpPr txBox="1">
            <a:spLocks/>
          </p:cNvSpPr>
          <p:nvPr/>
        </p:nvSpPr>
        <p:spPr>
          <a:xfrm>
            <a:off x="5243267" y="3808829"/>
            <a:ext cx="794328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0.643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A891D819-5C05-4AE2-8C6A-42E6FF4A3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1617" y="276505"/>
                <a:ext cx="2266814" cy="9785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chemeClr val="bg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 Error=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0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effectLst>
                                      <a:glow rad="38100">
                                        <a:schemeClr val="bg1">
                                          <a:lumMod val="50000"/>
                                          <a:lumOff val="50000"/>
                                          <a:alpha val="2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effectLst>
                                      <a:glow rad="38100">
                                        <a:schemeClr val="bg1">
                                          <a:lumMod val="50000"/>
                                          <a:lumOff val="50000"/>
                                          <a:alpha val="2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0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A891D819-5C05-4AE2-8C6A-42E6FF4A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17" y="276505"/>
                <a:ext cx="2266814" cy="978588"/>
              </a:xfrm>
              <a:prstGeom prst="rect">
                <a:avLst/>
              </a:prstGeo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7B25492B-E484-4D4E-8B27-78E5258F1339}"/>
              </a:ext>
            </a:extLst>
          </p:cNvPr>
          <p:cNvSpPr txBox="1">
            <a:spLocks/>
          </p:cNvSpPr>
          <p:nvPr/>
        </p:nvSpPr>
        <p:spPr>
          <a:xfrm>
            <a:off x="5496441" y="4769377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4F54F5D-6101-4E83-A6F4-B236412E90B2}"/>
              </a:ext>
            </a:extLst>
          </p:cNvPr>
          <p:cNvSpPr txBox="1">
            <a:spLocks/>
          </p:cNvSpPr>
          <p:nvPr/>
        </p:nvSpPr>
        <p:spPr>
          <a:xfrm rot="2198600">
            <a:off x="2949241" y="2879289"/>
            <a:ext cx="2299408" cy="5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0.15-Lr(0.081*0.49)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arcador de contenido 2">
                <a:extLst>
                  <a:ext uri="{FF2B5EF4-FFF2-40B4-BE49-F238E27FC236}">
                    <a16:creationId xmlns:a16="http://schemas.microsoft.com/office/drawing/2014/main" id="{5996EAEC-17EA-4359-95D6-C14F010075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5214" y="1614576"/>
                <a:ext cx="3040722" cy="9785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2" name="Marcador de contenido 2">
                <a:extLst>
                  <a:ext uri="{FF2B5EF4-FFF2-40B4-BE49-F238E27FC236}">
                    <a16:creationId xmlns:a16="http://schemas.microsoft.com/office/drawing/2014/main" id="{5996EAEC-17EA-4359-95D6-C14F0100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14" y="1614576"/>
                <a:ext cx="3040722" cy="978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arcador de contenido 2">
                <a:extLst>
                  <a:ext uri="{FF2B5EF4-FFF2-40B4-BE49-F238E27FC236}">
                    <a16:creationId xmlns:a16="http://schemas.microsoft.com/office/drawing/2014/main" id="{E6D29DAA-51D3-4623-9033-96179A2E1D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1617" y="4446097"/>
                <a:ext cx="2299620" cy="9785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0" dirty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0" dirty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5" name="Marcador de contenido 2">
                <a:extLst>
                  <a:ext uri="{FF2B5EF4-FFF2-40B4-BE49-F238E27FC236}">
                    <a16:creationId xmlns:a16="http://schemas.microsoft.com/office/drawing/2014/main" id="{E6D29DAA-51D3-4623-9033-96179A2E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17" y="4446097"/>
                <a:ext cx="2299620" cy="978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arcador de contenido 2">
                <a:extLst>
                  <a:ext uri="{FF2B5EF4-FFF2-40B4-BE49-F238E27FC236}">
                    <a16:creationId xmlns:a16="http://schemas.microsoft.com/office/drawing/2014/main" id="{50546979-E4E3-421C-AF2B-57A8F6B7D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1617" y="3004616"/>
                <a:ext cx="2295233" cy="9785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solidFill>
                              <a:schemeClr val="bg1"/>
                            </a:solidFill>
                            <a:effectLst>
                              <a:glow rad="38100">
                                <a:schemeClr val="bg1">
                                  <a:lumMod val="50000"/>
                                  <a:lumOff val="50000"/>
                                  <a:alpha val="2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effectLst>
                                  <a:glow rad="38100">
                                    <a:schemeClr val="bg1">
                                      <a:lumMod val="50000"/>
                                      <a:lumOff val="50000"/>
                                      <a:alpha val="2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6" name="Marcador de contenido 2">
                <a:extLst>
                  <a:ext uri="{FF2B5EF4-FFF2-40B4-BE49-F238E27FC236}">
                    <a16:creationId xmlns:a16="http://schemas.microsoft.com/office/drawing/2014/main" id="{50546979-E4E3-421C-AF2B-57A8F6B7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17" y="3004616"/>
                <a:ext cx="2295233" cy="978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>
            <a:extLst>
              <a:ext uri="{FF2B5EF4-FFF2-40B4-BE49-F238E27FC236}">
                <a16:creationId xmlns:a16="http://schemas.microsoft.com/office/drawing/2014/main" id="{C6587307-053E-4AAC-8669-B1F5DDC0500D}"/>
              </a:ext>
            </a:extLst>
          </p:cNvPr>
          <p:cNvSpPr txBox="1"/>
          <p:nvPr/>
        </p:nvSpPr>
        <p:spPr>
          <a:xfrm>
            <a:off x="2705319" y="3678414"/>
            <a:ext cx="2109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0.5-Lr(0.081*0.7)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04EABD0-A511-4840-BFAD-A7C6755EE7EF}"/>
              </a:ext>
            </a:extLst>
          </p:cNvPr>
          <p:cNvSpPr txBox="1"/>
          <p:nvPr/>
        </p:nvSpPr>
        <p:spPr>
          <a:xfrm rot="19597690">
            <a:off x="2937781" y="4882151"/>
            <a:ext cx="2109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0.8-Lr(0.081*0.21)</a:t>
            </a: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CB858B9A-B61D-4D73-A430-8E7EECB5C97A}"/>
              </a:ext>
            </a:extLst>
          </p:cNvPr>
          <p:cNvSpPr txBox="1">
            <a:spLocks/>
          </p:cNvSpPr>
          <p:nvPr/>
        </p:nvSpPr>
        <p:spPr>
          <a:xfrm>
            <a:off x="6003929" y="3066814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b="1" dirty="0">
              <a:solidFill>
                <a:srgbClr val="0070C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Marcador de contenido 2">
                <a:extLst>
                  <a:ext uri="{FF2B5EF4-FFF2-40B4-BE49-F238E27FC236}">
                    <a16:creationId xmlns:a16="http://schemas.microsoft.com/office/drawing/2014/main" id="{1422B59C-DE7E-436B-B9C1-E0CEAF135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3846" y="3097839"/>
                <a:ext cx="1081124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0.081</a:t>
                </a:r>
              </a:p>
            </p:txBody>
          </p:sp>
        </mc:Choice>
        <mc:Fallback xmlns="">
          <p:sp>
            <p:nvSpPr>
              <p:cNvPr id="49" name="Marcador de contenido 2">
                <a:extLst>
                  <a:ext uri="{FF2B5EF4-FFF2-40B4-BE49-F238E27FC236}">
                    <a16:creationId xmlns:a16="http://schemas.microsoft.com/office/drawing/2014/main" id="{1422B59C-DE7E-436B-B9C1-E0CEAF135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46" y="3097839"/>
                <a:ext cx="1081124" cy="584878"/>
              </a:xfrm>
              <a:prstGeom prst="rect">
                <a:avLst/>
              </a:prstGeom>
              <a:blipFill>
                <a:blip r:embed="rId6"/>
                <a:stretch>
                  <a:fillRect l="-16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Marcador de contenido 2">
                <a:extLst>
                  <a:ext uri="{FF2B5EF4-FFF2-40B4-BE49-F238E27FC236}">
                    <a16:creationId xmlns:a16="http://schemas.microsoft.com/office/drawing/2014/main" id="{67ACE265-11BE-43B8-95C9-41C4CC5AA6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47" y="1984946"/>
                <a:ext cx="1564641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0.081*0.15</a:t>
                </a:r>
              </a:p>
            </p:txBody>
          </p:sp>
        </mc:Choice>
        <mc:Fallback xmlns="">
          <p:sp>
            <p:nvSpPr>
              <p:cNvPr id="50" name="Marcador de contenido 2">
                <a:extLst>
                  <a:ext uri="{FF2B5EF4-FFF2-40B4-BE49-F238E27FC236}">
                    <a16:creationId xmlns:a16="http://schemas.microsoft.com/office/drawing/2014/main" id="{67ACE265-11BE-43B8-95C9-41C4CC5A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" y="1984946"/>
                <a:ext cx="1564641" cy="584878"/>
              </a:xfrm>
              <a:prstGeom prst="rect">
                <a:avLst/>
              </a:prstGeom>
              <a:blipFill>
                <a:blip r:embed="rId7"/>
                <a:stretch>
                  <a:fillRect l="-1167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Marcador de contenido 2">
                <a:extLst>
                  <a:ext uri="{FF2B5EF4-FFF2-40B4-BE49-F238E27FC236}">
                    <a16:creationId xmlns:a16="http://schemas.microsoft.com/office/drawing/2014/main" id="{FC39B259-670D-4694-B212-AA122B595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226" y="3702289"/>
                <a:ext cx="1564641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0.081*0.5</a:t>
                </a:r>
              </a:p>
            </p:txBody>
          </p:sp>
        </mc:Choice>
        <mc:Fallback xmlns="">
          <p:sp>
            <p:nvSpPr>
              <p:cNvPr id="51" name="Marcador de contenido 2">
                <a:extLst>
                  <a:ext uri="{FF2B5EF4-FFF2-40B4-BE49-F238E27FC236}">
                    <a16:creationId xmlns:a16="http://schemas.microsoft.com/office/drawing/2014/main" id="{FC39B259-670D-4694-B212-AA122B59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6" y="3702289"/>
                <a:ext cx="1564641" cy="584878"/>
              </a:xfrm>
              <a:prstGeom prst="rect">
                <a:avLst/>
              </a:prstGeom>
              <a:blipFill>
                <a:blip r:embed="rId8"/>
                <a:stretch>
                  <a:fillRect l="-11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arcador de contenido 2">
                <a:extLst>
                  <a:ext uri="{FF2B5EF4-FFF2-40B4-BE49-F238E27FC236}">
                    <a16:creationId xmlns:a16="http://schemas.microsoft.com/office/drawing/2014/main" id="{15902546-0206-4CF1-B242-66A44CB66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261" y="5420627"/>
                <a:ext cx="1564641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0.081*0.8</a:t>
                </a:r>
              </a:p>
            </p:txBody>
          </p:sp>
        </mc:Choice>
        <mc:Fallback xmlns="">
          <p:sp>
            <p:nvSpPr>
              <p:cNvPr id="52" name="Marcador de contenido 2">
                <a:extLst>
                  <a:ext uri="{FF2B5EF4-FFF2-40B4-BE49-F238E27FC236}">
                    <a16:creationId xmlns:a16="http://schemas.microsoft.com/office/drawing/2014/main" id="{15902546-0206-4CF1-B242-66A44CB6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5420627"/>
                <a:ext cx="1564641" cy="584878"/>
              </a:xfrm>
              <a:prstGeom prst="rect">
                <a:avLst/>
              </a:prstGeom>
              <a:blipFill>
                <a:blip r:embed="rId9"/>
                <a:stretch>
                  <a:fillRect l="-11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Marcador de contenido 2">
                <a:extLst>
                  <a:ext uri="{FF2B5EF4-FFF2-40B4-BE49-F238E27FC236}">
                    <a16:creationId xmlns:a16="http://schemas.microsoft.com/office/drawing/2014/main" id="{2FA40208-199A-4B0A-B4C9-F4051434C1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47" y="2007850"/>
                <a:ext cx="1279726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0.01215</a:t>
                </a:r>
              </a:p>
            </p:txBody>
          </p:sp>
        </mc:Choice>
        <mc:Fallback>
          <p:sp>
            <p:nvSpPr>
              <p:cNvPr id="53" name="Marcador de contenido 2">
                <a:extLst>
                  <a:ext uri="{FF2B5EF4-FFF2-40B4-BE49-F238E27FC236}">
                    <a16:creationId xmlns:a16="http://schemas.microsoft.com/office/drawing/2014/main" id="{2FA40208-199A-4B0A-B4C9-F4051434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" y="2007850"/>
                <a:ext cx="1279726" cy="584878"/>
              </a:xfrm>
              <a:prstGeom prst="rect">
                <a:avLst/>
              </a:prstGeom>
              <a:blipFill>
                <a:blip r:embed="rId10"/>
                <a:stretch>
                  <a:fillRect l="-1429" r="-95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Marcador de contenido 2">
                <a:extLst>
                  <a:ext uri="{FF2B5EF4-FFF2-40B4-BE49-F238E27FC236}">
                    <a16:creationId xmlns:a16="http://schemas.microsoft.com/office/drawing/2014/main" id="{0A56D232-2E9B-4763-8F29-A3681AB46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290" y="3702289"/>
                <a:ext cx="1279726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0.0405</a:t>
                </a:r>
              </a:p>
            </p:txBody>
          </p:sp>
        </mc:Choice>
        <mc:Fallback>
          <p:sp>
            <p:nvSpPr>
              <p:cNvPr id="54" name="Marcador de contenido 2">
                <a:extLst>
                  <a:ext uri="{FF2B5EF4-FFF2-40B4-BE49-F238E27FC236}">
                    <a16:creationId xmlns:a16="http://schemas.microsoft.com/office/drawing/2014/main" id="{0A56D232-2E9B-4763-8F29-A3681AB46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90" y="3702289"/>
                <a:ext cx="1279726" cy="584878"/>
              </a:xfrm>
              <a:prstGeom prst="rect">
                <a:avLst/>
              </a:prstGeom>
              <a:blipFill>
                <a:blip r:embed="rId11"/>
                <a:stretch>
                  <a:fillRect l="-142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Marcador de contenido 2">
                <a:extLst>
                  <a:ext uri="{FF2B5EF4-FFF2-40B4-BE49-F238E27FC236}">
                    <a16:creationId xmlns:a16="http://schemas.microsoft.com/office/drawing/2014/main" id="{623960D5-0D02-4A50-9FED-56601A748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261" y="5420627"/>
                <a:ext cx="1279726" cy="58487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glow rad="38100">
                            <a:schemeClr val="bg1">
                              <a:lumMod val="50000"/>
                              <a:lumOff val="50000"/>
                              <a:alpha val="2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=</a:t>
                </a:r>
                <a:r>
                  <a:rPr lang="en-US" sz="1700" dirty="0">
                    <a:solidFill>
                      <a:srgbClr val="00B05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0.0648</a:t>
                </a:r>
              </a:p>
            </p:txBody>
          </p:sp>
        </mc:Choice>
        <mc:Fallback>
          <p:sp>
            <p:nvSpPr>
              <p:cNvPr id="55" name="Marcador de contenido 2">
                <a:extLst>
                  <a:ext uri="{FF2B5EF4-FFF2-40B4-BE49-F238E27FC236}">
                    <a16:creationId xmlns:a16="http://schemas.microsoft.com/office/drawing/2014/main" id="{623960D5-0D02-4A50-9FED-56601A748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5420627"/>
                <a:ext cx="1279726" cy="584878"/>
              </a:xfrm>
              <a:prstGeom prst="rect">
                <a:avLst/>
              </a:prstGeom>
              <a:blipFill>
                <a:blip r:embed="rId12"/>
                <a:stretch>
                  <a:fillRect l="-142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id="{EEBA533C-B064-4A63-BEF7-B1359B9F8ACF}"/>
              </a:ext>
            </a:extLst>
          </p:cNvPr>
          <p:cNvSpPr txBox="1">
            <a:spLocks/>
          </p:cNvSpPr>
          <p:nvPr/>
        </p:nvSpPr>
        <p:spPr>
          <a:xfrm rot="2198600">
            <a:off x="3657828" y="2812119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0.13</a:t>
            </a:r>
          </a:p>
        </p:txBody>
      </p:sp>
      <p:sp>
        <p:nvSpPr>
          <p:cNvPr id="57" name="Marcador de contenido 2">
            <a:extLst>
              <a:ext uri="{FF2B5EF4-FFF2-40B4-BE49-F238E27FC236}">
                <a16:creationId xmlns:a16="http://schemas.microsoft.com/office/drawing/2014/main" id="{0D271007-C193-49F5-AA0A-02C4DD6CB467}"/>
              </a:ext>
            </a:extLst>
          </p:cNvPr>
          <p:cNvSpPr txBox="1">
            <a:spLocks/>
          </p:cNvSpPr>
          <p:nvPr/>
        </p:nvSpPr>
        <p:spPr>
          <a:xfrm>
            <a:off x="3290803" y="3616194"/>
            <a:ext cx="804269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0.47</a:t>
            </a: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C8238ECD-D904-47D1-A497-29872E39AA1C}"/>
              </a:ext>
            </a:extLst>
          </p:cNvPr>
          <p:cNvSpPr txBox="1">
            <a:spLocks/>
          </p:cNvSpPr>
          <p:nvPr/>
        </p:nvSpPr>
        <p:spPr>
          <a:xfrm rot="19705919">
            <a:off x="3616731" y="4769377"/>
            <a:ext cx="669152" cy="5848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36642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18" grpId="0" animBg="1"/>
      <p:bldP spid="21" grpId="0"/>
      <p:bldP spid="21" grpId="1"/>
      <p:bldP spid="22" grpId="0" animBg="1"/>
      <p:bldP spid="25" grpId="0" animBg="1"/>
      <p:bldP spid="26" grpId="0" animBg="1"/>
      <p:bldP spid="46" grpId="0"/>
      <p:bldP spid="46" grpId="1"/>
      <p:bldP spid="47" grpId="0"/>
      <p:bldP spid="47" grpId="1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283</TotalTime>
  <Words>98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Century Gothic</vt:lpstr>
      <vt:lpstr>Malla</vt:lpstr>
      <vt:lpstr>RED NEURONAL</vt:lpstr>
      <vt:lpstr>Presentación de PowerPoint</vt:lpstr>
      <vt:lpstr>Forward propagation</vt:lpstr>
      <vt:lpstr>BACKWARD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</dc:title>
  <dc:creator>SJKADL SFDAF</dc:creator>
  <cp:lastModifiedBy>SJKADL SFDAF</cp:lastModifiedBy>
  <cp:revision>19</cp:revision>
  <dcterms:created xsi:type="dcterms:W3CDTF">2021-05-31T00:39:29Z</dcterms:created>
  <dcterms:modified xsi:type="dcterms:W3CDTF">2021-05-31T06:25:38Z</dcterms:modified>
</cp:coreProperties>
</file>