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5143500" cx="9144000"/>
  <p:notesSz cx="6858000" cy="9144000"/>
  <p:embeddedFontLst>
    <p:embeddedFont>
      <p:font typeface="Old Standard TT"/>
      <p:regular r:id="rId19"/>
      <p:bold r:id="rId20"/>
      <p: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ldStandardTT-bold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font" Target="fonts/OldStandardTT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OldStandardTT-regular.fntdata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1" name="Shape 11"/>
          <p:cNvCxnSpPr/>
          <p:nvPr/>
        </p:nvCxnSpPr>
        <p:spPr>
          <a:xfrm>
            <a:off x="641934" y="3597500"/>
            <a:ext cx="390299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" name="Shape 1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>
                <a:solidFill>
                  <a:schemeClr val="accen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b="1" sz="14000"/>
            </a:lvl1pPr>
            <a:lvl2pPr lvl="1" algn="ctr">
              <a:spcBef>
                <a:spcPts val="0"/>
              </a:spcBef>
              <a:buSzPct val="100000"/>
              <a:defRPr b="1" sz="14000"/>
            </a:lvl2pPr>
            <a:lvl3pPr lvl="2" algn="ctr">
              <a:spcBef>
                <a:spcPts val="0"/>
              </a:spcBef>
              <a:buSzPct val="100000"/>
              <a:defRPr b="1" sz="14000"/>
            </a:lvl3pPr>
            <a:lvl4pPr lvl="3" algn="ctr">
              <a:spcBef>
                <a:spcPts val="0"/>
              </a:spcBef>
              <a:buSzPct val="100000"/>
              <a:defRPr b="1" sz="14000"/>
            </a:lvl4pPr>
            <a:lvl5pPr lvl="4" algn="ctr">
              <a:spcBef>
                <a:spcPts val="0"/>
              </a:spcBef>
              <a:buSzPct val="100000"/>
              <a:defRPr b="1" sz="14000"/>
            </a:lvl5pPr>
            <a:lvl6pPr lvl="5" algn="ctr">
              <a:spcBef>
                <a:spcPts val="0"/>
              </a:spcBef>
              <a:buSzPct val="100000"/>
              <a:defRPr b="1" sz="14000"/>
            </a:lvl6pPr>
            <a:lvl7pPr lvl="6" algn="ctr">
              <a:spcBef>
                <a:spcPts val="0"/>
              </a:spcBef>
              <a:buSzPct val="100000"/>
              <a:defRPr b="1" sz="14000"/>
            </a:lvl7pPr>
            <a:lvl8pPr lvl="7" algn="ctr">
              <a:spcBef>
                <a:spcPts val="0"/>
              </a:spcBef>
              <a:buSzPct val="100000"/>
              <a:defRPr b="1" sz="14000"/>
            </a:lvl8pPr>
            <a:lvl9pPr lvl="8" algn="ctr">
              <a:spcBef>
                <a:spcPts val="0"/>
              </a:spcBef>
              <a:buSzPct val="100000"/>
              <a:defRPr b="1" sz="14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hape 16"/>
          <p:cNvCxnSpPr/>
          <p:nvPr/>
        </p:nvCxnSpPr>
        <p:spPr>
          <a:xfrm>
            <a:off x="641934" y="3597500"/>
            <a:ext cx="390299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" name="Shape 17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>
                <a:solidFill>
                  <a:schemeClr val="accen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>
                <a:solidFill>
                  <a:schemeClr val="accen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7690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>
                <a:solidFill>
                  <a:schemeClr val="accen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Old Standard TT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de"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github.com/SebastianBrehme/Coverage_E-Portfolio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www.johner-institut.de/blog/iec-62304-medizinische-software/code-coverage/" TargetMode="External"/><Relationship Id="rId4" Type="http://schemas.openxmlformats.org/officeDocument/2006/relationships/hyperlink" Target="https://martinfowler.com/bliki/TestCoverage.html" TargetMode="External"/><Relationship Id="rId5" Type="http://schemas.openxmlformats.org/officeDocument/2006/relationships/hyperlink" Target="https://de.wikipedia.org/wiki/Testabdeckung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"/>
              <a:t>Code Coverage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"/>
              <a:t>von Sebastian Brehme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"/>
              <a:t>EclEmma Java Code Coverage</a:t>
            </a:r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"/>
              <a:t>Tutorial: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de"/>
              <a:t>Eclipse öffnen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de"/>
              <a:t>Help ⇒ Eclipse Marketplace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de"/>
              <a:t>“EclEmma” ⇒ Go 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de"/>
              <a:t>“EclEmma Java Code Coverage” installieren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de"/>
              <a:t>Pfeil neben Symbol anklicken und JUnit Test auswählen</a:t>
            </a:r>
          </a:p>
          <a:p>
            <a:pPr indent="-228600" lvl="0" marL="457200">
              <a:spcBef>
                <a:spcPts val="0"/>
              </a:spcBef>
              <a:buAutoNum type="arabicPeriod"/>
            </a:pPr>
            <a:r>
              <a:rPr lang="de"/>
              <a:t>Ergebnis öffnet sich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23" name="Shape 1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162" y="295275"/>
            <a:ext cx="8067675" cy="455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"/>
              <a:t>Tutorial Coverage bei Codecov</a:t>
            </a:r>
          </a:p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30" name="Shape 1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349" y="1102702"/>
            <a:ext cx="7440550" cy="1166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Shape 1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03624" y="2363370"/>
            <a:ext cx="5272450" cy="1308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Shape 1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689" y="3606873"/>
            <a:ext cx="8317686" cy="116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"/>
              <a:t>Github Repository mit Projekt, Folien, Tutorials</a:t>
            </a:r>
          </a:p>
        </p:txBody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" u="sng">
                <a:solidFill>
                  <a:schemeClr val="hlink"/>
                </a:solidFill>
                <a:hlinkClick r:id="rId3"/>
              </a:rPr>
              <a:t>https://github.com/SebastianBrehme/Coverage_E-Portfolio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"/>
              <a:t>Quellen</a:t>
            </a:r>
          </a:p>
        </p:txBody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" u="sng">
                <a:solidFill>
                  <a:schemeClr val="hlink"/>
                </a:solidFill>
                <a:hlinkClick r:id="rId3"/>
              </a:rPr>
              <a:t>https://www.johner-institut.de/blog/iec-62304-medizinische-software/code-coverage/</a:t>
            </a:r>
          </a:p>
          <a:p>
            <a:pPr lvl="0">
              <a:spcBef>
                <a:spcPts val="0"/>
              </a:spcBef>
              <a:buNone/>
            </a:pPr>
            <a:r>
              <a:rPr lang="de" u="sng">
                <a:solidFill>
                  <a:schemeClr val="hlink"/>
                </a:solidFill>
                <a:hlinkClick r:id="rId4"/>
              </a:rPr>
              <a:t>https://martinfowler.com/bliki/TestCoverage.html</a:t>
            </a:r>
          </a:p>
          <a:p>
            <a:pPr lvl="0">
              <a:spcBef>
                <a:spcPts val="0"/>
              </a:spcBef>
              <a:buNone/>
            </a:pPr>
            <a:r>
              <a:rPr lang="de" u="sng">
                <a:solidFill>
                  <a:schemeClr val="hlink"/>
                </a:solidFill>
                <a:hlinkClick r:id="rId5"/>
              </a:rPr>
              <a:t>https://de.wikipedia.org/wiki/Testabdeckung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"/>
              <a:t>Inhalt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de"/>
              <a:t>Theorie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de"/>
              <a:t>Arten von Code Coverage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de"/>
              <a:t>Vor- und Nachteile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de"/>
              <a:t>Tutorial Java Code Coverage in Eclipse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de"/>
              <a:t>Tutorial Coverage im Continuous Integration Prozess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"/>
              <a:t>Theorie</a:t>
            </a:r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de"/>
              <a:t>Testabdeckung</a:t>
            </a:r>
          </a:p>
          <a:p>
            <a:pPr indent="-228600" lvl="0" marL="457200" rtl="0">
              <a:spcBef>
                <a:spcPts val="0"/>
              </a:spcBef>
            </a:pPr>
            <a:r>
              <a:rPr lang="de"/>
              <a:t>keine Angabe zur Qualität der Tests (dafür Mutationstests)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de"/>
              <a:t>finden nicht getesteter Codestellen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de"/>
              <a:t>meist keine 100% aus Kosten-Nutzen-Gründen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de"/>
              <a:t>hohe Coverage durch schlechte Tests möglich</a:t>
            </a:r>
          </a:p>
          <a:p>
            <a:pPr indent="-228600" lvl="0" marL="457200">
              <a:spcBef>
                <a:spcPts val="0"/>
              </a:spcBef>
            </a:pPr>
            <a:r>
              <a:rPr lang="de"/>
              <a:t>Anteil tatsächlicher durchgeführter Tests zu theoretisch möglichen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"/>
              <a:t>Statement-Coverage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de"/>
              <a:t>bei Test durchlaufenen Anweisungen : alle Anweisungen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de"/>
              <a:t>Bsp: Wertzuweisung, Fallunterscheidung, Schleifen, Methodenaufruf</a:t>
            </a:r>
          </a:p>
          <a:p>
            <a:pPr indent="-228600" lvl="0" marL="457200" rtl="0">
              <a:spcBef>
                <a:spcPts val="0"/>
              </a:spcBef>
            </a:pPr>
            <a:r>
              <a:rPr lang="de"/>
              <a:t>meist keine 100% ⇒ bei Fällen meist nicht jeder abgedeckt</a:t>
            </a:r>
          </a:p>
          <a:p>
            <a:pPr indent="-228600" lvl="0" marL="457200">
              <a:spcBef>
                <a:spcPts val="0"/>
              </a:spcBef>
            </a:pPr>
            <a:r>
              <a:rPr lang="de"/>
              <a:t>schwacher Abdeckungsgrad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85" name="Shape 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3425" y="276225"/>
            <a:ext cx="7677150" cy="459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"/>
              <a:t>Branch-Coverage</a:t>
            </a:r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de"/>
              <a:t>Zweigabdeckung</a:t>
            </a:r>
          </a:p>
          <a:p>
            <a:pPr indent="-228600" lvl="0" marL="457200" rtl="0">
              <a:spcBef>
                <a:spcPts val="0"/>
              </a:spcBef>
            </a:pPr>
            <a:r>
              <a:rPr lang="de"/>
              <a:t>Verhältnis der beim Test durchlaufenen Zweige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de"/>
              <a:t>100% Zweig bedingt 100% Anweisungsabdeckung (nicht umgekehrt) ⇒ stärkeres Maß</a:t>
            </a:r>
          </a:p>
        </p:txBody>
      </p:sp>
      <p:pic>
        <p:nvPicPr>
          <p:cNvPr id="92" name="Shape 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5837" y="2793737"/>
            <a:ext cx="7172325" cy="145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"/>
              <a:t>Decision-Coverage</a:t>
            </a:r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de"/>
              <a:t>Bedingung mit Teilbedingungen ⇒ Werte jeder Teilbedingung</a:t>
            </a:r>
          </a:p>
          <a:p>
            <a:pPr indent="-228600" lvl="0" marL="457200" rtl="0">
              <a:spcBef>
                <a:spcPts val="0"/>
              </a:spcBef>
            </a:pPr>
            <a:r>
              <a:rPr lang="de"/>
              <a:t>Einfachbedingungsabdeckung ⇒ jede Teilbedingung mindestens einmal wahr und einmal falsch</a:t>
            </a:r>
          </a:p>
          <a:p>
            <a:pPr indent="-228600" lvl="0" marL="457200" rtl="0">
              <a:spcBef>
                <a:spcPts val="0"/>
              </a:spcBef>
            </a:pPr>
            <a:r>
              <a:rPr lang="de"/>
              <a:t>100% Coverage != 100% Zweigabdeckung</a:t>
            </a:r>
          </a:p>
          <a:p>
            <a:pPr indent="-228600" lvl="0" marL="457200" rtl="0">
              <a:spcBef>
                <a:spcPts val="0"/>
              </a:spcBef>
            </a:pPr>
            <a:r>
              <a:rPr lang="de"/>
              <a:t>Mehrfachbedingungsabdeckung ⇒ testen aller Kombinationen ⇒ sehr viele Testfälle notwendig ⇒ Sinn?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"/>
              <a:t>Vorteile</a:t>
            </a:r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de"/>
              <a:t>ausreichende Tests ⇒ ausreichend fehlerfreie Software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de"/>
              <a:t>notwendige Voraussetzung für ausreichende Tests ⇒ Code überhaupt durchlaufen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de"/>
              <a:t>einfache Variante zum Erkennen der Vollständigkeit von Tests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"/>
              <a:t>Nachteile</a:t>
            </a:r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de"/>
              <a:t>kein Korrektheitsbeweis der Software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de"/>
              <a:t>nichte jedes Werkzeug unterstützt jede Variante ⇒ meist Statement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de"/>
              <a:t>Abdeckung von Bibliotheken meist nicht bestimmbar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de"/>
              <a:t>hardwarenahe Anweisungen meist nicht vollständig testbar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