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7C0DFF2-5A1C-91DD-BCE2-D794590E4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O"/>
              <a:t>Sebastian Burgos Puentes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9CE777-0AD3-85F7-84CD-BBFED5CA10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DF2E4-CCF4-4CC9-8C64-4B114E6A7E10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13A8B4-3878-7619-0022-9D8AF412C3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C90976-3B48-BEE1-F199-27CCDF0064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FD9E9-EC0B-4148-8C8E-E539398B7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4180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O"/>
              <a:t>Sebastian Burgos Puentes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2F80-AD96-43FE-B7E9-9ECD1A354FDE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92E1D-F9B0-4544-A41A-F379365032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917706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AF0D-25B2-4E53-B1CB-507C72FB390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9EB6-F4BC-4650-BD15-8305E389B49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7525-A75D-4BEA-96AD-10696D2A1507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E80-F673-4D17-BB50-73407E51F3F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417A-E320-4703-BE18-FB0A5CCF8E37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67E-9DC8-41F3-9778-A1055B34AC4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DE94-0235-4E04-9C01-8CBA55CCD084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22A7-014D-47C1-9434-3D5DAF00921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7593-FDE3-4F50-A9D7-88901C968EA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1E6B-D311-4D50-B234-B269C463A23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D953-6160-4C8A-825F-ECBEC987213A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C9B5A58-F419-401B-A35B-A0D609D2045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ebastianBurgos/EstructuraBasicaMVCJavaF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rive.google.com/drive/folders/1xDuA9eLfj4wlqmjWR2rZm0xmHVmBfJse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8A9D9-B940-E513-FD0A-724D9E7A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717" y="2971798"/>
            <a:ext cx="6153157" cy="3039037"/>
          </a:xfrm>
        </p:spPr>
        <p:txBody>
          <a:bodyPr>
            <a:normAutofit/>
          </a:bodyPr>
          <a:lstStyle/>
          <a:p>
            <a:r>
              <a:rPr lang="es-MX" dirty="0"/>
              <a:t>Modelo Vista Controlador</a:t>
            </a:r>
            <a:br>
              <a:rPr lang="es-MX" dirty="0"/>
            </a:br>
            <a:r>
              <a:rPr lang="es-MX" dirty="0"/>
              <a:t>MVC</a:t>
            </a:r>
            <a:br>
              <a:rPr lang="es-MX" dirty="0"/>
            </a:br>
            <a:r>
              <a:rPr lang="es-MX" sz="2400" dirty="0"/>
              <a:t>Con JavaFX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510E2-844D-D6B9-DDEF-C86E22BA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556092"/>
            <a:ext cx="5357600" cy="1160213"/>
          </a:xfrm>
        </p:spPr>
        <p:txBody>
          <a:bodyPr/>
          <a:lstStyle/>
          <a:p>
            <a:r>
              <a:rPr lang="es-MX" dirty="0"/>
              <a:t>Por: Sebastian Burgos Puentes</a:t>
            </a:r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1F6D9-70EB-B2D6-01D7-4D5A6494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1026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FD42D79-437B-4B61-951D-B994B83E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28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348514-105B-8F3F-418A-2858E7E6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5" y="1209849"/>
            <a:ext cx="2629267" cy="5039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656AD4-CEC8-EE33-06CA-92C15C8D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30" y="1587792"/>
            <a:ext cx="4146798" cy="39770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EA8A0-50C8-3D8B-2DD5-C8255B51D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049" y="1037432"/>
            <a:ext cx="3910841" cy="5405718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6E77DE-30C3-670B-60AE-8DB150E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6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FC6FECF-9A78-4192-3CE3-4A03F6CF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8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2EC504-64EB-9BE1-D9E3-6FA12D17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2" y="1129166"/>
            <a:ext cx="3866162" cy="1775398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07F8B9E-13F5-7318-B885-6704FE2DC2AE}"/>
              </a:ext>
            </a:extLst>
          </p:cNvPr>
          <p:cNvSpPr/>
          <p:nvPr/>
        </p:nvSpPr>
        <p:spPr>
          <a:xfrm>
            <a:off x="2297333" y="1680882"/>
            <a:ext cx="4063126" cy="437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62ECC3B-55AF-7308-22DF-2C4461F9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81" y="1129166"/>
            <a:ext cx="4955304" cy="5069338"/>
          </a:xfrm>
          <a:prstGeom prst="rect">
            <a:avLst/>
          </a:prstGeom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A1BEDBE1-5D7A-3A5F-4D9A-53466B04E881}"/>
              </a:ext>
            </a:extLst>
          </p:cNvPr>
          <p:cNvSpPr/>
          <p:nvPr/>
        </p:nvSpPr>
        <p:spPr>
          <a:xfrm>
            <a:off x="411383" y="2904563"/>
            <a:ext cx="3771900" cy="104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D6D373B-ED81-CB38-6163-C05FEF4D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2" y="4101352"/>
            <a:ext cx="4207748" cy="2606008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C671C1-713E-AFEB-7C2D-E2F553B1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FADEE01A-95E9-85D7-D28A-4AF51ADB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51AF572D-28E7-DCFD-3038-3953062AE538}"/>
              </a:ext>
            </a:extLst>
          </p:cNvPr>
          <p:cNvSpPr/>
          <p:nvPr/>
        </p:nvSpPr>
        <p:spPr>
          <a:xfrm>
            <a:off x="1492624" y="2393578"/>
            <a:ext cx="1936376" cy="6067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1DD2013F-4EA2-717D-325D-A9A6AB3F8792}"/>
              </a:ext>
            </a:extLst>
          </p:cNvPr>
          <p:cNvSpPr/>
          <p:nvPr/>
        </p:nvSpPr>
        <p:spPr>
          <a:xfrm>
            <a:off x="4966447" y="2393578"/>
            <a:ext cx="1936376" cy="6067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EDA609FD-1865-CADC-1AFE-EB5D8D5F47CE}"/>
              </a:ext>
            </a:extLst>
          </p:cNvPr>
          <p:cNvSpPr/>
          <p:nvPr/>
        </p:nvSpPr>
        <p:spPr>
          <a:xfrm>
            <a:off x="8440270" y="2393578"/>
            <a:ext cx="1936376" cy="6067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EA1876F0-15BA-5A34-369F-E724E4F163BF}"/>
              </a:ext>
            </a:extLst>
          </p:cNvPr>
          <p:cNvSpPr/>
          <p:nvPr/>
        </p:nvSpPr>
        <p:spPr>
          <a:xfrm>
            <a:off x="4966447" y="1404214"/>
            <a:ext cx="1936376" cy="60674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6A36006E-36E1-6253-8EC3-E3DFDB45E3FF}"/>
              </a:ext>
            </a:extLst>
          </p:cNvPr>
          <p:cNvSpPr/>
          <p:nvPr/>
        </p:nvSpPr>
        <p:spPr>
          <a:xfrm>
            <a:off x="1492624" y="3429000"/>
            <a:ext cx="1936376" cy="266251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Clases</a:t>
            </a:r>
          </a:p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Enumeraciones</a:t>
            </a:r>
          </a:p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(ojo, no son las vistas, son las de herencia), Funcionalidades, Lógica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8C02A967-D6DC-DDA7-F26D-6EB844C0AFA0}"/>
              </a:ext>
            </a:extLst>
          </p:cNvPr>
          <p:cNvSpPr/>
          <p:nvPr/>
        </p:nvSpPr>
        <p:spPr>
          <a:xfrm>
            <a:off x="4966447" y="3515788"/>
            <a:ext cx="1936376" cy="266251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66DED290-6917-4C9E-4566-3C3F4BD90284}"/>
              </a:ext>
            </a:extLst>
          </p:cNvPr>
          <p:cNvSpPr/>
          <p:nvPr/>
        </p:nvSpPr>
        <p:spPr>
          <a:xfrm>
            <a:off x="8440270" y="3515788"/>
            <a:ext cx="1936376" cy="266251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Vistas</a:t>
            </a:r>
          </a:p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(Interfaces de usuario)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072FC-2815-C67E-8373-046C4E45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10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8C103335-7884-5A66-8165-E8C896D8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1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11059-7B0E-AEC4-4EC2-5BC1E573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3" y="1957359"/>
            <a:ext cx="5591658" cy="3981938"/>
          </a:xfrm>
          <a:prstGeom prst="rect">
            <a:avLst/>
          </a:prstGeom>
        </p:spPr>
      </p:pic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05317" y="1056020"/>
            <a:ext cx="8445503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Interfaces de Usuario FXML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6A5616B-A636-919F-1FD5-273D6B46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23" y="1619140"/>
            <a:ext cx="4867954" cy="4658375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F2E2A0-FED8-D2B6-5B59-928F1584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7828BF2-E95A-BC52-B0F3-53507E9D2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4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1" y="2172126"/>
            <a:ext cx="6710081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Interfaces de Usuario FXML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EEE097-4B7A-0894-FE07-CA32FC5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624"/>
            <a:ext cx="6494929" cy="1441022"/>
          </a:xfrm>
          <a:prstGeom prst="rect">
            <a:avLst/>
          </a:prstGeom>
        </p:spPr>
      </p:pic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72CB62AC-851C-91CB-B5CA-94A652F8E9AE}"/>
              </a:ext>
            </a:extLst>
          </p:cNvPr>
          <p:cNvSpPr/>
          <p:nvPr/>
        </p:nvSpPr>
        <p:spPr>
          <a:xfrm>
            <a:off x="0" y="4119138"/>
            <a:ext cx="6710081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editarlo usamos la herramienta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Scene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133F0-5B6B-D3A5-1290-E4D6DCE5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894" y="1389772"/>
            <a:ext cx="4829849" cy="443927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5F9A00-E8CB-0C96-8014-6993904C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62BB1EC-1983-E4DC-1F4D-BB4BC264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783542" y="959031"/>
            <a:ext cx="5930151" cy="23775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Interfaces de Usuario FXML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7FA0CF-48F0-3EE7-78F2-9CCE62E4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1304366"/>
            <a:ext cx="10058400" cy="530900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B283D4D-9D34-1899-4264-E3D58BAFB4CE}"/>
              </a:ext>
            </a:extLst>
          </p:cNvPr>
          <p:cNvSpPr/>
          <p:nvPr/>
        </p:nvSpPr>
        <p:spPr>
          <a:xfrm>
            <a:off x="717990" y="4306303"/>
            <a:ext cx="2468963" cy="35554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42CEE2-DF25-138C-A937-DA5B761C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F9A8FD6-F69A-A23B-9975-A5B1708A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20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783542" y="959031"/>
            <a:ext cx="5930151" cy="23775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Interfaces de Usuario FXML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7FA0CF-48F0-3EE7-78F2-9CCE62E4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1304366"/>
            <a:ext cx="10058400" cy="530900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B283D4D-9D34-1899-4264-E3D58BAFB4CE}"/>
              </a:ext>
            </a:extLst>
          </p:cNvPr>
          <p:cNvSpPr/>
          <p:nvPr/>
        </p:nvSpPr>
        <p:spPr>
          <a:xfrm>
            <a:off x="717990" y="4306303"/>
            <a:ext cx="2468963" cy="3555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3B6A6D-7A59-55A4-31E6-FF57E8D2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13" y="3020208"/>
            <a:ext cx="3677163" cy="2962688"/>
          </a:xfrm>
          <a:prstGeom prst="rect">
            <a:avLst/>
          </a:prstGeom>
        </p:spPr>
      </p:pic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CB508DB7-3052-DC44-FFBC-FE0E739515B7}"/>
              </a:ext>
            </a:extLst>
          </p:cNvPr>
          <p:cNvSpPr/>
          <p:nvPr/>
        </p:nvSpPr>
        <p:spPr>
          <a:xfrm>
            <a:off x="2911289" y="2833002"/>
            <a:ext cx="5930151" cy="23775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Ampliamos con el mouse la ventana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22EED-5E36-93AD-FEF9-DA4CFF80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49ED5A65-04CA-8589-349C-608FDDE7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783542" y="959031"/>
            <a:ext cx="5930151" cy="23775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 Interfaces de Usuario FXML</a:t>
            </a:r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349B71-2EF3-8139-D49D-D281C8CE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15" y="1304366"/>
            <a:ext cx="9181373" cy="5376234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9F9D-B038-BF08-8B76-18670ADE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60B5BFB6-FFC3-D1B7-310C-B2B8542D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899235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Generando el controlador de la interfaz creada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207CE2-296D-FF02-CB55-6155F747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5" y="1432301"/>
            <a:ext cx="4201111" cy="50108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5E2271-DE23-5170-AE7C-E4D3D27D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83" y="2055138"/>
            <a:ext cx="4476105" cy="4224639"/>
          </a:xfrm>
          <a:prstGeom prst="rect">
            <a:avLst/>
          </a:prstGeom>
        </p:spPr>
      </p:pic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8B6D276C-3DB8-632F-29AB-89311041D2D7}"/>
              </a:ext>
            </a:extLst>
          </p:cNvPr>
          <p:cNvSpPr/>
          <p:nvPr/>
        </p:nvSpPr>
        <p:spPr>
          <a:xfrm>
            <a:off x="4966447" y="1507084"/>
            <a:ext cx="5930151" cy="2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Copiamos todo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18AF9-1590-6083-09B7-F20670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8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5A840AE7-1037-A6F8-2ECE-7A3C6EE2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899235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Generando el controlador de la interfaz creada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9B40E1-B70B-4164-E555-3D62CDFD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7" y="1515269"/>
            <a:ext cx="3984432" cy="6050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A91BD5-6742-CCFA-8F4E-54395F01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31" y="2137981"/>
            <a:ext cx="5309574" cy="4577619"/>
          </a:xfrm>
          <a:prstGeom prst="rect">
            <a:avLst/>
          </a:prstGeom>
        </p:spPr>
      </p:pic>
      <p:sp>
        <p:nvSpPr>
          <p:cNvPr id="11" name="Rectángulo: esquina doblada 10">
            <a:extLst>
              <a:ext uri="{FF2B5EF4-FFF2-40B4-BE49-F238E27FC236}">
                <a16:creationId xmlns:a16="http://schemas.microsoft.com/office/drawing/2014/main" id="{51E99DE1-41D4-5B94-30AC-8340739ED4B1}"/>
              </a:ext>
            </a:extLst>
          </p:cNvPr>
          <p:cNvSpPr/>
          <p:nvPr/>
        </p:nvSpPr>
        <p:spPr>
          <a:xfrm>
            <a:off x="4579134" y="1564682"/>
            <a:ext cx="6434007" cy="3444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Pegamos e importamos las librerías FXML y cambiamos el nombre de la clase</a:t>
            </a:r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151E9-1EE2-7994-233D-E04D78AD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6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2AFC58B9-11A0-BB7C-6E1E-2D5B9591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B103-D089-3A2E-4A13-A32CE6CC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90" y="414850"/>
            <a:ext cx="7958331" cy="606740"/>
          </a:xfrm>
        </p:spPr>
        <p:txBody>
          <a:bodyPr/>
          <a:lstStyle/>
          <a:p>
            <a:r>
              <a:rPr lang="es-MX" b="1" dirty="0"/>
              <a:t>¿Qué es el MVC?</a:t>
            </a:r>
            <a:endParaRPr lang="es-CO" b="1" dirty="0"/>
          </a:p>
        </p:txBody>
      </p:sp>
      <p:pic>
        <p:nvPicPr>
          <p:cNvPr id="1026" name="Picture 2" descr="MVC (Modelo-Vista-Controlador): ¿qué es y para qué sirve?">
            <a:extLst>
              <a:ext uri="{FF2B5EF4-FFF2-40B4-BE49-F238E27FC236}">
                <a16:creationId xmlns:a16="http://schemas.microsoft.com/office/drawing/2014/main" id="{A7155624-E17A-2FEB-6326-CDA571DAC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0" y="1514756"/>
            <a:ext cx="4928394" cy="492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24B70A-9B43-7C63-4B54-D5C2A273326A}"/>
              </a:ext>
            </a:extLst>
          </p:cNvPr>
          <p:cNvSpPr txBox="1"/>
          <p:nvPr/>
        </p:nvSpPr>
        <p:spPr>
          <a:xfrm>
            <a:off x="7145662" y="1414796"/>
            <a:ext cx="36815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solidFill>
                  <a:srgbClr val="BDC1C6"/>
                </a:solidFill>
                <a:latin typeface="arial" panose="020B0604020202020204" pitchFamily="34" charset="0"/>
              </a:rPr>
              <a:t>E</a:t>
            </a:r>
            <a:r>
              <a:rPr lang="es-MX" sz="32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 un estilo de arquitectura de software que separa los datos de una aplicación, la interfaz de usuario, y la lógica de control en tres componentes distintos.</a:t>
            </a:r>
            <a:endParaRPr lang="es-CO" sz="32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867F3-95FE-17A5-73E5-428A6DAF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6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4996520C-81B1-E89A-CA8A-4FBDA883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6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908329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la interfaz con el controlador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DB51056-0317-7004-5840-2B35F4E39095}"/>
              </a:ext>
            </a:extLst>
          </p:cNvPr>
          <p:cNvSpPr/>
          <p:nvPr/>
        </p:nvSpPr>
        <p:spPr>
          <a:xfrm>
            <a:off x="2280227" y="1344932"/>
            <a:ext cx="7631546" cy="10073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Copiamos la ruta exacta del controlador en esta parte del </a:t>
            </a:r>
            <a:r>
              <a:rPr lang="es-MX" dirty="0" err="1">
                <a:solidFill>
                  <a:srgbClr val="FF0000"/>
                </a:solidFill>
              </a:rPr>
              <a:t>scene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builder</a:t>
            </a:r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>
                <a:solidFill>
                  <a:srgbClr val="FF0000"/>
                </a:solidFill>
              </a:rPr>
              <a:t>(Tener en cuenta la estructura básica del proyecto porque si no lo hacen les saldrá errores como los siguientes)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06F808-2293-E959-9003-90E1F8CA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12" y="2580844"/>
            <a:ext cx="3576172" cy="1204739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27F2084-6647-1533-8428-DFD926FF359F}"/>
              </a:ext>
            </a:extLst>
          </p:cNvPr>
          <p:cNvGrpSpPr/>
          <p:nvPr/>
        </p:nvGrpSpPr>
        <p:grpSpPr>
          <a:xfrm>
            <a:off x="7651376" y="2830110"/>
            <a:ext cx="687495" cy="719914"/>
            <a:chOff x="7651376" y="2830110"/>
            <a:chExt cx="687495" cy="719914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BC95B77-42A2-24F4-B02D-E0F2F789FB89}"/>
                </a:ext>
              </a:extLst>
            </p:cNvPr>
            <p:cNvCxnSpPr/>
            <p:nvPr/>
          </p:nvCxnSpPr>
          <p:spPr>
            <a:xfrm>
              <a:off x="7651376" y="3429000"/>
              <a:ext cx="255495" cy="121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87493D1-6939-1AEA-9FE5-6BCB31EF3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6871" y="2830110"/>
              <a:ext cx="432000" cy="7199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7407DFDD-6A16-C3AE-2E38-DBD6499E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291" y="3981048"/>
            <a:ext cx="4282085" cy="2876952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5947450-A5E3-CE54-12BA-9910049F12D5}"/>
              </a:ext>
            </a:extLst>
          </p:cNvPr>
          <p:cNvCxnSpPr/>
          <p:nvPr/>
        </p:nvCxnSpPr>
        <p:spPr>
          <a:xfrm>
            <a:off x="7906871" y="4961965"/>
            <a:ext cx="1317811" cy="1089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B63135A-5FDC-4809-8722-C773832D4B07}"/>
              </a:ext>
            </a:extLst>
          </p:cNvPr>
          <p:cNvCxnSpPr>
            <a:cxnSpLocks/>
          </p:cNvCxnSpPr>
          <p:nvPr/>
        </p:nvCxnSpPr>
        <p:spPr>
          <a:xfrm flipV="1">
            <a:off x="8027894" y="4961965"/>
            <a:ext cx="1196788" cy="98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44ED1045-0105-F330-2839-022C52C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23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9CB6271-062C-F0C7-0AE6-CC5A9E34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0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908329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la interfaz con el controlador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DB51056-0317-7004-5840-2B35F4E39095}"/>
              </a:ext>
            </a:extLst>
          </p:cNvPr>
          <p:cNvSpPr/>
          <p:nvPr/>
        </p:nvSpPr>
        <p:spPr>
          <a:xfrm>
            <a:off x="2280227" y="1344932"/>
            <a:ext cx="7631546" cy="6317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Vamos a la clase principal (</a:t>
            </a:r>
            <a:r>
              <a:rPr lang="es-MX" dirty="0" err="1">
                <a:solidFill>
                  <a:srgbClr val="FF0000"/>
                </a:solidFill>
              </a:rPr>
              <a:t>Main</a:t>
            </a:r>
            <a:r>
              <a:rPr lang="es-MX" dirty="0">
                <a:solidFill>
                  <a:srgbClr val="FF0000"/>
                </a:solidFill>
              </a:rPr>
              <a:t>) y copiamos la siguiente estructura para facilitar el cambio de ventanas y demás funcionalidades futuras: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166D0A7F-036C-3423-2FA7-ECCAC0CC75C0}"/>
              </a:ext>
            </a:extLst>
          </p:cNvPr>
          <p:cNvSpPr/>
          <p:nvPr/>
        </p:nvSpPr>
        <p:spPr>
          <a:xfrm>
            <a:off x="6790764" y="2309575"/>
            <a:ext cx="4196774" cy="8639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Tener mucho cuidado con la ruta del archivo FXML, si no la ponemos bien nos saldrá el siguiente error (siguiente diapositiva)</a:t>
            </a:r>
            <a:endParaRPr lang="es-CO" sz="1400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BB19B15-076F-E445-E22A-1E0F8001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441"/>
            <a:ext cx="6651156" cy="4774962"/>
          </a:xfrm>
          <a:prstGeom prst="rect">
            <a:avLst/>
          </a:prstGeom>
        </p:spPr>
      </p:pic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511E92C-2FD6-D8B6-6E13-95208DBC6BF0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4893900" y="2849948"/>
            <a:ext cx="2005271" cy="17884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 doblada 20">
            <a:extLst>
              <a:ext uri="{FF2B5EF4-FFF2-40B4-BE49-F238E27FC236}">
                <a16:creationId xmlns:a16="http://schemas.microsoft.com/office/drawing/2014/main" id="{3B23E9B8-E1E7-9F01-31F9-1EA359EE6E13}"/>
              </a:ext>
            </a:extLst>
          </p:cNvPr>
          <p:cNvSpPr/>
          <p:nvPr/>
        </p:nvSpPr>
        <p:spPr>
          <a:xfrm>
            <a:off x="6790764" y="4234166"/>
            <a:ext cx="4196774" cy="121774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Instanciar el controlador de la vista que estamos manejando y pasarle por parámetro la aplicación misma por el método </a:t>
            </a:r>
            <a:r>
              <a:rPr lang="es-MX" sz="1400" dirty="0" err="1">
                <a:solidFill>
                  <a:srgbClr val="FF0000"/>
                </a:solidFill>
              </a:rPr>
              <a:t>setAplicacion</a:t>
            </a:r>
            <a:r>
              <a:rPr lang="es-MX" sz="1400" dirty="0">
                <a:solidFill>
                  <a:srgbClr val="FF0000"/>
                </a:solidFill>
              </a:rPr>
              <a:t> (aun no creado)</a:t>
            </a:r>
            <a:endParaRPr lang="es-CO" sz="1400" dirty="0">
              <a:solidFill>
                <a:srgbClr val="FF0000"/>
              </a:solidFill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E216EE4-0727-2528-9829-8D40059E39A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284696" y="4843040"/>
            <a:ext cx="1506068" cy="3357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ie de página 26">
            <a:extLst>
              <a:ext uri="{FF2B5EF4-FFF2-40B4-BE49-F238E27FC236}">
                <a16:creationId xmlns:a16="http://schemas.microsoft.com/office/drawing/2014/main" id="{47B6F519-360C-09F9-358F-960C51A1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28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0FDDD594-C120-6C17-876A-B487018C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8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166D0A7F-036C-3423-2FA7-ECCAC0CC75C0}"/>
              </a:ext>
            </a:extLst>
          </p:cNvPr>
          <p:cNvSpPr/>
          <p:nvPr/>
        </p:nvSpPr>
        <p:spPr>
          <a:xfrm>
            <a:off x="3845858" y="949571"/>
            <a:ext cx="4196774" cy="8639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Tener mucho cuidado con la ruta del archivo FXML, si no la ponemos bien nos saldrá el siguiente error</a:t>
            </a:r>
            <a:endParaRPr lang="es-CO" sz="1400" dirty="0">
              <a:solidFill>
                <a:srgbClr val="FF0000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B21F27F-761F-9BA7-25AE-A0D05F65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3" y="1684246"/>
            <a:ext cx="11573605" cy="5173754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0BA592-1A6B-F9A2-843F-4F00C5E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4A9D8775-8D5B-EEFD-7824-BF9201F9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5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908329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la interfaz con el controlador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ángulo: esquina doblada 20">
            <a:extLst>
              <a:ext uri="{FF2B5EF4-FFF2-40B4-BE49-F238E27FC236}">
                <a16:creationId xmlns:a16="http://schemas.microsoft.com/office/drawing/2014/main" id="{3B23E9B8-E1E7-9F01-31F9-1EA359EE6E13}"/>
              </a:ext>
            </a:extLst>
          </p:cNvPr>
          <p:cNvSpPr/>
          <p:nvPr/>
        </p:nvSpPr>
        <p:spPr>
          <a:xfrm>
            <a:off x="2280227" y="1401809"/>
            <a:ext cx="7132714" cy="6286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Instanciar el controlador de la vista que estamos manejando y pasarle por parámetro la aplicación misma por el método </a:t>
            </a:r>
            <a:r>
              <a:rPr lang="es-MX" sz="1400" dirty="0" err="1">
                <a:solidFill>
                  <a:srgbClr val="FF0000"/>
                </a:solidFill>
              </a:rPr>
              <a:t>setAplicacion</a:t>
            </a:r>
            <a:r>
              <a:rPr lang="es-MX" sz="1400" dirty="0">
                <a:solidFill>
                  <a:srgbClr val="FF0000"/>
                </a:solidFill>
              </a:rPr>
              <a:t> (aun no creado)</a:t>
            </a:r>
            <a:endParaRPr lang="es-CO" sz="1400" dirty="0">
              <a:solidFill>
                <a:srgbClr val="FF0000"/>
              </a:solidFill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E216EE4-0727-2528-9829-8D40059E39A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0" y="1716158"/>
            <a:ext cx="2280227" cy="2945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ABF6EAB7-585F-A8BB-95B3-F63A9ACA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29" y="2087383"/>
            <a:ext cx="5368709" cy="465719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C190156-4346-8D0B-ABA1-01A4DDD107B1}"/>
              </a:ext>
            </a:extLst>
          </p:cNvPr>
          <p:cNvSpPr/>
          <p:nvPr/>
        </p:nvSpPr>
        <p:spPr>
          <a:xfrm>
            <a:off x="3818965" y="5594122"/>
            <a:ext cx="3792070" cy="8490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DEE711D-CBD6-8ADD-CAF8-2F218B80C515}"/>
              </a:ext>
            </a:extLst>
          </p:cNvPr>
          <p:cNvSpPr/>
          <p:nvPr/>
        </p:nvSpPr>
        <p:spPr>
          <a:xfrm>
            <a:off x="3818965" y="3334871"/>
            <a:ext cx="2541494" cy="2262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AA9D76F9-3CFF-A338-32C3-BA488A42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19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29A746AF-FCCD-69F0-A134-7BCD3FB6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6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1029353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y verificación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20378D-730A-8F76-23AF-DD9D768F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6" y="1737985"/>
            <a:ext cx="4034148" cy="3156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6183F8-7141-71D6-A290-53905523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58" y="3206143"/>
            <a:ext cx="7792936" cy="3250225"/>
          </a:xfrm>
          <a:prstGeom prst="rect">
            <a:avLst/>
          </a:prstGeom>
        </p:spPr>
      </p:pic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9FCCF8B1-556C-A387-710B-07E161ABB123}"/>
              </a:ext>
            </a:extLst>
          </p:cNvPr>
          <p:cNvSpPr/>
          <p:nvPr/>
        </p:nvSpPr>
        <p:spPr>
          <a:xfrm>
            <a:off x="4588469" y="1842247"/>
            <a:ext cx="7132714" cy="8081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Refrescamos el proyecto y lo corremos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Si hicimos todo bien debería mostrarnos la ventana con todo lo que pusimos en el archivo FXML en el </a:t>
            </a:r>
            <a:r>
              <a:rPr lang="es-MX" sz="1400" dirty="0" err="1">
                <a:solidFill>
                  <a:srgbClr val="FF0000"/>
                </a:solidFill>
              </a:rPr>
              <a:t>SceneBuilder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CE1ECE6-58A1-3901-26AF-FFAF828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12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303B0504-4937-F39E-E314-682761C5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1029353"/>
            <a:ext cx="7631546" cy="4366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y verificación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CE1ECE6-58A1-3901-26AF-FFAF828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D0763B-58C1-D968-A46A-AB21D92F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01" y="1643856"/>
            <a:ext cx="8527387" cy="5010289"/>
          </a:xfrm>
          <a:prstGeom prst="rect">
            <a:avLst/>
          </a:prstGeom>
        </p:spPr>
      </p:pic>
      <p:pic>
        <p:nvPicPr>
          <p:cNvPr id="8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E029E3C9-B466-EF03-8AD1-7176AB56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9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EADC91-A5DA-A113-281D-2F10772B3370}"/>
              </a:ext>
            </a:extLst>
          </p:cNvPr>
          <p:cNvSpPr/>
          <p:nvPr/>
        </p:nvSpPr>
        <p:spPr>
          <a:xfrm>
            <a:off x="2280227" y="1029353"/>
            <a:ext cx="7631546" cy="58429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Carpeta compartida en GitHub para resumir los pasos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CE1ECE6-58A1-3901-26AF-FFAF828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7C1E1746-2D4C-66DC-30F2-A97E6EDA20AF}"/>
              </a:ext>
            </a:extLst>
          </p:cNvPr>
          <p:cNvSpPr/>
          <p:nvPr/>
        </p:nvSpPr>
        <p:spPr>
          <a:xfrm>
            <a:off x="1355912" y="2299447"/>
            <a:ext cx="9480176" cy="33752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https://github.com/SebastianBurgos/EstructuraBasicaMVCJavaFX</a:t>
            </a:r>
            <a:endParaRPr lang="es-CO" sz="4800" dirty="0">
              <a:solidFill>
                <a:srgbClr val="FF0000"/>
              </a:solidFill>
            </a:endParaRPr>
          </a:p>
          <a:p>
            <a:endParaRPr lang="es-CO" sz="4800" dirty="0">
              <a:solidFill>
                <a:srgbClr val="FF0000"/>
              </a:solidFill>
            </a:endParaRPr>
          </a:p>
        </p:txBody>
      </p:sp>
      <p:pic>
        <p:nvPicPr>
          <p:cNvPr id="3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A4D0013D-4F6B-ED17-5D57-B03FA07F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2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4366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Estructura Básica MVC en JAVA con JavaFX</a:t>
            </a:r>
            <a:endParaRPr lang="es-CO" b="1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CE1ECE6-58A1-3901-26AF-FFAF828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55754-AA41-856D-58A7-A185F81D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062318"/>
            <a:ext cx="8633012" cy="490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profundizar en el uso de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JavaFX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sus herramientas (botones, tablas, imágenes, campos de texto,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y la conexión entre controlador y modelo se ofrecen asesorías (precio / hora) al siguiente número:</a:t>
            </a:r>
          </a:p>
          <a:p>
            <a:pPr marL="0" indent="0" algn="ctr">
              <a:buNone/>
            </a:pPr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3016079417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Mis redes sociales:</a:t>
            </a:r>
          </a:p>
          <a:p>
            <a:pPr algn="ctr">
              <a:buClr>
                <a:srgbClr val="8EC0C1"/>
              </a:buClr>
              <a:defRPr/>
            </a:pP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GitHub: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SebastianBurgos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</a:endParaRPr>
          </a:p>
          <a:p>
            <a:pPr algn="ctr">
              <a:buClr>
                <a:srgbClr val="8EC0C1"/>
              </a:buClr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Instagram: 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sebas_burgosp</a:t>
            </a:r>
            <a:endParaRPr lang="es-MX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49EE0902-40F0-E564-7177-3A782ECE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3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CE1ECE6-58A1-3901-26AF-FFAF828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DE2C028-ADF8-0BD4-2C6E-57C5D7B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43" y="2784774"/>
            <a:ext cx="9423310" cy="155862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107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</a:t>
            </a:r>
            <a:br>
              <a:rPr lang="es-MX" sz="4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sz="3600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84839DCD-02F4-E9C3-0291-2CA8B6BF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ogle Code Archive - Long-term storage for Google Code ...">
            <a:extLst>
              <a:ext uri="{FF2B5EF4-FFF2-40B4-BE49-F238E27FC236}">
                <a16:creationId xmlns:a16="http://schemas.microsoft.com/office/drawing/2014/main" id="{8C5680ED-FC41-AD08-6329-CC83979C5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90" y="1600199"/>
            <a:ext cx="9513019" cy="48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90" y="414850"/>
            <a:ext cx="7958331" cy="606740"/>
          </a:xfrm>
        </p:spPr>
        <p:txBody>
          <a:bodyPr/>
          <a:lstStyle/>
          <a:p>
            <a:r>
              <a:rPr lang="es-MX" b="1" dirty="0"/>
              <a:t>Ejemplo en JAVA</a:t>
            </a:r>
            <a:endParaRPr lang="es-CO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1357AE-3D74-F25C-87CD-33119C96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52299FC0-9FF0-3711-5220-09AF57E5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7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90" y="414850"/>
            <a:ext cx="7958331" cy="606740"/>
          </a:xfrm>
        </p:spPr>
        <p:txBody>
          <a:bodyPr/>
          <a:lstStyle/>
          <a:p>
            <a:r>
              <a:rPr lang="es-MX" b="1" dirty="0"/>
              <a:t>Herramientas Mínimas Necesarias</a:t>
            </a:r>
            <a:endParaRPr lang="es-CO" b="1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DB4FF94-B2D2-00FD-D2EF-97921C38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028" y="1438834"/>
            <a:ext cx="7535159" cy="5004315"/>
          </a:xfrm>
        </p:spPr>
        <p:txBody>
          <a:bodyPr>
            <a:normAutofit fontScale="55000" lnSpcReduction="20000"/>
          </a:bodyPr>
          <a:lstStyle/>
          <a:p>
            <a:r>
              <a:rPr lang="es-MX" sz="4200" dirty="0"/>
              <a:t>Eclipse (Preferiblemente una versión ya configurada para utilizar JavaFX)</a:t>
            </a:r>
          </a:p>
          <a:p>
            <a:endParaRPr lang="es-MX" sz="4200" dirty="0"/>
          </a:p>
          <a:p>
            <a:r>
              <a:rPr lang="es-MX" sz="4200" dirty="0"/>
              <a:t>JDK de JAVA (Preferiblemente JDK 8) Y JRE 1.8.0</a:t>
            </a:r>
          </a:p>
          <a:p>
            <a:pPr marL="0" indent="0">
              <a:buNone/>
            </a:pPr>
            <a:endParaRPr lang="es-MX" sz="4200" dirty="0"/>
          </a:p>
          <a:p>
            <a:r>
              <a:rPr lang="es-MX" sz="4200" dirty="0"/>
              <a:t>Java FX </a:t>
            </a:r>
            <a:r>
              <a:rPr lang="es-MX" sz="4200" dirty="0" err="1"/>
              <a:t>Scene</a:t>
            </a:r>
            <a:r>
              <a:rPr lang="es-MX" sz="4200" dirty="0"/>
              <a:t> </a:t>
            </a:r>
            <a:r>
              <a:rPr lang="es-MX" sz="4200" dirty="0" err="1"/>
              <a:t>Builder</a:t>
            </a:r>
            <a:r>
              <a:rPr lang="es-MX" sz="4200" dirty="0"/>
              <a:t> (Preferiblemente versión 2.0)</a:t>
            </a:r>
            <a:endParaRPr lang="es-CO" sz="4200" dirty="0"/>
          </a:p>
          <a:p>
            <a:pPr marL="0" indent="0">
              <a:buNone/>
            </a:pPr>
            <a:endParaRPr lang="es-CO" sz="2100" dirty="0"/>
          </a:p>
          <a:p>
            <a:pPr marL="0" indent="0">
              <a:buNone/>
            </a:pPr>
            <a:endParaRPr lang="es-CO" sz="2100" dirty="0"/>
          </a:p>
          <a:p>
            <a:pPr marL="0" indent="0">
              <a:buNone/>
            </a:pPr>
            <a:r>
              <a:rPr lang="es-CO" sz="2100" dirty="0"/>
              <a:t>Link con herramientas: </a:t>
            </a:r>
            <a:r>
              <a:rPr lang="es-CO" sz="2100" dirty="0">
                <a:hlinkClick r:id="rId2"/>
              </a:rPr>
              <a:t>https://drive.google.com/drive/folders/1xDuA9eLfj4wlqmjWR2rZm0xmHVmBfJse?usp=sharing</a:t>
            </a:r>
            <a:endParaRPr lang="es-CO" sz="2100" dirty="0"/>
          </a:p>
          <a:p>
            <a:pPr marL="0" indent="0">
              <a:buNone/>
            </a:pPr>
            <a:endParaRPr lang="es-CO" sz="2100" dirty="0"/>
          </a:p>
        </p:txBody>
      </p:sp>
      <p:pic>
        <p:nvPicPr>
          <p:cNvPr id="4100" name="Picture 4" descr="AWS Toolkit for Eclipse">
            <a:extLst>
              <a:ext uri="{FF2B5EF4-FFF2-40B4-BE49-F238E27FC236}">
                <a16:creationId xmlns:a16="http://schemas.microsoft.com/office/drawing/2014/main" id="{0CFFDBE4-E40E-6B70-0152-7F01C1E5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91" y="1021590"/>
            <a:ext cx="1819083" cy="136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va 9 JDK - 32 bits 8 jdk 32bits - Descargar Gratis">
            <a:extLst>
              <a:ext uri="{FF2B5EF4-FFF2-40B4-BE49-F238E27FC236}">
                <a16:creationId xmlns:a16="http://schemas.microsoft.com/office/drawing/2014/main" id="{55AD5281-7992-89B9-BFB4-8244EE2B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48" y="2548654"/>
            <a:ext cx="2148168" cy="13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E7CCAA-0FFB-F91B-4088-23D1A5E2B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320" y="4030381"/>
            <a:ext cx="1433024" cy="1848199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799246-A3E1-2AEE-1258-DFF34665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3BD20597-7C9F-D6A7-F3EE-0466A1FF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/>
          </a:bodyPr>
          <a:lstStyle/>
          <a:p>
            <a:r>
              <a:rPr lang="es-MX" b="1" dirty="0"/>
              <a:t>Configuración del JRE en Eclipse</a:t>
            </a:r>
            <a:endParaRPr lang="es-CO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286A699-973F-B15A-A89F-1707E766DB0B}"/>
              </a:ext>
            </a:extLst>
          </p:cNvPr>
          <p:cNvSpPr/>
          <p:nvPr/>
        </p:nvSpPr>
        <p:spPr>
          <a:xfrm>
            <a:off x="4046071" y="3125629"/>
            <a:ext cx="1183341" cy="60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D80911-DD4F-BB39-BD27-12CE1FAD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23" y="2092817"/>
            <a:ext cx="2428414" cy="26723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4A6616-35F8-AD7E-4DA6-4D543558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8" y="1236031"/>
            <a:ext cx="5465499" cy="4992676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7E906B-9692-35F0-4FE1-A53FAF8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9BA3A14D-BBE1-F5F6-1EC2-B4C5BB05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/>
          </a:bodyPr>
          <a:lstStyle/>
          <a:p>
            <a:r>
              <a:rPr lang="es-MX" b="1" dirty="0"/>
              <a:t>Configuración del JRE en Eclipse</a:t>
            </a:r>
            <a:endParaRPr lang="es-CO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286A699-973F-B15A-A89F-1707E766DB0B}"/>
              </a:ext>
            </a:extLst>
          </p:cNvPr>
          <p:cNvSpPr/>
          <p:nvPr/>
        </p:nvSpPr>
        <p:spPr>
          <a:xfrm>
            <a:off x="4785660" y="2184335"/>
            <a:ext cx="1183341" cy="60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ADD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4A6616-35F8-AD7E-4DA6-4D543558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1" y="1676729"/>
            <a:ext cx="3836434" cy="35045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6DD7159-8B96-AE81-BF60-39062E70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9391"/>
            <a:ext cx="4848902" cy="423921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BAE45E-1724-969A-6B60-4B8323FA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B7F7B0C7-3B80-3E39-9F7B-B362DACB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59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/>
          </a:bodyPr>
          <a:lstStyle/>
          <a:p>
            <a:r>
              <a:rPr lang="es-MX" b="1" dirty="0"/>
              <a:t>Configuración del JRE en Eclipse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DD7159-8B96-AE81-BF60-39062E70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7" y="1021590"/>
            <a:ext cx="3685695" cy="32222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23ADA9-1A88-B639-9A56-139C659B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64" y="1485150"/>
            <a:ext cx="7068536" cy="537285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286A699-973F-B15A-A89F-1707E766DB0B}"/>
              </a:ext>
            </a:extLst>
          </p:cNvPr>
          <p:cNvSpPr/>
          <p:nvPr/>
        </p:nvSpPr>
        <p:spPr>
          <a:xfrm>
            <a:off x="3326618" y="3681251"/>
            <a:ext cx="1796846" cy="60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NEXT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D483DC-BFCA-B5E0-4F47-A519ED2510EA}"/>
              </a:ext>
            </a:extLst>
          </p:cNvPr>
          <p:cNvSpPr/>
          <p:nvPr/>
        </p:nvSpPr>
        <p:spPr>
          <a:xfrm>
            <a:off x="8875059" y="2339788"/>
            <a:ext cx="1089212" cy="51098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5F4EA1-3FB6-729A-BA16-272A1A1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9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A6E5AA4A-6F03-890A-8972-E999F332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4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/>
          </a:bodyPr>
          <a:lstStyle/>
          <a:p>
            <a:r>
              <a:rPr lang="es-MX" b="1" dirty="0"/>
              <a:t>Configuración del JRE en Eclipse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23ADA9-1A88-B639-9A56-139C659B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790"/>
            <a:ext cx="4670929" cy="3550410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B419027-424E-E6C9-D812-B844C87DDA34}"/>
              </a:ext>
            </a:extLst>
          </p:cNvPr>
          <p:cNvSpPr/>
          <p:nvPr/>
        </p:nvSpPr>
        <p:spPr>
          <a:xfrm>
            <a:off x="4012418" y="3253995"/>
            <a:ext cx="1526587" cy="60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>
                <a:solidFill>
                  <a:srgbClr val="FF0000"/>
                </a:solidFill>
              </a:rPr>
              <a:t>C/ARCHIVOSDEPROGRAMA/JAVA/JDK8/JRE</a:t>
            </a:r>
            <a:endParaRPr lang="es-CO" sz="800" b="1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92D1BA-CA0E-4372-1627-B2F5571B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05" y="1253348"/>
            <a:ext cx="4906060" cy="3524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39CAA8-604F-C477-2BD1-3C7CAB86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05" y="1605822"/>
            <a:ext cx="5396076" cy="377240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1538B37-1498-12C2-14E8-996D9F82E6D6}"/>
              </a:ext>
            </a:extLst>
          </p:cNvPr>
          <p:cNvSpPr/>
          <p:nvPr/>
        </p:nvSpPr>
        <p:spPr>
          <a:xfrm>
            <a:off x="5693644" y="2676140"/>
            <a:ext cx="5241438" cy="2956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0B8FA09-3AEA-811E-495B-E9D947E4D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359" y="4678720"/>
            <a:ext cx="5701123" cy="7289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F60949F-FC1C-351B-6E9C-472E62273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009" y="5828337"/>
            <a:ext cx="7379991" cy="542361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C1E912-1327-6B75-FC1D-586B2283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7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E6F20505-156D-6EC7-72D3-91F62048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9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C0587F0-94F6-52D2-F823-CE63D38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12" y="414850"/>
            <a:ext cx="8875809" cy="606740"/>
          </a:xfrm>
        </p:spPr>
        <p:txBody>
          <a:bodyPr>
            <a:normAutofit/>
          </a:bodyPr>
          <a:lstStyle/>
          <a:p>
            <a:r>
              <a:rPr lang="es-MX" b="1" dirty="0"/>
              <a:t>Configuración del JavaFX en Eclipse</a:t>
            </a:r>
            <a:endParaRPr lang="es-CO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D9A5CF-53FD-3C74-244A-4847E7C8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0" y="1021590"/>
            <a:ext cx="7220958" cy="5287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30E5C2-E156-3A1A-30FB-5573E88E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03" y="2880529"/>
            <a:ext cx="7373807" cy="342817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435B132-35E7-65EA-A8F1-EF40CE877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202" y="2380129"/>
            <a:ext cx="7370761" cy="5004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FFA306F4-7AEB-AF03-6CAC-39EF76D3649B}"/>
              </a:ext>
            </a:extLst>
          </p:cNvPr>
          <p:cNvSpPr/>
          <p:nvPr/>
        </p:nvSpPr>
        <p:spPr>
          <a:xfrm>
            <a:off x="2950201" y="4239068"/>
            <a:ext cx="6785469" cy="35554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B94211D-275D-E151-51EA-6A6F45982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268" y="4816605"/>
            <a:ext cx="3906543" cy="63505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268DE41-C09B-6B79-79BD-7CCE4BF21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603" y="5493106"/>
            <a:ext cx="3217871" cy="1292769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78E690-7555-B7DF-63ED-B0AFBEE9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Burgos Puentes</a:t>
            </a:r>
            <a:endParaRPr lang="en-US" dirty="0"/>
          </a:p>
        </p:txBody>
      </p:sp>
      <p:pic>
        <p:nvPicPr>
          <p:cNvPr id="4" name="Picture 2" descr="Universidad del Quindío - Wikipedia, la enciclopedia libre">
            <a:extLst>
              <a:ext uri="{FF2B5EF4-FFF2-40B4-BE49-F238E27FC236}">
                <a16:creationId xmlns:a16="http://schemas.microsoft.com/office/drawing/2014/main" id="{D0519A27-A129-BD3C-E09F-4706BC23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15" y="0"/>
            <a:ext cx="772085" cy="9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4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{1286CD69-BF5D-41CF-BF50-AA2C2E34D885}tf16401375</Template>
  <TotalTime>270</TotalTime>
  <Words>731</Words>
  <Application>Microsoft Office PowerPoint</Application>
  <PresentationFormat>Panorámica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Arial</vt:lpstr>
      <vt:lpstr>Calibri</vt:lpstr>
      <vt:lpstr>MS Shell Dlg 2</vt:lpstr>
      <vt:lpstr>Wingdings</vt:lpstr>
      <vt:lpstr>Wingdings 3</vt:lpstr>
      <vt:lpstr>Madison</vt:lpstr>
      <vt:lpstr>Modelo Vista Controlador MVC Con JavaFX</vt:lpstr>
      <vt:lpstr>¿Qué es el MVC?</vt:lpstr>
      <vt:lpstr>Ejemplo en JAVA</vt:lpstr>
      <vt:lpstr>Herramientas Mínimas Necesarias</vt:lpstr>
      <vt:lpstr>Configuración del JRE en Eclipse</vt:lpstr>
      <vt:lpstr>Configuración del JRE en Eclipse</vt:lpstr>
      <vt:lpstr>Configuración del JRE en Eclipse</vt:lpstr>
      <vt:lpstr>Configuración del JRE en Eclipse</vt:lpstr>
      <vt:lpstr>Configuración del JavaFX en Eclipse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Estructura Básica MVC en JAVA con JavaFX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Vista Controlador MVC Con JavaFX</dc:title>
  <dc:creator>sebastian burgos</dc:creator>
  <cp:lastModifiedBy>sebastian burgos</cp:lastModifiedBy>
  <cp:revision>3</cp:revision>
  <dcterms:created xsi:type="dcterms:W3CDTF">2022-10-23T14:42:36Z</dcterms:created>
  <dcterms:modified xsi:type="dcterms:W3CDTF">2022-10-25T01:45:49Z</dcterms:modified>
</cp:coreProperties>
</file>