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9" r:id="rId3"/>
    <p:sldId id="262" r:id="rId4"/>
    <p:sldId id="261" r:id="rId5"/>
    <p:sldId id="263" r:id="rId6"/>
    <p:sldId id="264" r:id="rId7"/>
    <p:sldId id="266" r:id="rId8"/>
    <p:sldId id="267" r:id="rId9"/>
    <p:sldId id="269" r:id="rId10"/>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7" autoAdjust="0"/>
    <p:restoredTop sz="88493" autoAdjust="0"/>
  </p:normalViewPr>
  <p:slideViewPr>
    <p:cSldViewPr>
      <p:cViewPr>
        <p:scale>
          <a:sx n="100" d="100"/>
          <a:sy n="100" d="100"/>
        </p:scale>
        <p:origin x="16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68485279"/>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ystem_context_diagra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3702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lang="en-CA" sz="1200" dirty="0">
                <a:uFill>
                  <a:solidFill/>
                </a:uFill>
              </a:rPr>
              <a:t>Include</a:t>
            </a:r>
            <a:r>
              <a:rPr lang="en-CA" sz="1200" baseline="0" dirty="0">
                <a:uFill>
                  <a:solidFill/>
                </a:uFill>
              </a:rPr>
              <a:t> the context diagram here</a:t>
            </a:r>
          </a:p>
          <a:p>
            <a:pPr lvl="0">
              <a:buClr>
                <a:srgbClr val="000000"/>
              </a:buClr>
              <a:defRPr sz="1800">
                <a:uFillTx/>
              </a:defRPr>
            </a:pPr>
            <a:r>
              <a:rPr lang="en-CA" sz="1200" baseline="0" dirty="0">
                <a:uFill>
                  <a:solidFill/>
                </a:uFill>
              </a:rPr>
              <a:t>See: </a:t>
            </a:r>
            <a:r>
              <a:rPr lang="en-CA" sz="1800" dirty="0">
                <a:uFill>
                  <a:solidFill/>
                </a:uFill>
                <a:latin typeface="+mn-lt"/>
                <a:ea typeface="+mn-ea"/>
                <a:cs typeface="+mn-cs"/>
                <a:sym typeface="Calibri"/>
                <a:hlinkClick r:id="rId3"/>
              </a:rPr>
              <a:t>https://en.wikipedia.org/wiki/System_context_diagram</a:t>
            </a:r>
            <a:r>
              <a:rPr lang="en-CA" sz="1800" dirty="0">
                <a:uFill>
                  <a:solidFill/>
                </a:uFill>
                <a:latin typeface="+mn-lt"/>
                <a:ea typeface="+mn-ea"/>
                <a:cs typeface="+mn-cs"/>
                <a:sym typeface="Calibri"/>
              </a:rPr>
              <a:t> for details</a:t>
            </a:r>
            <a:endParaRPr sz="1200" dirty="0">
              <a:uFill>
                <a:solidFill/>
              </a:u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all the big ticket items you are (and are NOT) going to deliver within the scope of this project.</a:t>
            </a:r>
          </a:p>
          <a:p>
            <a:pPr lvl="0">
              <a:buClr>
                <a:srgbClr val="000000"/>
              </a:buClr>
              <a:defRPr sz="1800">
                <a:uFillTx/>
              </a:defRPr>
            </a:pPr>
            <a:r>
              <a:rPr sz="1200" dirty="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about letting people know how we plan on building this thing.</a:t>
            </a:r>
          </a:p>
          <a:p>
            <a:pPr lvl="0">
              <a:buClr>
                <a:srgbClr val="000000"/>
              </a:buClr>
              <a:defRPr sz="1800">
                <a:uFillTx/>
              </a:defRPr>
            </a:pPr>
            <a:r>
              <a:rPr sz="1200" dirty="0">
                <a:uFill>
                  <a:solidFill/>
                </a:uFill>
              </a:rPr>
              <a:t>If there are any tools or libraries assumptions you are making list them here.</a:t>
            </a:r>
          </a:p>
          <a:p>
            <a:pPr lvl="0">
              <a:buClr>
                <a:srgbClr val="000000"/>
              </a:buClr>
              <a:defRPr sz="1800">
                <a:uFillTx/>
              </a:defRPr>
            </a:pPr>
            <a:r>
              <a:rPr sz="1200" dirty="0">
                <a:uFill>
                  <a:solidFill/>
                </a:uFill>
              </a:rPr>
              <a:t>Also if there are areas of the application architecture that are risky highlight those too.</a:t>
            </a:r>
            <a:endParaRPr lang="en-CA" sz="1200" dirty="0">
              <a:uFill>
                <a:solidFill/>
              </a:uFill>
            </a:endParaRPr>
          </a:p>
          <a:p>
            <a:pPr lvl="0">
              <a:buClr>
                <a:srgbClr val="000000"/>
              </a:buClr>
              <a:defRPr sz="1800">
                <a:uFillTx/>
              </a:defRPr>
            </a:pPr>
            <a:r>
              <a:rPr lang="en-CA" sz="1200" dirty="0">
                <a:uFill>
                  <a:solidFill/>
                </a:uFill>
              </a:rPr>
              <a:t>This is to end up looking like a high level deployment diagram.  Show the user the key pieces, DB server, web server, browser and let them know where code is running.</a:t>
            </a:r>
          </a:p>
          <a:p>
            <a:pPr lvl="0">
              <a:buClr>
                <a:srgbClr val="000000"/>
              </a:buClr>
              <a:defRPr sz="1800">
                <a:uFillTx/>
              </a:defRPr>
            </a:pPr>
            <a:r>
              <a:rPr lang="en-CA" sz="1200" dirty="0">
                <a:uFill>
                  <a:solidFill/>
                </a:uFill>
              </a:rPr>
              <a:t>Doesn’t have to be a formal deployment, but convey the platforms.</a:t>
            </a:r>
          </a:p>
          <a:p>
            <a:pPr lvl="0">
              <a:buClr>
                <a:srgbClr val="000000"/>
              </a:buClr>
              <a:defRPr sz="1800">
                <a:uFillTx/>
              </a:defRPr>
            </a:pPr>
            <a:r>
              <a:rPr lang="en-CA" sz="1200" dirty="0">
                <a:uFill>
                  <a:solidFill/>
                </a:uFill>
              </a:rPr>
              <a:t>Get browser requirements if a web application.</a:t>
            </a:r>
            <a:endParaRPr sz="1200" dirty="0">
              <a:uFill>
                <a:solidFill/>
              </a:u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Give your sponsors some idea of how big this thing is (1, 3, or 6 </a:t>
            </a:r>
            <a:r>
              <a:rPr sz="1200" dirty="0" err="1">
                <a:uFill>
                  <a:solidFill/>
                </a:uFill>
              </a:rPr>
              <a:t>monther</a:t>
            </a:r>
            <a:r>
              <a:rPr sz="1200" dirty="0">
                <a:uFill>
                  <a:solidFill/>
                </a:uFill>
              </a:rPr>
              <a:t>).</a:t>
            </a:r>
          </a:p>
          <a:p>
            <a:pPr lvl="0">
              <a:buClr>
                <a:srgbClr val="000000"/>
              </a:buClr>
              <a:defRPr sz="1800">
                <a:uFillTx/>
              </a:defRPr>
            </a:pPr>
            <a:r>
              <a:rPr sz="1200" dirty="0">
                <a:uFill>
                  <a:solidFill/>
                </a:uFill>
              </a:rPr>
              <a:t>Before you can complete this slide you and the team should create and estimate a high-level story list for the project.</a:t>
            </a:r>
          </a:p>
          <a:p>
            <a:pPr lvl="0">
              <a:buClr>
                <a:srgbClr val="000000"/>
              </a:buClr>
              <a:defRPr sz="1800">
                <a:uFillTx/>
              </a:defRPr>
            </a:pPr>
            <a:r>
              <a:rPr sz="1200" dirty="0">
                <a:uFill>
                  <a:solidFill/>
                </a:uFill>
              </a:rPr>
              <a:t>This isn’t a commitment (too many unknowns). It’s just a really rough guess. Don’t treat it as anything else.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agilewarrior.wordp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xfrm>
            <a:off x="627380" y="609600"/>
            <a:ext cx="7772400" cy="1470025"/>
          </a:xfrm>
          <a:prstGeom prst="rect">
            <a:avLst/>
          </a:prstGeom>
        </p:spPr>
        <p:txBody>
          <a:bodyPr/>
          <a:lstStyle>
            <a:lvl1pPr algn="ctr"/>
          </a:lstStyle>
          <a:p>
            <a:pPr lvl="0">
              <a:defRPr sz="1800">
                <a:solidFill>
                  <a:srgbClr val="000000"/>
                </a:solidFill>
                <a:uFillTx/>
              </a:defRPr>
            </a:pPr>
            <a:r>
              <a:rPr lang="en-CA" sz="4400" dirty="0">
                <a:solidFill>
                  <a:srgbClr val="1D4871"/>
                </a:solidFill>
                <a:uFill>
                  <a:solidFill>
                    <a:srgbClr val="1D4871"/>
                  </a:solidFill>
                </a:uFill>
              </a:rPr>
              <a:t>HVK Reservation System</a:t>
            </a:r>
            <a:endParaRPr sz="4400" dirty="0">
              <a:solidFill>
                <a:srgbClr val="1D4871"/>
              </a:solidFill>
              <a:uFill>
                <a:solidFill>
                  <a:srgbClr val="1D4871"/>
                </a:solidFill>
              </a:uFill>
            </a:endParaRPr>
          </a:p>
        </p:txBody>
      </p:sp>
      <p:sp>
        <p:nvSpPr>
          <p:cNvPr id="26" name="Shape 26"/>
          <p:cNvSpPr>
            <a:spLocks noGrp="1"/>
          </p:cNvSpPr>
          <p:nvPr>
            <p:ph type="body" idx="1"/>
          </p:nvPr>
        </p:nvSpPr>
        <p:spPr>
          <a:xfrm>
            <a:off x="1219200" y="2615626"/>
            <a:ext cx="7543800" cy="1752600"/>
          </a:xfrm>
          <a:prstGeom prst="rect">
            <a:avLst/>
          </a:prstGeom>
        </p:spPr>
        <p:txBody>
          <a:bodyPr/>
          <a:lstStyle/>
          <a:p>
            <a:pPr lvl="0" algn="l">
              <a:defRPr sz="1800">
                <a:solidFill>
                  <a:srgbClr val="000000"/>
                </a:solidFill>
                <a:uFillTx/>
              </a:defRPr>
            </a:pPr>
            <a:r>
              <a:rPr lang="en-CA" sz="3200" dirty="0">
                <a:solidFill>
                  <a:srgbClr val="9A9A9A"/>
                </a:solidFill>
                <a:uFill>
                  <a:solidFill>
                    <a:srgbClr val="9A9A9A"/>
                  </a:solidFill>
                </a:uFill>
              </a:rPr>
              <a:t>Team Members: Jade, Seb, Ben, Hassina</a:t>
            </a:r>
            <a:endParaRPr sz="3200" dirty="0">
              <a:solidFill>
                <a:srgbClr val="9A9A9A"/>
              </a:solidFill>
              <a:uFill>
                <a:solidFill>
                  <a:srgbClr val="9A9A9A"/>
                </a:solidFill>
              </a:uFill>
            </a:endParaRPr>
          </a:p>
        </p:txBody>
      </p:sp>
      <p:sp>
        <p:nvSpPr>
          <p:cNvPr id="2" name="Rectangle 1"/>
          <p:cNvSpPr/>
          <p:nvPr/>
        </p:nvSpPr>
        <p:spPr>
          <a:xfrm>
            <a:off x="1219200" y="1905000"/>
            <a:ext cx="6400800" cy="584775"/>
          </a:xfrm>
          <a:prstGeom prst="rect">
            <a:avLst/>
          </a:prstGeom>
        </p:spPr>
        <p:txBody>
          <a:bodyPr wrap="square">
            <a:spAutoFit/>
          </a:bodyPr>
          <a:lstStyle/>
          <a:p>
            <a:pPr lvl="0">
              <a:defRPr sz="1800">
                <a:solidFill>
                  <a:srgbClr val="000000"/>
                </a:solidFill>
                <a:uFillTx/>
              </a:defRPr>
            </a:pPr>
            <a:r>
              <a:rPr lang="en-US" sz="3200" dirty="0">
                <a:solidFill>
                  <a:srgbClr val="9A9A9A"/>
                </a:solidFill>
                <a:uFill>
                  <a:solidFill>
                    <a:srgbClr val="9A9A9A"/>
                  </a:solidFill>
                </a:uFill>
              </a:rPr>
              <a:t>Sponsors: Jim and Sally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3"/>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xfrm>
            <a:off x="381000" y="1295400"/>
            <a:ext cx="8229600" cy="4525964"/>
          </a:xfrm>
          <a:prstGeom prst="rect">
            <a:avLst/>
          </a:prstGeom>
        </p:spPr>
        <p:txBody>
          <a:bodyPr/>
          <a:lstStyle/>
          <a:p>
            <a:pPr lvl="0">
              <a:lnSpc>
                <a:spcPct val="90000"/>
              </a:lnSpc>
              <a:defRPr sz="1800">
                <a:uFillTx/>
              </a:defRPr>
            </a:pPr>
            <a:r>
              <a:rPr sz="3200" dirty="0">
                <a:uFill>
                  <a:solidFill/>
                </a:uFill>
              </a:rPr>
              <a:t>For </a:t>
            </a:r>
            <a:r>
              <a:rPr sz="3200" dirty="0">
                <a:solidFill>
                  <a:srgbClr val="008F00"/>
                </a:solidFill>
                <a:uFill>
                  <a:solidFill>
                    <a:srgbClr val="008F00"/>
                  </a:solidFill>
                </a:uFill>
              </a:rPr>
              <a:t>[</a:t>
            </a:r>
            <a:r>
              <a:rPr lang="en-US" sz="3200" dirty="0">
                <a:solidFill>
                  <a:srgbClr val="008F00"/>
                </a:solidFill>
                <a:uFill>
                  <a:solidFill>
                    <a:srgbClr val="008F00"/>
                  </a:solidFill>
                </a:uFill>
              </a:rPr>
              <a:t>HVK employees and customers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who </a:t>
            </a:r>
            <a:r>
              <a:rPr sz="3200" dirty="0">
                <a:solidFill>
                  <a:srgbClr val="008F00"/>
                </a:solidFill>
                <a:uFill>
                  <a:solidFill>
                    <a:srgbClr val="008F00"/>
                  </a:solidFill>
                </a:uFill>
              </a:rPr>
              <a:t>[</a:t>
            </a:r>
            <a:r>
              <a:rPr lang="en-US" sz="3200" dirty="0">
                <a:solidFill>
                  <a:srgbClr val="008F00"/>
                </a:solidFill>
                <a:uFill>
                  <a:solidFill>
                    <a:srgbClr val="008F00"/>
                  </a:solidFill>
                </a:uFill>
              </a:rPr>
              <a:t>want to be able to manage pet reservations digitally</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a:t>
            </a:r>
            <a:r>
              <a:rPr lang="en-US" sz="3200" dirty="0">
                <a:solidFill>
                  <a:srgbClr val="008F00"/>
                </a:solidFill>
                <a:uFill>
                  <a:solidFill>
                    <a:srgbClr val="008F00"/>
                  </a:solidFill>
                </a:uFill>
              </a:rPr>
              <a:t>Happy Valley Kennel Reservation system</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a:t>
            </a:r>
            <a:r>
              <a:rPr lang="en-US" sz="3200" dirty="0">
                <a:solidFill>
                  <a:srgbClr val="008F00"/>
                </a:solidFill>
                <a:uFill>
                  <a:solidFill>
                    <a:srgbClr val="008F00"/>
                  </a:solidFill>
                </a:uFill>
              </a:rPr>
              <a:t>reservation system</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a:t>
            </a:r>
            <a:r>
              <a:rPr lang="en-US" sz="3200" dirty="0">
                <a:solidFill>
                  <a:srgbClr val="008F00"/>
                </a:solidFill>
                <a:uFill>
                  <a:solidFill>
                    <a:srgbClr val="008F00"/>
                  </a:solidFill>
                </a:uFill>
              </a:rPr>
              <a:t>allows you to book in dogs to the Happy Valley Kennel digitally </a:t>
            </a:r>
            <a:r>
              <a:rPr sz="3200" dirty="0">
                <a:solidFill>
                  <a:srgbClr val="008F00"/>
                </a:solidFill>
                <a:uFill>
                  <a:solidFill>
                    <a:srgbClr val="008F00"/>
                  </a:solidFill>
                </a:uFill>
              </a:rPr>
              <a:t>]</a:t>
            </a:r>
            <a:r>
              <a:rPr sz="3200" dirty="0">
                <a:uFill>
                  <a:solidFill/>
                </a:uFill>
              </a:rPr>
              <a:t>.</a:t>
            </a:r>
          </a:p>
          <a:p>
            <a:pPr lvl="0">
              <a:lnSpc>
                <a:spcPct val="90000"/>
              </a:lnSpc>
              <a:defRPr sz="1800">
                <a:uFillTx/>
              </a:defRPr>
            </a:pPr>
            <a:r>
              <a:rPr sz="3200" dirty="0">
                <a:uFill>
                  <a:solidFill/>
                </a:uFill>
              </a:rPr>
              <a:t>Unlike </a:t>
            </a:r>
            <a:r>
              <a:rPr sz="3200" dirty="0">
                <a:solidFill>
                  <a:srgbClr val="008F00"/>
                </a:solidFill>
                <a:uFill>
                  <a:solidFill>
                    <a:srgbClr val="008F00"/>
                  </a:solidFill>
                </a:uFill>
              </a:rPr>
              <a:t>[</a:t>
            </a:r>
            <a:r>
              <a:rPr lang="en-US" sz="3200" dirty="0">
                <a:solidFill>
                  <a:srgbClr val="008F00"/>
                </a:solidFill>
                <a:uFill>
                  <a:solidFill>
                    <a:srgbClr val="008F00"/>
                  </a:solidFill>
                </a:uFill>
              </a:rPr>
              <a:t>other dog kennels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a:t>
            </a:r>
            <a:r>
              <a:rPr lang="en-US" sz="3200" dirty="0">
                <a:solidFill>
                  <a:srgbClr val="008F00"/>
                </a:solidFill>
                <a:uFill>
                  <a:solidFill>
                    <a:srgbClr val="008F00"/>
                  </a:solidFill>
                </a:uFill>
              </a:rPr>
              <a:t>lets HVK employees and customers manage their reservations digitally</a:t>
            </a:r>
            <a:r>
              <a:rPr sz="3200" dirty="0">
                <a:solidFill>
                  <a:srgbClr val="008F00"/>
                </a:solidFill>
                <a:uFill>
                  <a:solidFill>
                    <a:srgbClr val="008F00"/>
                  </a:solidFill>
                </a:uFill>
              </a:rPr>
              <a:t>]</a:t>
            </a:r>
            <a:r>
              <a:rPr sz="3200" dirty="0">
                <a:uFill>
                  <a:solidFill/>
                </a:uFill>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System context</a:t>
            </a:r>
            <a:endParaRPr sz="4400" dirty="0">
              <a:solidFill>
                <a:srgbClr val="1D4871"/>
              </a:solidFill>
              <a:uFill>
                <a:solidFill>
                  <a:srgbClr val="1D4871"/>
                </a:solidFill>
              </a:uFill>
            </a:endParaRPr>
          </a:p>
        </p:txBody>
      </p:sp>
      <p:sp>
        <p:nvSpPr>
          <p:cNvPr id="2" name="Oval 1">
            <a:extLst>
              <a:ext uri="{FF2B5EF4-FFF2-40B4-BE49-F238E27FC236}">
                <a16:creationId xmlns:a16="http://schemas.microsoft.com/office/drawing/2014/main" id="{7452FD45-886C-7262-2388-0740FEA37771}"/>
              </a:ext>
            </a:extLst>
          </p:cNvPr>
          <p:cNvSpPr/>
          <p:nvPr/>
        </p:nvSpPr>
        <p:spPr>
          <a:xfrm>
            <a:off x="3543300" y="3081655"/>
            <a:ext cx="2057400" cy="923290"/>
          </a:xfrm>
          <a:prstGeom prst="ellipse">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914400" rtl="0" fontAlgn="auto" latinLnBrk="1" hangingPunct="0">
              <a:lnSpc>
                <a:spcPct val="100000"/>
              </a:lnSpc>
              <a:spcBef>
                <a:spcPts val="0"/>
              </a:spcBef>
              <a:spcAft>
                <a:spcPts val="0"/>
              </a:spcAft>
              <a:buClr>
                <a:srgbClr val="000000"/>
              </a:buClr>
              <a:buSzTx/>
              <a:buFontTx/>
              <a:buNone/>
              <a:tabLst/>
            </a:pPr>
            <a:r>
              <a:rPr kumimoji="0" lang="en-US" sz="3600" b="0" i="0" u="none" strike="noStrike" cap="none" spc="0" normalizeH="0" baseline="0" dirty="0">
                <a:ln>
                  <a:noFill/>
                </a:ln>
                <a:solidFill>
                  <a:schemeClr val="bg1"/>
                </a:solidFill>
                <a:effectLst/>
                <a:uFill>
                  <a:solidFill>
                    <a:srgbClr val="000000"/>
                  </a:solidFill>
                </a:uFill>
                <a:latin typeface="+mn-lt"/>
                <a:ea typeface="+mn-ea"/>
                <a:cs typeface="+mn-cs"/>
                <a:sym typeface="Calibri"/>
              </a:rPr>
              <a:t>HVK</a:t>
            </a:r>
            <a:endParaRPr kumimoji="0" lang="en-CA" sz="3600" b="0" i="0" u="none" strike="noStrike" cap="none" spc="0" normalizeH="0" baseline="0" dirty="0">
              <a:ln>
                <a:noFill/>
              </a:ln>
              <a:solidFill>
                <a:schemeClr val="bg1"/>
              </a:solidFill>
              <a:effectLst/>
              <a:uFill>
                <a:solidFill>
                  <a:srgbClr val="000000"/>
                </a:solidFill>
              </a:uFill>
              <a:latin typeface="+mn-lt"/>
              <a:ea typeface="+mn-ea"/>
              <a:cs typeface="+mn-cs"/>
              <a:sym typeface="Calibri"/>
            </a:endParaRPr>
          </a:p>
        </p:txBody>
      </p:sp>
      <p:sp>
        <p:nvSpPr>
          <p:cNvPr id="5" name="Rectangle 4">
            <a:extLst>
              <a:ext uri="{FF2B5EF4-FFF2-40B4-BE49-F238E27FC236}">
                <a16:creationId xmlns:a16="http://schemas.microsoft.com/office/drawing/2014/main" id="{21988D4B-8079-8746-F661-67EAFA5A86BC}"/>
              </a:ext>
            </a:extLst>
          </p:cNvPr>
          <p:cNvSpPr/>
          <p:nvPr/>
        </p:nvSpPr>
        <p:spPr>
          <a:xfrm>
            <a:off x="426720" y="2042785"/>
            <a:ext cx="1752600" cy="379591"/>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chemeClr val="bg1"/>
                </a:solidFill>
                <a:effectLst/>
                <a:uFill>
                  <a:solidFill>
                    <a:srgbClr val="000000"/>
                  </a:solidFill>
                </a:uFill>
                <a:latin typeface="+mn-lt"/>
                <a:ea typeface="+mn-ea"/>
                <a:cs typeface="+mn-cs"/>
                <a:sym typeface="Calibri"/>
              </a:rPr>
              <a:t>Em</a:t>
            </a:r>
            <a:r>
              <a:rPr lang="en-US" dirty="0">
                <a:solidFill>
                  <a:schemeClr val="bg1"/>
                </a:solidFill>
                <a:uFill>
                  <a:solidFill>
                    <a:srgbClr val="000000"/>
                  </a:solidFill>
                </a:uFill>
              </a:rPr>
              <a:t>ployees</a:t>
            </a:r>
            <a:endParaRPr kumimoji="0" lang="en-CA" sz="1800" b="0" i="0" u="none" strike="noStrike" cap="none" spc="0" normalizeH="0" baseline="0" dirty="0">
              <a:ln>
                <a:noFill/>
              </a:ln>
              <a:solidFill>
                <a:schemeClr val="bg1"/>
              </a:solidFill>
              <a:effectLst/>
              <a:uFill>
                <a:solidFill>
                  <a:srgbClr val="000000"/>
                </a:solidFill>
              </a:uFill>
              <a:latin typeface="+mn-lt"/>
              <a:ea typeface="+mn-ea"/>
              <a:cs typeface="+mn-cs"/>
              <a:sym typeface="Calibri"/>
            </a:endParaRPr>
          </a:p>
        </p:txBody>
      </p:sp>
      <p:sp>
        <p:nvSpPr>
          <p:cNvPr id="6" name="Rectangle 5">
            <a:extLst>
              <a:ext uri="{FF2B5EF4-FFF2-40B4-BE49-F238E27FC236}">
                <a16:creationId xmlns:a16="http://schemas.microsoft.com/office/drawing/2014/main" id="{8370C322-6F88-08E0-B875-D0E71042678E}"/>
              </a:ext>
            </a:extLst>
          </p:cNvPr>
          <p:cNvSpPr/>
          <p:nvPr/>
        </p:nvSpPr>
        <p:spPr>
          <a:xfrm>
            <a:off x="426720" y="4694711"/>
            <a:ext cx="1752600" cy="379591"/>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chemeClr val="bg1"/>
                </a:solidFill>
                <a:uFill>
                  <a:solidFill>
                    <a:srgbClr val="000000"/>
                  </a:solidFill>
                </a:uFill>
              </a:rPr>
              <a:t>Customers</a:t>
            </a:r>
            <a:endParaRPr kumimoji="0" lang="en-CA" sz="1800" b="0" i="0" u="none" strike="noStrike" cap="none" spc="0" normalizeH="0" baseline="0" dirty="0">
              <a:ln>
                <a:noFill/>
              </a:ln>
              <a:solidFill>
                <a:schemeClr val="bg1"/>
              </a:solidFill>
              <a:effectLst/>
              <a:uFill>
                <a:solidFill>
                  <a:srgbClr val="000000"/>
                </a:solidFill>
              </a:uFill>
              <a:latin typeface="+mn-lt"/>
              <a:ea typeface="+mn-ea"/>
              <a:cs typeface="+mn-cs"/>
              <a:sym typeface="Calibri"/>
            </a:endParaRPr>
          </a:p>
        </p:txBody>
      </p:sp>
      <p:sp>
        <p:nvSpPr>
          <p:cNvPr id="7" name="Rectangle 6">
            <a:extLst>
              <a:ext uri="{FF2B5EF4-FFF2-40B4-BE49-F238E27FC236}">
                <a16:creationId xmlns:a16="http://schemas.microsoft.com/office/drawing/2014/main" id="{42C408AE-7C3D-BD76-BD86-1BA458E2EDE5}"/>
              </a:ext>
            </a:extLst>
          </p:cNvPr>
          <p:cNvSpPr/>
          <p:nvPr/>
        </p:nvSpPr>
        <p:spPr>
          <a:xfrm>
            <a:off x="6400800" y="4831252"/>
            <a:ext cx="1752600" cy="379591"/>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chemeClr val="bg1"/>
                </a:solidFill>
                <a:effectLst/>
                <a:uFill>
                  <a:solidFill>
                    <a:srgbClr val="000000"/>
                  </a:solidFill>
                </a:uFill>
                <a:latin typeface="+mn-lt"/>
                <a:ea typeface="+mn-ea"/>
                <a:cs typeface="+mn-cs"/>
                <a:sym typeface="Calibri"/>
              </a:rPr>
              <a:t>Jim and Sally</a:t>
            </a:r>
            <a:endParaRPr kumimoji="0" lang="en-CA" sz="1800" b="0" i="0" u="none" strike="noStrike" cap="none" spc="0" normalizeH="0" baseline="0" dirty="0">
              <a:ln>
                <a:noFill/>
              </a:ln>
              <a:solidFill>
                <a:schemeClr val="bg1"/>
              </a:solidFill>
              <a:effectLst/>
              <a:uFill>
                <a:solidFill>
                  <a:srgbClr val="000000"/>
                </a:solidFill>
              </a:uFill>
              <a:latin typeface="+mn-lt"/>
              <a:ea typeface="+mn-ea"/>
              <a:cs typeface="+mn-cs"/>
              <a:sym typeface="Calibri"/>
            </a:endParaRPr>
          </a:p>
        </p:txBody>
      </p:sp>
      <p:sp>
        <p:nvSpPr>
          <p:cNvPr id="8" name="Rectangle 7">
            <a:extLst>
              <a:ext uri="{FF2B5EF4-FFF2-40B4-BE49-F238E27FC236}">
                <a16:creationId xmlns:a16="http://schemas.microsoft.com/office/drawing/2014/main" id="{9FB0E3B1-42A2-B78D-6E6D-E336C755D2A7}"/>
              </a:ext>
            </a:extLst>
          </p:cNvPr>
          <p:cNvSpPr/>
          <p:nvPr/>
        </p:nvSpPr>
        <p:spPr>
          <a:xfrm>
            <a:off x="6780712" y="2042786"/>
            <a:ext cx="1906087" cy="379591"/>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chemeClr val="bg1"/>
                </a:solidFill>
                <a:uFill>
                  <a:solidFill>
                    <a:srgbClr val="000000"/>
                  </a:solidFill>
                </a:uFill>
              </a:rPr>
              <a:t>Maintenance Team</a:t>
            </a:r>
            <a:endParaRPr kumimoji="0" lang="en-CA" sz="1800" b="0" i="0" u="none" strike="noStrike" cap="none" spc="0" normalizeH="0" baseline="0" dirty="0">
              <a:ln>
                <a:noFill/>
              </a:ln>
              <a:solidFill>
                <a:schemeClr val="bg1"/>
              </a:solidFill>
              <a:effectLst/>
              <a:uFill>
                <a:solidFill>
                  <a:srgbClr val="000000"/>
                </a:solidFill>
              </a:uFill>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A6672599-74D1-040C-5261-9B0C252AEF70}"/>
              </a:ext>
            </a:extLst>
          </p:cNvPr>
          <p:cNvCxnSpPr/>
          <p:nvPr/>
        </p:nvCxnSpPr>
        <p:spPr>
          <a:xfrm flipH="1" flipV="1">
            <a:off x="2286000" y="2514600"/>
            <a:ext cx="1257300" cy="7620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2D36102E-30D0-BC0C-6E73-4CD3FA8FBDF0}"/>
              </a:ext>
            </a:extLst>
          </p:cNvPr>
          <p:cNvCxnSpPr/>
          <p:nvPr/>
        </p:nvCxnSpPr>
        <p:spPr>
          <a:xfrm flipV="1">
            <a:off x="5576751" y="2371016"/>
            <a:ext cx="1028700" cy="854224"/>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BFC57645-AD28-4E6A-5B1B-EBF64CD2325A}"/>
              </a:ext>
            </a:extLst>
          </p:cNvPr>
          <p:cNvCxnSpPr/>
          <p:nvPr/>
        </p:nvCxnSpPr>
        <p:spPr>
          <a:xfrm flipH="1">
            <a:off x="5753100" y="2644144"/>
            <a:ext cx="2209800" cy="9144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81CD7729-8BBF-4EF7-54C9-309F9C493425}"/>
              </a:ext>
            </a:extLst>
          </p:cNvPr>
          <p:cNvCxnSpPr/>
          <p:nvPr/>
        </p:nvCxnSpPr>
        <p:spPr>
          <a:xfrm flipH="1">
            <a:off x="2286000" y="3886200"/>
            <a:ext cx="1257300" cy="80851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92BB624D-B9F5-7689-9B9D-5427C09B553F}"/>
              </a:ext>
            </a:extLst>
          </p:cNvPr>
          <p:cNvCxnSpPr/>
          <p:nvPr/>
        </p:nvCxnSpPr>
        <p:spPr>
          <a:xfrm flipH="1" flipV="1">
            <a:off x="5576751" y="3886200"/>
            <a:ext cx="1028700" cy="80851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F52A2E15-7676-FF92-DAB7-B755F29ABEEC}"/>
              </a:ext>
            </a:extLst>
          </p:cNvPr>
          <p:cNvSpPr txBox="1"/>
          <p:nvPr/>
        </p:nvSpPr>
        <p:spPr>
          <a:xfrm>
            <a:off x="6176647" y="4036216"/>
            <a:ext cx="8576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Funding</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22" name="TextBox 21">
            <a:extLst>
              <a:ext uri="{FF2B5EF4-FFF2-40B4-BE49-F238E27FC236}">
                <a16:creationId xmlns:a16="http://schemas.microsoft.com/office/drawing/2014/main" id="{67514532-88A9-4C2B-672A-61B456FDD9BB}"/>
              </a:ext>
            </a:extLst>
          </p:cNvPr>
          <p:cNvSpPr txBox="1"/>
          <p:nvPr/>
        </p:nvSpPr>
        <p:spPr>
          <a:xfrm>
            <a:off x="2613127" y="2411222"/>
            <a:ext cx="137056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Admin access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23" name="TextBox 22">
            <a:extLst>
              <a:ext uri="{FF2B5EF4-FFF2-40B4-BE49-F238E27FC236}">
                <a16:creationId xmlns:a16="http://schemas.microsoft.com/office/drawing/2014/main" id="{339FEBE9-7D1E-F971-C020-786C8F8DB77D}"/>
              </a:ext>
            </a:extLst>
          </p:cNvPr>
          <p:cNvSpPr txBox="1"/>
          <p:nvPr/>
        </p:nvSpPr>
        <p:spPr>
          <a:xfrm>
            <a:off x="2612651" y="4429100"/>
            <a:ext cx="149880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General access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24" name="TextBox 23">
            <a:extLst>
              <a:ext uri="{FF2B5EF4-FFF2-40B4-BE49-F238E27FC236}">
                <a16:creationId xmlns:a16="http://schemas.microsoft.com/office/drawing/2014/main" id="{BCB4C9C8-F640-F084-BFB2-71E4F6BA43E3}"/>
              </a:ext>
            </a:extLst>
          </p:cNvPr>
          <p:cNvSpPr txBox="1"/>
          <p:nvPr/>
        </p:nvSpPr>
        <p:spPr>
          <a:xfrm>
            <a:off x="5001978" y="2425068"/>
            <a:ext cx="119744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Bug reports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25" name="TextBox 24">
            <a:extLst>
              <a:ext uri="{FF2B5EF4-FFF2-40B4-BE49-F238E27FC236}">
                <a16:creationId xmlns:a16="http://schemas.microsoft.com/office/drawing/2014/main" id="{A87AEBDC-0CBD-DE9E-3D5F-AEF27F3052D2}"/>
              </a:ext>
            </a:extLst>
          </p:cNvPr>
          <p:cNvSpPr txBox="1"/>
          <p:nvPr/>
        </p:nvSpPr>
        <p:spPr>
          <a:xfrm>
            <a:off x="6757851" y="3057428"/>
            <a:ext cx="97462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Bug Fixes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859315588"/>
              </p:ext>
            </p:extLst>
          </p:nvPr>
        </p:nvGraphicFramePr>
        <p:xfrm>
          <a:off x="381000" y="1396999"/>
          <a:ext cx="8458200" cy="3191690"/>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US" dirty="0"/>
                        <a:t>Reservations with multiple pets</a:t>
                      </a:r>
                    </a:p>
                  </a:txBody>
                  <a:tcPr marL="38100" marR="38100" marT="38100" marB="38100" horzOverflow="overflow"/>
                </a:tc>
                <a:tc>
                  <a:txBody>
                    <a:bodyPr/>
                    <a:lstStyle/>
                    <a:p>
                      <a:pPr lvl="0" algn="l">
                        <a:tabLst>
                          <a:tab pos="914400" algn="l"/>
                        </a:tabLst>
                        <a:defRPr sz="1800">
                          <a:uFill>
                            <a:solidFill>
                              <a:srgbClr val="000000"/>
                            </a:solidFill>
                          </a:uFill>
                        </a:defRPr>
                      </a:pPr>
                      <a:r>
                        <a:rPr lang="en-US" dirty="0"/>
                        <a:t>Online payment</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US" dirty="0"/>
                        <a:t>Multiple reservations for a pet</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dirty="0"/>
                        <a:t>The ability to watch your pets through a camera in the kennel</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US" dirty="0"/>
                        <a:t>Run allocation</a:t>
                      </a: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US" dirty="0"/>
                        <a:t>Contract generation</a:t>
                      </a: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US" dirty="0"/>
                        <a:t>Account Management</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US" dirty="0"/>
                        <a:t>Separate customer and employee interfaces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4090209744"/>
              </p:ext>
            </p:extLst>
          </p:nvPr>
        </p:nvGraphicFramePr>
        <p:xfrm>
          <a:off x="381000" y="4504436"/>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US" dirty="0"/>
                        <a:t>Cat management</a:t>
                      </a: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grpSp>
        <p:nvGrpSpPr>
          <p:cNvPr id="84" name="Group 84"/>
          <p:cNvGrpSpPr/>
          <p:nvPr/>
        </p:nvGrpSpPr>
        <p:grpSpPr>
          <a:xfrm>
            <a:off x="2347434" y="2041875"/>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US" dirty="0">
                <a:solidFill>
                  <a:schemeClr val="tx1"/>
                </a:solidFill>
              </a:rPr>
              <a:t>IIS</a:t>
            </a:r>
            <a:endParaRPr dirty="0">
              <a:solidFill>
                <a:schemeClr val="tx1"/>
              </a:solidFill>
            </a:endParaRPr>
          </a:p>
        </p:txBody>
      </p:sp>
      <p:grpSp>
        <p:nvGrpSpPr>
          <p:cNvPr id="90" name="Group 90"/>
          <p:cNvGrpSpPr/>
          <p:nvPr/>
        </p:nvGrpSpPr>
        <p:grpSpPr>
          <a:xfrm>
            <a:off x="7627094" y="4558633"/>
            <a:ext cx="914400" cy="1216154"/>
            <a:chOff x="0" y="0"/>
            <a:chExt cx="914400" cy="1216153"/>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US" dirty="0"/>
            </a:p>
            <a:p>
              <a:pPr lvl="0"/>
              <a:r>
                <a:rPr lang="en-CA" dirty="0"/>
                <a:t>SQL Server</a:t>
              </a:r>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614394" y="2048413"/>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US" dirty="0"/>
            </a:p>
            <a:p>
              <a:pPr lvl="0"/>
              <a:r>
                <a:rPr lang="en-CA" dirty="0"/>
                <a:t>C# .NET</a:t>
              </a: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7" name="image8.png"/>
          <p:cNvPicPr/>
          <p:nvPr/>
        </p:nvPicPr>
        <p:blipFill>
          <a:blip r:embed="rId4"/>
          <a:stretch>
            <a:fillRect/>
          </a:stretch>
        </p:blipFill>
        <p:spPr>
          <a:xfrm>
            <a:off x="638885" y="1831848"/>
            <a:ext cx="800100" cy="927101"/>
          </a:xfrm>
          <a:prstGeom prst="rect">
            <a:avLst/>
          </a:prstGeom>
          <a:ln w="12700">
            <a:miter lim="400000"/>
          </a:ln>
        </p:spPr>
      </p:pic>
      <p:sp>
        <p:nvSpPr>
          <p:cNvPr id="100" name="Shape 100"/>
          <p:cNvSpPr/>
          <p:nvPr/>
        </p:nvSpPr>
        <p:spPr>
          <a:xfrm>
            <a:off x="626185" y="4495800"/>
            <a:ext cx="2686633" cy="118494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US" sz="2400" dirty="0">
                <a:uFill>
                  <a:solidFill/>
                </a:uFill>
              </a:rPr>
              <a:t>C#, T-SQL</a:t>
            </a:r>
            <a:endParaRPr dirty="0">
              <a:uFill>
                <a:solidFill/>
              </a:uFill>
            </a:endParaRPr>
          </a:p>
          <a:p>
            <a:pPr lvl="0">
              <a:buSzPct val="100000"/>
              <a:buChar char="-"/>
              <a:defRPr>
                <a:uFillTx/>
              </a:defRPr>
            </a:pPr>
            <a:r>
              <a:rPr lang="en-CA" sz="2400" dirty="0">
                <a:uFill>
                  <a:solidFill/>
                </a:uFill>
              </a:rPr>
              <a:t> </a:t>
            </a:r>
            <a:r>
              <a:rPr lang="en-US" sz="2400" dirty="0"/>
              <a:t>Visual Studio, SSMS</a:t>
            </a:r>
            <a:endParaRPr dirty="0">
              <a:uFill>
                <a:solidFill/>
              </a:uFill>
            </a:endParaRPr>
          </a:p>
        </p:txBody>
      </p:sp>
      <p:sp>
        <p:nvSpPr>
          <p:cNvPr id="2" name="TextBox 1">
            <a:extLst>
              <a:ext uri="{FF2B5EF4-FFF2-40B4-BE49-F238E27FC236}">
                <a16:creationId xmlns:a16="http://schemas.microsoft.com/office/drawing/2014/main" id="{1F79F418-710F-DD2C-B47D-5533C3CF2B94}"/>
              </a:ext>
            </a:extLst>
          </p:cNvPr>
          <p:cNvSpPr txBox="1"/>
          <p:nvPr/>
        </p:nvSpPr>
        <p:spPr>
          <a:xfrm>
            <a:off x="2475224" y="2295398"/>
            <a:ext cx="137217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rgbClr val="000000"/>
                </a:solidFill>
                <a:uFill>
                  <a:solidFill>
                    <a:srgbClr val="000000"/>
                  </a:solidFill>
                </a:uFill>
              </a:rPr>
              <a:t>Web browser</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3" name="TextBox 2">
            <a:extLst>
              <a:ext uri="{FF2B5EF4-FFF2-40B4-BE49-F238E27FC236}">
                <a16:creationId xmlns:a16="http://schemas.microsoft.com/office/drawing/2014/main" id="{46C749D5-2C59-E37F-1001-C7B87E7E6DE6}"/>
              </a:ext>
            </a:extLst>
          </p:cNvPr>
          <p:cNvSpPr txBox="1"/>
          <p:nvPr/>
        </p:nvSpPr>
        <p:spPr>
          <a:xfrm>
            <a:off x="427575" y="2748153"/>
            <a:ext cx="147636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rgbClr val="000000"/>
                </a:solidFill>
                <a:uFill>
                  <a:solidFill>
                    <a:srgbClr val="000000"/>
                  </a:solidFill>
                </a:uFill>
              </a:rPr>
              <a:t>Customer and </a:t>
            </a:r>
          </a:p>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Employees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5" name="Straight Arrow Connector 4">
            <a:extLst>
              <a:ext uri="{FF2B5EF4-FFF2-40B4-BE49-F238E27FC236}">
                <a16:creationId xmlns:a16="http://schemas.microsoft.com/office/drawing/2014/main" id="{53CC2C51-1267-4E27-3B4D-5D9CA1D81AF6}"/>
              </a:ext>
            </a:extLst>
          </p:cNvPr>
          <p:cNvCxnSpPr/>
          <p:nvPr/>
        </p:nvCxnSpPr>
        <p:spPr>
          <a:xfrm flipV="1">
            <a:off x="1676400" y="2499296"/>
            <a:ext cx="457200" cy="18353"/>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CDE09B27-75DC-7EC5-17F6-76ADA929FBB5}"/>
              </a:ext>
            </a:extLst>
          </p:cNvPr>
          <p:cNvCxnSpPr/>
          <p:nvPr/>
        </p:nvCxnSpPr>
        <p:spPr>
          <a:xfrm>
            <a:off x="4191000" y="2517649"/>
            <a:ext cx="2286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014764B0-F8E3-F221-8540-44CEA31BC94D}"/>
              </a:ext>
            </a:extLst>
          </p:cNvPr>
          <p:cNvCxnSpPr/>
          <p:nvPr/>
        </p:nvCxnSpPr>
        <p:spPr>
          <a:xfrm>
            <a:off x="6413500" y="2499296"/>
            <a:ext cx="10541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17A6C194-C187-864B-6037-32CA8C6452FD}"/>
              </a:ext>
            </a:extLst>
          </p:cNvPr>
          <p:cNvCxnSpPr/>
          <p:nvPr/>
        </p:nvCxnSpPr>
        <p:spPr>
          <a:xfrm>
            <a:off x="8071594" y="3505200"/>
            <a:ext cx="0" cy="8382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CA" sz="3200" dirty="0">
                <a:uFill>
                  <a:solidFill/>
                </a:uFill>
              </a:rPr>
              <a:t>Creating a pet is going to be a challenge due to the vaccinations table that is connected to it. Both linking the tables and validating will be difficult</a:t>
            </a:r>
          </a:p>
          <a:p>
            <a:pPr lvl="0">
              <a:defRPr sz="1800">
                <a:uFillTx/>
              </a:defRPr>
            </a:pPr>
            <a:r>
              <a:rPr lang="en-US" sz="3200" dirty="0">
                <a:uFill>
                  <a:solidFill/>
                </a:uFill>
              </a:rPr>
              <a:t>The robustness of the system will be scary, thinking about what to do with a reservation when a pet is deleted for example</a:t>
            </a:r>
            <a:endParaRPr sz="3200" dirty="0">
              <a:uFill>
                <a:solidFill/>
              </a:uFill>
            </a:endParaRPr>
          </a:p>
          <a:p>
            <a:pPr lvl="0">
              <a:defRPr sz="1800">
                <a:uFillTx/>
              </a:defRPr>
            </a:pPr>
            <a:r>
              <a:rPr lang="en-CA" sz="3200" dirty="0">
                <a:uFill>
                  <a:solidFill/>
                </a:uFill>
              </a:rPr>
              <a:t>Handling both a customer and an employee dashboard and making sure they don’t conflict will be challenging</a:t>
            </a: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671798" y="152400"/>
            <a:ext cx="806450" cy="150622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dirty="0">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sz="2400" dirty="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2011362"/>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3730105416"/>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lang="en-US" sz="2400" dirty="0">
                          <a:uFill>
                            <a:solidFill/>
                          </a:uFill>
                        </a:rPr>
                        <a:t>Accessibility</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lang="en-US" sz="2400" dirty="0">
                          <a:uFill>
                            <a:solidFill/>
                          </a:uFill>
                        </a:rPr>
                        <a:t>Maintenance quality and speed</a:t>
                      </a: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lang="en-US" sz="2400" dirty="0">
                          <a:uFill>
                            <a:solidFill/>
                          </a:uFill>
                        </a:rPr>
                        <a:t>Visual presentation</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620963"/>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154362"/>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687762"/>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754562"/>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2879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8213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3547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552701" y="191611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495351" y="252571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204638" y="30479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848860" y="359251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552700" y="465931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441426" y="520867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845875" y="572611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13389" y="623417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Reference</a:t>
            </a:r>
            <a:endParaRPr sz="4400" dirty="0">
              <a:solidFill>
                <a:srgbClr val="1D4871"/>
              </a:solidFill>
              <a:uFill>
                <a:solidFill>
                  <a:srgbClr val="1D4871"/>
                </a:solidFill>
              </a:uFill>
            </a:endParaRPr>
          </a:p>
        </p:txBody>
      </p:sp>
      <p:sp>
        <p:nvSpPr>
          <p:cNvPr id="229" name="Shape 229"/>
          <p:cNvSpPr>
            <a:spLocks noGrp="1"/>
          </p:cNvSpPr>
          <p:nvPr>
            <p:ph type="body" idx="1"/>
          </p:nvPr>
        </p:nvSpPr>
        <p:spPr>
          <a:prstGeom prst="rect">
            <a:avLst/>
          </a:prstGeom>
        </p:spPr>
        <p:txBody>
          <a:bodyPr/>
          <a:lstStyle/>
          <a:p>
            <a:pPr lvl="0">
              <a:defRPr sz="1800">
                <a:uFillTx/>
              </a:defRPr>
            </a:pPr>
            <a:r>
              <a:rPr sz="3200" dirty="0">
                <a:solidFill>
                  <a:srgbClr val="0433FF"/>
                </a:solidFill>
                <a:uFill>
                  <a:solidFill>
                    <a:srgbClr val="0433FF"/>
                  </a:solidFill>
                </a:uFill>
                <a:hlinkClick r:id="rId4"/>
              </a:rPr>
              <a:t>http://agilewarrior.wordpress.com</a:t>
            </a:r>
            <a:endParaRPr sz="3200" dirty="0">
              <a:uFill>
                <a:solidFill/>
              </a:uFill>
            </a:endParaRPr>
          </a:p>
          <a:p>
            <a:pPr lvl="0">
              <a:defRPr sz="1800">
                <a:uFillTx/>
              </a:defRPr>
            </a:pPr>
            <a:endParaRPr sz="3200" dirty="0">
              <a:uFill>
                <a:solidFill/>
              </a:uFill>
            </a:endParaRPr>
          </a:p>
        </p:txBody>
      </p:sp>
      <p:pic>
        <p:nvPicPr>
          <p:cNvPr id="230" name="image11.png"/>
          <p:cNvPicPr/>
          <p:nvPr/>
        </p:nvPicPr>
        <p:blipFill>
          <a:blip r:embed="rId5"/>
          <a:stretch>
            <a:fillRect/>
          </a:stretch>
        </p:blipFill>
        <p:spPr>
          <a:xfrm>
            <a:off x="3124200" y="2286000"/>
            <a:ext cx="2946400" cy="3797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1320</TotalTime>
  <Words>818</Words>
  <Application>Microsoft Office PowerPoint</Application>
  <PresentationFormat>On-screen Show (4:3)</PresentationFormat>
  <Paragraphs>121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White</vt:lpstr>
      <vt:lpstr>HVK Reservation System</vt:lpstr>
      <vt:lpstr>The elevator pitch</vt:lpstr>
      <vt:lpstr>System context</vt:lpstr>
      <vt:lpstr>The NOT list</vt:lpstr>
      <vt:lpstr>Technical solution</vt:lpstr>
      <vt:lpstr>What keeps us up at night</vt:lpstr>
      <vt:lpstr>How big is this thing?</vt:lpstr>
      <vt:lpstr>Trade-off sliders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Turanyi Susan</dc:creator>
  <cp:lastModifiedBy>Canales Burke, Sebastian</cp:lastModifiedBy>
  <cp:revision>46</cp:revision>
  <dcterms:modified xsi:type="dcterms:W3CDTF">2024-08-29T15:22:36Z</dcterms:modified>
</cp:coreProperties>
</file>