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2803763" cy="30275213"/>
  <p:notesSz cx="6858000" cy="9144000"/>
  <p:defaultTextStyle>
    <a:defPPr>
      <a:defRPr lang="en-US"/>
    </a:defPPr>
    <a:lvl1pPr marL="0" algn="l" defTabSz="4175599" rtl="0" eaLnBrk="1" latinLnBrk="0" hangingPunct="1">
      <a:defRPr sz="8182" kern="1200">
        <a:solidFill>
          <a:schemeClr val="tx1"/>
        </a:solidFill>
        <a:latin typeface="+mn-lt"/>
        <a:ea typeface="+mn-ea"/>
        <a:cs typeface="+mn-cs"/>
      </a:defRPr>
    </a:lvl1pPr>
    <a:lvl2pPr marL="2087801" algn="l" defTabSz="4175599" rtl="0" eaLnBrk="1" latinLnBrk="0" hangingPunct="1">
      <a:defRPr sz="8182" kern="1200">
        <a:solidFill>
          <a:schemeClr val="tx1"/>
        </a:solidFill>
        <a:latin typeface="+mn-lt"/>
        <a:ea typeface="+mn-ea"/>
        <a:cs typeface="+mn-cs"/>
      </a:defRPr>
    </a:lvl2pPr>
    <a:lvl3pPr marL="4175599" algn="l" defTabSz="4175599" rtl="0" eaLnBrk="1" latinLnBrk="0" hangingPunct="1">
      <a:defRPr sz="8182" kern="1200">
        <a:solidFill>
          <a:schemeClr val="tx1"/>
        </a:solidFill>
        <a:latin typeface="+mn-lt"/>
        <a:ea typeface="+mn-ea"/>
        <a:cs typeface="+mn-cs"/>
      </a:defRPr>
    </a:lvl3pPr>
    <a:lvl4pPr marL="6263400" algn="l" defTabSz="4175599" rtl="0" eaLnBrk="1" latinLnBrk="0" hangingPunct="1">
      <a:defRPr sz="8182" kern="1200">
        <a:solidFill>
          <a:schemeClr val="tx1"/>
        </a:solidFill>
        <a:latin typeface="+mn-lt"/>
        <a:ea typeface="+mn-ea"/>
        <a:cs typeface="+mn-cs"/>
      </a:defRPr>
    </a:lvl4pPr>
    <a:lvl5pPr marL="8351200" algn="l" defTabSz="4175599" rtl="0" eaLnBrk="1" latinLnBrk="0" hangingPunct="1">
      <a:defRPr sz="8182" kern="1200">
        <a:solidFill>
          <a:schemeClr val="tx1"/>
        </a:solidFill>
        <a:latin typeface="+mn-lt"/>
        <a:ea typeface="+mn-ea"/>
        <a:cs typeface="+mn-cs"/>
      </a:defRPr>
    </a:lvl5pPr>
    <a:lvl6pPr marL="10439001" algn="l" defTabSz="4175599" rtl="0" eaLnBrk="1" latinLnBrk="0" hangingPunct="1">
      <a:defRPr sz="8182" kern="1200">
        <a:solidFill>
          <a:schemeClr val="tx1"/>
        </a:solidFill>
        <a:latin typeface="+mn-lt"/>
        <a:ea typeface="+mn-ea"/>
        <a:cs typeface="+mn-cs"/>
      </a:defRPr>
    </a:lvl6pPr>
    <a:lvl7pPr marL="12526801" algn="l" defTabSz="4175599" rtl="0" eaLnBrk="1" latinLnBrk="0" hangingPunct="1">
      <a:defRPr sz="8182" kern="1200">
        <a:solidFill>
          <a:schemeClr val="tx1"/>
        </a:solidFill>
        <a:latin typeface="+mn-lt"/>
        <a:ea typeface="+mn-ea"/>
        <a:cs typeface="+mn-cs"/>
      </a:defRPr>
    </a:lvl7pPr>
    <a:lvl8pPr marL="14614600" algn="l" defTabSz="4175599" rtl="0" eaLnBrk="1" latinLnBrk="0" hangingPunct="1">
      <a:defRPr sz="8182" kern="1200">
        <a:solidFill>
          <a:schemeClr val="tx1"/>
        </a:solidFill>
        <a:latin typeface="+mn-lt"/>
        <a:ea typeface="+mn-ea"/>
        <a:cs typeface="+mn-cs"/>
      </a:defRPr>
    </a:lvl8pPr>
    <a:lvl9pPr marL="16702401" algn="l" defTabSz="4175599" rtl="0" eaLnBrk="1" latinLnBrk="0" hangingPunct="1">
      <a:defRPr sz="81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2"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257" userDrawn="1">
          <p15:clr>
            <a:srgbClr val="A4A3A4"/>
          </p15:clr>
        </p15:guide>
        <p15:guide id="6" pos="267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varScale="1">
        <p:scale>
          <a:sx n="14" d="100"/>
          <a:sy n="14" d="100"/>
        </p:scale>
        <p:origin x="1572" y="18"/>
      </p:cViewPr>
      <p:guideLst>
        <p:guide orient="horz" pos="3052"/>
        <p:guide orient="horz" pos="265"/>
        <p:guide orient="horz" pos="18541"/>
        <p:guide orient="horz"/>
        <p:guide pos="257"/>
        <p:guide pos="2670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7/19/2022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175599" rtl="0" eaLnBrk="1" latinLnBrk="0" hangingPunct="1">
      <a:defRPr sz="5518" kern="1200">
        <a:solidFill>
          <a:schemeClr val="tx1"/>
        </a:solidFill>
        <a:latin typeface="+mn-lt"/>
        <a:ea typeface="+mn-ea"/>
        <a:cs typeface="+mn-cs"/>
      </a:defRPr>
    </a:lvl1pPr>
    <a:lvl2pPr marL="2087801" algn="l" defTabSz="4175599" rtl="0" eaLnBrk="1" latinLnBrk="0" hangingPunct="1">
      <a:defRPr sz="5518" kern="1200">
        <a:solidFill>
          <a:schemeClr val="tx1"/>
        </a:solidFill>
        <a:latin typeface="+mn-lt"/>
        <a:ea typeface="+mn-ea"/>
        <a:cs typeface="+mn-cs"/>
      </a:defRPr>
    </a:lvl2pPr>
    <a:lvl3pPr marL="4175599" algn="l" defTabSz="4175599" rtl="0" eaLnBrk="1" latinLnBrk="0" hangingPunct="1">
      <a:defRPr sz="5518" kern="1200">
        <a:solidFill>
          <a:schemeClr val="tx1"/>
        </a:solidFill>
        <a:latin typeface="+mn-lt"/>
        <a:ea typeface="+mn-ea"/>
        <a:cs typeface="+mn-cs"/>
      </a:defRPr>
    </a:lvl3pPr>
    <a:lvl4pPr marL="6263400" algn="l" defTabSz="4175599" rtl="0" eaLnBrk="1" latinLnBrk="0" hangingPunct="1">
      <a:defRPr sz="5518" kern="1200">
        <a:solidFill>
          <a:schemeClr val="tx1"/>
        </a:solidFill>
        <a:latin typeface="+mn-lt"/>
        <a:ea typeface="+mn-ea"/>
        <a:cs typeface="+mn-cs"/>
      </a:defRPr>
    </a:lvl4pPr>
    <a:lvl5pPr marL="8351200" algn="l" defTabSz="4175599" rtl="0" eaLnBrk="1" latinLnBrk="0" hangingPunct="1">
      <a:defRPr sz="5518" kern="1200">
        <a:solidFill>
          <a:schemeClr val="tx1"/>
        </a:solidFill>
        <a:latin typeface="+mn-lt"/>
        <a:ea typeface="+mn-ea"/>
        <a:cs typeface="+mn-cs"/>
      </a:defRPr>
    </a:lvl5pPr>
    <a:lvl6pPr marL="10439001" algn="l" defTabSz="4175599" rtl="0" eaLnBrk="1" latinLnBrk="0" hangingPunct="1">
      <a:defRPr sz="5518" kern="1200">
        <a:solidFill>
          <a:schemeClr val="tx1"/>
        </a:solidFill>
        <a:latin typeface="+mn-lt"/>
        <a:ea typeface="+mn-ea"/>
        <a:cs typeface="+mn-cs"/>
      </a:defRPr>
    </a:lvl6pPr>
    <a:lvl7pPr marL="12526801" algn="l" defTabSz="4175599" rtl="0" eaLnBrk="1" latinLnBrk="0" hangingPunct="1">
      <a:defRPr sz="5518" kern="1200">
        <a:solidFill>
          <a:schemeClr val="tx1"/>
        </a:solidFill>
        <a:latin typeface="+mn-lt"/>
        <a:ea typeface="+mn-ea"/>
        <a:cs typeface="+mn-cs"/>
      </a:defRPr>
    </a:lvl7pPr>
    <a:lvl8pPr marL="14614600" algn="l" defTabSz="4175599" rtl="0" eaLnBrk="1" latinLnBrk="0" hangingPunct="1">
      <a:defRPr sz="5518" kern="1200">
        <a:solidFill>
          <a:schemeClr val="tx1"/>
        </a:solidFill>
        <a:latin typeface="+mn-lt"/>
        <a:ea typeface="+mn-ea"/>
        <a:cs typeface="+mn-cs"/>
      </a:defRPr>
    </a:lvl8pPr>
    <a:lvl9pPr marL="16702401" algn="l" defTabSz="4175599" rtl="0" eaLnBrk="1" latinLnBrk="0" hangingPunct="1">
      <a:defRPr sz="551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348221" y="12966"/>
          <a:ext cx="9534640" cy="30055240"/>
        </p:xfrm>
        <a:graphic>
          <a:graphicData uri="http://schemas.openxmlformats.org/drawingml/2006/table">
            <a:tbl>
              <a:tblPr firstRow="1" bandRow="1">
                <a:tableStyleId>{5C22544A-7EE6-4342-B048-85BDC9FD1C3A}</a:tableStyleId>
              </a:tblPr>
              <a:tblGrid>
                <a:gridCol w="4088379">
                  <a:extLst>
                    <a:ext uri="{9D8B030D-6E8A-4147-A177-3AD203B41FA5}">
                      <a16:colId xmlns:a16="http://schemas.microsoft.com/office/drawing/2014/main" val="20000"/>
                    </a:ext>
                  </a:extLst>
                </a:gridCol>
                <a:gridCol w="5446261">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36"x48"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349" marR="89175"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36 inches tall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by</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48 inches wide</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175" marR="89175"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349" marR="89175"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175" marR="89175" marT="42049" marB="42049">
                    <a:blipFill rotWithShape="1">
                      <a:blip r:embed="rId3"/>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349" marR="89175"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175" marR="89175"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175" marR="89175" marT="42049" marB="42049">
                    <a:blipFill rotWithShape="1">
                      <a:blip r:embed="rId4"/>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349" marR="89175"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175" marR="89175"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349" marR="89175"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349" marR="89175" marT="126147" marB="42049">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349" marR="89175"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349" marR="89175" marT="126147" marB="42049">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3587872" y="-77944"/>
          <a:ext cx="9196548" cy="30419303"/>
        </p:xfrm>
        <a:graphic>
          <a:graphicData uri="http://schemas.openxmlformats.org/drawingml/2006/table">
            <a:tbl>
              <a:tblPr firstRow="1" bandRow="1">
                <a:tableStyleId>{5C22544A-7EE6-4342-B048-85BDC9FD1C3A}</a:tableStyleId>
              </a:tblPr>
              <a:tblGrid>
                <a:gridCol w="3260989">
                  <a:extLst>
                    <a:ext uri="{9D8B030D-6E8A-4147-A177-3AD203B41FA5}">
                      <a16:colId xmlns:a16="http://schemas.microsoft.com/office/drawing/2014/main" val="20000"/>
                    </a:ext>
                  </a:extLst>
                </a:gridCol>
                <a:gridCol w="1347330">
                  <a:extLst>
                    <a:ext uri="{9D8B030D-6E8A-4147-A177-3AD203B41FA5}">
                      <a16:colId xmlns:a16="http://schemas.microsoft.com/office/drawing/2014/main" val="997673227"/>
                    </a:ext>
                  </a:extLst>
                </a:gridCol>
                <a:gridCol w="4588229">
                  <a:extLst>
                    <a:ext uri="{9D8B030D-6E8A-4147-A177-3AD203B41FA5}">
                      <a16:colId xmlns:a16="http://schemas.microsoft.com/office/drawing/2014/main" val="4164475170"/>
                    </a:ext>
                  </a:extLst>
                </a:gridCol>
              </a:tblGrid>
              <a:tr h="161539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16411">
                <a:tc gridSpan="3">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373219">
                <a:tc gridSpan="3">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761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extLst>
                  <a:ext uri="{0D108BD9-81ED-4DB2-BD59-A6C34878D82A}">
                    <a16:rowId xmlns:a16="http://schemas.microsoft.com/office/drawing/2014/main" val="10005"/>
                  </a:ext>
                </a:extLst>
              </a:tr>
              <a:tr h="26564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77796">
                <a:tc gridSpan="2">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349" marR="89175"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349" marR="89175" marT="126147" marB="42049" anchor="ctr">
                    <a:solidFill>
                      <a:schemeClr val="tx1">
                        <a:lumMod val="95000"/>
                        <a:lumOff val="5000"/>
                      </a:schemeClr>
                    </a:solidFill>
                  </a:tcPr>
                </a:tc>
                <a:extLst>
                  <a:ext uri="{0D108BD9-81ED-4DB2-BD59-A6C34878D82A}">
                    <a16:rowId xmlns:a16="http://schemas.microsoft.com/office/drawing/2014/main" val="10006"/>
                  </a:ext>
                </a:extLst>
              </a:tr>
              <a:tr h="521841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178349" marR="89175"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45996">
                <a:tc gridSpan="3">
                  <a:txBody>
                    <a:bodyPr/>
                    <a:lstStyle/>
                    <a:p>
                      <a:endParaRPr lang="en-US" sz="2200" dirty="0">
                        <a:solidFill>
                          <a:srgbClr val="1F3A4E"/>
                        </a:solidFill>
                      </a:endParaRPr>
                    </a:p>
                  </a:txBody>
                  <a:tcPr marL="178349" marR="89175" marT="126147" marB="42049">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54280">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78349" marR="89175"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349" marR="89175"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494E4F-DC92-69E1-334B-CED101DEA9ED}"/>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70BEF31E-234A-68CD-1930-00526DE7E1AE}"/>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723C132-4FB0-8933-076B-0E5D733E2A32}"/>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A988190A-C127-A259-886A-310BB58387A9}"/>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F42974FC-912B-8B4E-D682-10248512D36D}"/>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BE5C1F4B-D2C0-4B13-7998-CBD86752FAEA}"/>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BF455FE8-29B6-FE12-F95A-BDFFB22E3017}"/>
              </a:ext>
            </a:extLst>
          </p:cNvPr>
          <p:cNvSpPr>
            <a:spLocks noGrp="1"/>
          </p:cNvSpPr>
          <p:nvPr>
            <p:ph type="body" sz="quarter" idx="24"/>
          </p:nvPr>
        </p:nvSpPr>
        <p:spPr/>
        <p:txBody>
          <a:bodyPr/>
          <a:lstStyle/>
          <a:p>
            <a:endParaRPr lang="en-US"/>
          </a:p>
        </p:txBody>
      </p:sp>
      <p:sp>
        <p:nvSpPr>
          <p:cNvPr id="9" name="Text Placeholder 8">
            <a:extLst>
              <a:ext uri="{FF2B5EF4-FFF2-40B4-BE49-F238E27FC236}">
                <a16:creationId xmlns:a16="http://schemas.microsoft.com/office/drawing/2014/main" id="{42EBE8F7-206A-FE84-C39E-BD0CB16BFE42}"/>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D1E2D322-788B-4321-5335-BF5341D6BF7F}"/>
              </a:ext>
            </a:extLst>
          </p:cNvPr>
          <p:cNvSpPr>
            <a:spLocks noGrp="1"/>
          </p:cNvSpPr>
          <p:nvPr>
            <p:ph type="body" sz="quarter" idx="26"/>
          </p:nvPr>
        </p:nvSpPr>
        <p:spPr/>
        <p:txBody>
          <a:bodyPr/>
          <a:lstStyle/>
          <a:p>
            <a:endParaRPr lang="en-US"/>
          </a:p>
        </p:txBody>
      </p:sp>
      <p:sp>
        <p:nvSpPr>
          <p:cNvPr id="11" name="Text Placeholder 10">
            <a:extLst>
              <a:ext uri="{FF2B5EF4-FFF2-40B4-BE49-F238E27FC236}">
                <a16:creationId xmlns:a16="http://schemas.microsoft.com/office/drawing/2014/main" id="{F749F5F9-D5BB-3DAF-89DA-25A661FB5DAD}"/>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BB45A849-7F25-ABCD-1EF0-83787FB1B4F5}"/>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029AEED5-AD9B-3E20-0596-8B746794D084}"/>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9BA737B8-54F9-B018-01DC-EE21146643BE}"/>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9149E413-2746-0785-40CC-19A0484953AA}"/>
              </a:ext>
            </a:extLst>
          </p:cNvPr>
          <p:cNvSpPr>
            <a:spLocks noGrp="1"/>
          </p:cNvSpPr>
          <p:nvPr>
            <p:ph type="body" sz="quarter" idx="96"/>
          </p:nvPr>
        </p:nvSpPr>
        <p:spPr/>
        <p:txBody>
          <a:bodyPr/>
          <a:lstStyle/>
          <a:p>
            <a:endParaRPr lang="en-US"/>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Applied Statistics – Politecnico di Milano 2021/2022</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a:bodyPr>
          <a:lstStyle/>
          <a:p>
            <a:r>
              <a:rPr lang="en-US" sz="6600" dirty="0"/>
              <a:t>Giulia Bergonzoli, Ettore Busani, Sebastian Castellano, Lucia Gregorini</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5471881" y="428411"/>
            <a:ext cx="31860000" cy="1506452"/>
          </a:xfrm>
        </p:spPr>
        <p:txBody>
          <a:bodyPr>
            <a:noAutofit/>
          </a:bodyPr>
          <a:lstStyle/>
          <a:p>
            <a:r>
              <a:rPr lang="en-US" sz="8800" dirty="0"/>
              <a:t>The effect of immigration on scholastic scores in European countries</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1094</TotalTime>
  <Words>28</Words>
  <Application>Microsoft Office PowerPoint</Application>
  <PresentationFormat>Custom</PresentationFormat>
  <Paragraphs>3</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Sebastian Castellano</cp:lastModifiedBy>
  <cp:revision>66</cp:revision>
  <dcterms:created xsi:type="dcterms:W3CDTF">2012-02-03T19:11:35Z</dcterms:created>
  <dcterms:modified xsi:type="dcterms:W3CDTF">2022-07-19T14:32:21Z</dcterms:modified>
  <cp:category>Research poster templates</cp:category>
</cp:coreProperties>
</file>