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5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F56-419A-DA27-18F7-4EA78DC60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EFE89-9EAB-C575-50F4-A4A08B53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A2886-ECF7-515B-ED24-BC4D76892DB2}"/>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5" name="Footer Placeholder 4">
            <a:extLst>
              <a:ext uri="{FF2B5EF4-FFF2-40B4-BE49-F238E27FC236}">
                <a16:creationId xmlns:a16="http://schemas.microsoft.com/office/drawing/2014/main" id="{A1D4F384-63A4-29E1-52A9-4D96C406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FFB5-F049-7DF9-437E-DDFEBFF573F5}"/>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85980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B3CC-3569-4102-1034-985BE340A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AC9D4-81F2-FF23-41B4-A1BFA5D95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DD1C-C881-9304-6250-3BC7A883E96A}"/>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5" name="Footer Placeholder 4">
            <a:extLst>
              <a:ext uri="{FF2B5EF4-FFF2-40B4-BE49-F238E27FC236}">
                <a16:creationId xmlns:a16="http://schemas.microsoft.com/office/drawing/2014/main" id="{5817E20B-40C1-47DD-2817-CF10AE1D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6F97-1663-4EB8-ACCB-1CC2BC4887E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5698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05D3A-659F-056D-1858-000EEF0CB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ADDDE-2978-A85D-90CF-899C46B30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F3B9-DEC2-E917-A4E9-77BC9C75EFDD}"/>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5" name="Footer Placeholder 4">
            <a:extLst>
              <a:ext uri="{FF2B5EF4-FFF2-40B4-BE49-F238E27FC236}">
                <a16:creationId xmlns:a16="http://schemas.microsoft.com/office/drawing/2014/main" id="{4A94D198-0450-67CB-F646-EDA57FEB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A8E2A-B40D-166B-A2AB-947B80ABD69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782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DD7-39F0-2DBD-D1C5-4B849938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AB80-15BF-EEF3-368F-3FC57A79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62D4-A52D-CAAF-BBAB-C0536B3F8592}"/>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5" name="Footer Placeholder 4">
            <a:extLst>
              <a:ext uri="{FF2B5EF4-FFF2-40B4-BE49-F238E27FC236}">
                <a16:creationId xmlns:a16="http://schemas.microsoft.com/office/drawing/2014/main" id="{B3018F27-231D-FC59-575E-B038831E1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1CF1F-A4ED-C125-8352-A9270180F85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32847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18B-501D-15CF-7EF0-26AD882D7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BEC12-3916-3C9B-A316-7EDE82A9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CA47E-3A10-04C4-2673-6F18BAA939DE}"/>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5" name="Footer Placeholder 4">
            <a:extLst>
              <a:ext uri="{FF2B5EF4-FFF2-40B4-BE49-F238E27FC236}">
                <a16:creationId xmlns:a16="http://schemas.microsoft.com/office/drawing/2014/main" id="{3357E0C2-87FF-7D2C-774E-2C9761AB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3F0F-BA48-7284-8A57-EE5F007BFCE4}"/>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679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A999-E165-7C87-8917-D10E068D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02892-7983-382E-DF63-E83D8E03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AAEA9-8E85-250D-7433-A5B1EFFA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8DF82-25F6-9ED9-4146-BA56363CA421}"/>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6" name="Footer Placeholder 5">
            <a:extLst>
              <a:ext uri="{FF2B5EF4-FFF2-40B4-BE49-F238E27FC236}">
                <a16:creationId xmlns:a16="http://schemas.microsoft.com/office/drawing/2014/main" id="{6685679A-13D2-B6E1-6B55-1254D99CF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9F22-7730-7398-9A8C-935A1AB4B463}"/>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9546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BC9E-90D7-43F0-19AF-40B55AF8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3FF78-C555-661A-82D1-27C035844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504B-ADC0-0256-E2E4-A01A47DCD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16206-2960-8849-EABF-C1CBB0186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697FC-A675-78F6-5A59-D71489645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23BA4-14B1-E992-311D-DD911EDF233F}"/>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8" name="Footer Placeholder 7">
            <a:extLst>
              <a:ext uri="{FF2B5EF4-FFF2-40B4-BE49-F238E27FC236}">
                <a16:creationId xmlns:a16="http://schemas.microsoft.com/office/drawing/2014/main" id="{B22EB680-DE65-6914-B5D4-04FE3AC75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67B3A-B14C-87CF-E03B-09510DC3DF07}"/>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084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928-9F5E-CD3C-0BC4-E4DEBCFB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0611B-5034-79F2-0519-7D4B88DF4414}"/>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4" name="Footer Placeholder 3">
            <a:extLst>
              <a:ext uri="{FF2B5EF4-FFF2-40B4-BE49-F238E27FC236}">
                <a16:creationId xmlns:a16="http://schemas.microsoft.com/office/drawing/2014/main" id="{A75C38AC-9B8E-5A72-612D-94B0189BB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54D0F-8FF1-F32F-4638-A4F72F412C22}"/>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1333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F09CF-F5C0-AF4D-D91D-B53BE788BB7F}"/>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3" name="Footer Placeholder 2">
            <a:extLst>
              <a:ext uri="{FF2B5EF4-FFF2-40B4-BE49-F238E27FC236}">
                <a16:creationId xmlns:a16="http://schemas.microsoft.com/office/drawing/2014/main" id="{FA8327E7-CF4B-D377-C7B4-863EE39D2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27701-141E-D239-F6DA-1E03EA9B7568}"/>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184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5E3-16B0-E1AD-F9FC-F6321F2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3796-3176-5E75-A224-4ACCB1AA4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F82FE-DC02-BBAC-B47A-8F00EC52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D57F-4214-366C-B629-1ACE2C7B1D26}"/>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6" name="Footer Placeholder 5">
            <a:extLst>
              <a:ext uri="{FF2B5EF4-FFF2-40B4-BE49-F238E27FC236}">
                <a16:creationId xmlns:a16="http://schemas.microsoft.com/office/drawing/2014/main" id="{FE0211EC-0F4B-748A-4642-7B5CEC60A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AEB8-84DC-8CDF-A9D3-87C6B4C6ACDE}"/>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0647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8A8-96D2-85A4-706A-07AFB5BC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9EAAF-DBBA-C50C-36F5-8A3E8E49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C0A3C-29AA-7BB7-986E-762DAC5F4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6717-0310-43C8-27A2-036A7BCADFFA}"/>
              </a:ext>
            </a:extLst>
          </p:cNvPr>
          <p:cNvSpPr>
            <a:spLocks noGrp="1"/>
          </p:cNvSpPr>
          <p:nvPr>
            <p:ph type="dt" sz="half" idx="10"/>
          </p:nvPr>
        </p:nvSpPr>
        <p:spPr/>
        <p:txBody>
          <a:bodyPr/>
          <a:lstStyle/>
          <a:p>
            <a:fld id="{6122D0E9-9A4D-4A94-9560-2742CA740A1F}" type="datetimeFigureOut">
              <a:rPr lang="en-US" smtClean="0"/>
              <a:t>7/22/2022</a:t>
            </a:fld>
            <a:endParaRPr lang="en-US"/>
          </a:p>
        </p:txBody>
      </p:sp>
      <p:sp>
        <p:nvSpPr>
          <p:cNvPr id="6" name="Footer Placeholder 5">
            <a:extLst>
              <a:ext uri="{FF2B5EF4-FFF2-40B4-BE49-F238E27FC236}">
                <a16:creationId xmlns:a16="http://schemas.microsoft.com/office/drawing/2014/main" id="{0EEC50B1-840B-ED61-D822-C9FA3795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F301-7AA8-04AB-09BF-D7560EC730B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212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7B6EF-7EF2-594D-AC00-C754C4B6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6B59-9BEE-2974-C6B3-DE7716CD3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E076-BEDC-85A0-CA72-0CF5F14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7/22/2022</a:t>
            </a:fld>
            <a:endParaRPr lang="en-US"/>
          </a:p>
        </p:txBody>
      </p:sp>
      <p:sp>
        <p:nvSpPr>
          <p:cNvPr id="5" name="Footer Placeholder 4">
            <a:extLst>
              <a:ext uri="{FF2B5EF4-FFF2-40B4-BE49-F238E27FC236}">
                <a16:creationId xmlns:a16="http://schemas.microsoft.com/office/drawing/2014/main" id="{FDA19773-1899-4119-A3A1-BA8AF85D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5BE5-5AC9-1E22-601C-93526DBF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a:t>
            </a:fld>
            <a:endParaRPr lang="en-US"/>
          </a:p>
        </p:txBody>
      </p:sp>
    </p:spTree>
    <p:extLst>
      <p:ext uri="{BB962C8B-B14F-4D97-AF65-F5344CB8AC3E}">
        <p14:creationId xmlns:p14="http://schemas.microsoft.com/office/powerpoint/2010/main" val="30813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c.europa.eu/home-affairs/policies/migration-and-asylum/legal-migration-and-integration/integration/action-plan-integration-and-inclusion_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p:txBody>
          <a:bodyPr>
            <a:normAutofit fontScale="90000"/>
          </a:bodyPr>
          <a:lstStyle/>
          <a:p>
            <a:r>
              <a:rPr lang="en-US" sz="6000" dirty="0"/>
              <a:t>Immigrant students in Europe suffer from lower grades and some social and scholastic features are the key to explain</a:t>
            </a:r>
            <a:endParaRPr lang="en-US" dirty="0"/>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p:txBody>
          <a:bodyPr/>
          <a:lstStyle/>
          <a:p>
            <a:r>
              <a:rPr lang="en-US" dirty="0"/>
              <a:t>Giulia </a:t>
            </a:r>
            <a:r>
              <a:rPr lang="en-US" dirty="0" err="1"/>
              <a:t>Bergonzoli</a:t>
            </a:r>
            <a:r>
              <a:rPr lang="en-US" dirty="0"/>
              <a:t>, Ettore </a:t>
            </a:r>
            <a:r>
              <a:rPr lang="en-US" dirty="0" err="1"/>
              <a:t>Busani</a:t>
            </a:r>
            <a:r>
              <a:rPr lang="en-US" dirty="0"/>
              <a:t>, Sebastian Castellano, Lucia Gregorini</a:t>
            </a:r>
          </a:p>
        </p:txBody>
      </p:sp>
    </p:spTree>
    <p:extLst>
      <p:ext uri="{BB962C8B-B14F-4D97-AF65-F5344CB8AC3E}">
        <p14:creationId xmlns:p14="http://schemas.microsoft.com/office/powerpoint/2010/main" val="332737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68E9-B6FB-F212-9CC0-3D6829D1DD74}"/>
              </a:ext>
            </a:extLst>
          </p:cNvPr>
          <p:cNvSpPr>
            <a:spLocks noGrp="1"/>
          </p:cNvSpPr>
          <p:nvPr>
            <p:ph type="title"/>
          </p:nvPr>
        </p:nvSpPr>
        <p:spPr/>
        <p:txBody>
          <a:bodyPr/>
          <a:lstStyle/>
          <a:p>
            <a:r>
              <a:rPr lang="en-US" dirty="0"/>
              <a:t>Why should we care about immigrant students in Europe?</a:t>
            </a:r>
          </a:p>
        </p:txBody>
      </p:sp>
      <p:sp>
        <p:nvSpPr>
          <p:cNvPr id="3" name="Content Placeholder 2">
            <a:extLst>
              <a:ext uri="{FF2B5EF4-FFF2-40B4-BE49-F238E27FC236}">
                <a16:creationId xmlns:a16="http://schemas.microsoft.com/office/drawing/2014/main" id="{F15B0087-F77E-3E1B-0918-533663779AD7}"/>
              </a:ext>
            </a:extLst>
          </p:cNvPr>
          <p:cNvSpPr>
            <a:spLocks noGrp="1"/>
          </p:cNvSpPr>
          <p:nvPr>
            <p:ph idx="1"/>
          </p:nvPr>
        </p:nvSpPr>
        <p:spPr/>
        <p:txBody>
          <a:bodyPr/>
          <a:lstStyle/>
          <a:p>
            <a:r>
              <a:rPr lang="en-US" dirty="0"/>
              <a:t>Not only 1</a:t>
            </a:r>
            <a:r>
              <a:rPr lang="en-US" baseline="30000" dirty="0"/>
              <a:t>st</a:t>
            </a:r>
            <a:r>
              <a:rPr lang="en-US" dirty="0"/>
              <a:t> gen but also 2</a:t>
            </a:r>
            <a:r>
              <a:rPr lang="en-US" baseline="30000" dirty="0"/>
              <a:t>nd</a:t>
            </a:r>
            <a:r>
              <a:rPr lang="en-US" dirty="0"/>
              <a:t> students suffer from lower grades. This is not due to their “intelligence” but can be traced to social, personal, scholastic discrimination.</a:t>
            </a:r>
          </a:p>
          <a:p>
            <a:r>
              <a:rPr lang="en-US" dirty="0"/>
              <a:t>In my own practice, I’ve seen how these students often act as linguistic and cultural translators for their families, helping parents with government or medical paperwork. In school, they support classmates, bridging the gap between teachers and the most recent arrivals, or helping new families during the enrollment process. Outside of class, they often work long hours to help support their families, or they act as essential caregivers to younger siblings.</a:t>
            </a:r>
          </a:p>
        </p:txBody>
      </p:sp>
    </p:spTree>
    <p:extLst>
      <p:ext uri="{BB962C8B-B14F-4D97-AF65-F5344CB8AC3E}">
        <p14:creationId xmlns:p14="http://schemas.microsoft.com/office/powerpoint/2010/main" val="53301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72E-66D0-82FA-DA0C-D04DB8965E3F}"/>
              </a:ext>
            </a:extLst>
          </p:cNvPr>
          <p:cNvSpPr>
            <a:spLocks noGrp="1"/>
          </p:cNvSpPr>
          <p:nvPr>
            <p:ph type="title"/>
          </p:nvPr>
        </p:nvSpPr>
        <p:spPr/>
        <p:txBody>
          <a:bodyPr/>
          <a:lstStyle/>
          <a:p>
            <a:r>
              <a:rPr lang="en-US" dirty="0"/>
              <a:t>Not convinced? Who are the stakeholders of this study?</a:t>
            </a:r>
          </a:p>
        </p:txBody>
      </p:sp>
      <p:sp>
        <p:nvSpPr>
          <p:cNvPr id="3" name="Content Placeholder 2">
            <a:extLst>
              <a:ext uri="{FF2B5EF4-FFF2-40B4-BE49-F238E27FC236}">
                <a16:creationId xmlns:a16="http://schemas.microsoft.com/office/drawing/2014/main" id="{0E2A8959-8081-379A-0B4D-03CAB7761BE2}"/>
              </a:ext>
            </a:extLst>
          </p:cNvPr>
          <p:cNvSpPr>
            <a:spLocks noGrp="1"/>
          </p:cNvSpPr>
          <p:nvPr>
            <p:ph idx="1"/>
          </p:nvPr>
        </p:nvSpPr>
        <p:spPr/>
        <p:txBody>
          <a:bodyPr>
            <a:normAutofit/>
          </a:bodyPr>
          <a:lstStyle/>
          <a:p>
            <a:pPr algn="l"/>
            <a:r>
              <a:rPr lang="en-US" sz="1900" b="0" i="0" dirty="0">
                <a:solidFill>
                  <a:srgbClr val="000000"/>
                </a:solidFill>
                <a:effectLst/>
                <a:latin typeface="Open Sans" panose="020B0606030504020204" pitchFamily="34" charset="0"/>
              </a:rPr>
              <a:t>EUROPEAN COMMISSION: In November 2020, the Commission adopted an </a:t>
            </a:r>
            <a:r>
              <a:rPr lang="en-US" sz="1900" b="0" i="0" u="sng" dirty="0">
                <a:solidFill>
                  <a:srgbClr val="005B90"/>
                </a:solidFill>
                <a:effectLst/>
                <a:latin typeface="Open Sans" panose="020B0606030504020204" pitchFamily="34" charset="0"/>
                <a:hlinkClick r:id="rId2"/>
              </a:rPr>
              <a:t>Action Plan on Integration and Inclusion 2021-2027</a:t>
            </a:r>
            <a:r>
              <a:rPr lang="en-US" sz="1900" b="0" i="0" dirty="0">
                <a:solidFill>
                  <a:srgbClr val="000000"/>
                </a:solidFill>
                <a:effectLst/>
                <a:latin typeface="Open Sans" panose="020B0606030504020204" pitchFamily="34" charset="0"/>
              </a:rPr>
              <a:t>, which promotes inclusion through a whole of society approach involving, among others, migrant and local communities, employers, civil society, as well as all levels of government. The Action Plan puts emphasis on the provision of targeted support at all stages of integration.</a:t>
            </a:r>
          </a:p>
          <a:p>
            <a:pPr algn="l"/>
            <a:r>
              <a:rPr lang="en-US" sz="1900" b="0" i="0" dirty="0">
                <a:solidFill>
                  <a:srgbClr val="000000"/>
                </a:solidFill>
                <a:effectLst/>
                <a:latin typeface="Open Sans" panose="020B0606030504020204" pitchFamily="34" charset="0"/>
              </a:rPr>
              <a:t>Although national governments are primarily responsible for creating and implementing social policies, the EU plays a key role in supporting Member States through funding, developing guidance and fostering relevant partnerships. One of the main actions is inclusive education and training, from early childhood to higher education, focusing on faster recognition of qualifications and language learning, with support from EU funds.</a:t>
            </a:r>
          </a:p>
          <a:p>
            <a:r>
              <a:rPr lang="en-US" dirty="0"/>
              <a:t>SCHOOLS -&gt;</a:t>
            </a:r>
          </a:p>
        </p:txBody>
      </p:sp>
    </p:spTree>
    <p:extLst>
      <p:ext uri="{BB962C8B-B14F-4D97-AF65-F5344CB8AC3E}">
        <p14:creationId xmlns:p14="http://schemas.microsoft.com/office/powerpoint/2010/main" val="19131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C584-D610-DC6C-1AC3-29E96914E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BC802-568C-748F-FACB-2F2C338A875B}"/>
              </a:ext>
            </a:extLst>
          </p:cNvPr>
          <p:cNvSpPr>
            <a:spLocks noGrp="1"/>
          </p:cNvSpPr>
          <p:nvPr>
            <p:ph idx="1"/>
          </p:nvPr>
        </p:nvSpPr>
        <p:spPr/>
        <p:txBody>
          <a:bodyPr>
            <a:normAutofit fontScale="92500" lnSpcReduction="20000"/>
          </a:bodyPr>
          <a:lstStyle/>
          <a:p>
            <a:r>
              <a:rPr lang="en-US" dirty="0"/>
              <a:t>Countries can be divided into three groups, based on students’ responses in 2012. In a first group, which includes the United Kingdom and the United States, first-generation immigrant students expressed a stronger sense of belonging at school than other students, while students without an immigrant background and </a:t>
            </a:r>
            <a:r>
              <a:rPr lang="en-US" dirty="0" err="1"/>
              <a:t>secondgeneration</a:t>
            </a:r>
            <a:r>
              <a:rPr lang="en-US" dirty="0"/>
              <a:t> immigrant students expressed a similar sense of belonging. In a second group of countries, which includes Argentina, Denmark, France and Mexico, second-generation immigrant students feel most alienated in their schools and have less of a sense of belonging than students without an immigrant background and first-generation immigrant students. In a third group of countries, which includes Italy, Norway, Spain, Sweden and Switzerland, integration appears to be progressive, with second-generation immigrant students reporting a similar or almost similar sense of belonging at school as students without an immigrant background, and first-generation students reporting less of a sense of belonging</a:t>
            </a:r>
          </a:p>
        </p:txBody>
      </p:sp>
    </p:spTree>
    <p:extLst>
      <p:ext uri="{BB962C8B-B14F-4D97-AF65-F5344CB8AC3E}">
        <p14:creationId xmlns:p14="http://schemas.microsoft.com/office/powerpoint/2010/main" val="411018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667-CC35-A958-8091-BA7FE7014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6EBF6-1FB3-C110-2247-E8FF451F1209}"/>
              </a:ext>
            </a:extLst>
          </p:cNvPr>
          <p:cNvSpPr>
            <a:spLocks noGrp="1"/>
          </p:cNvSpPr>
          <p:nvPr>
            <p:ph idx="1"/>
          </p:nvPr>
        </p:nvSpPr>
        <p:spPr/>
        <p:txBody>
          <a:bodyPr>
            <a:normAutofit fontScale="85000" lnSpcReduction="20000"/>
          </a:bodyPr>
          <a:lstStyle/>
          <a:p>
            <a:r>
              <a:rPr lang="en-US" dirty="0"/>
              <a:t>When they move to a new country, many immigrants tend to settle in </a:t>
            </a:r>
            <a:r>
              <a:rPr lang="en-US" dirty="0" err="1"/>
              <a:t>neighbourhoods</a:t>
            </a:r>
            <a:r>
              <a:rPr lang="en-US" dirty="0"/>
              <a:t> with other immigrants, often from the same country of origin and of the same socio-economic status. They may decide to do this as a way to build a network of people who share their culture or their experience as migrants and who also may be able to help newly arrived migrants make their way through administrative procedures and perhaps even find work. But they may also move to these areas because of socioeconomic deprivation, which limits the range of areas where they can relocate. Similarly, immigrant students tend to be concentrated in the same schools, sometimes because they live in the same </a:t>
            </a:r>
            <a:r>
              <a:rPr lang="en-US" dirty="0" err="1"/>
              <a:t>neighbourhoods</a:t>
            </a:r>
            <a:r>
              <a:rPr lang="en-US" dirty="0"/>
              <a:t>, but sometimes because school systems group them together, whether or not they are </a:t>
            </a:r>
            <a:r>
              <a:rPr lang="en-US" dirty="0" err="1"/>
              <a:t>neighbours</a:t>
            </a:r>
            <a:r>
              <a:rPr lang="en-US" dirty="0"/>
              <a:t>, or because they show similar performance patterns. Figure 6 shows that many students with an immigrant background attend schools where the proportion of other immigrant students is large; in other words, in many countries, immigrant students tend to be concentrated in the same schools.</a:t>
            </a:r>
          </a:p>
        </p:txBody>
      </p:sp>
    </p:spTree>
    <p:extLst>
      <p:ext uri="{BB962C8B-B14F-4D97-AF65-F5344CB8AC3E}">
        <p14:creationId xmlns:p14="http://schemas.microsoft.com/office/powerpoint/2010/main" val="239176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24F0-77B4-A939-9919-600C1EECC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4B609-0F4C-9A23-6D91-6A2D2846410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in the table under Figure 2.2A show that, on 1 January 2002 in the majority of countries, the foreign population was recorded as between 2.5 % and 9 % of the total population. This applied to Belgium, Denmark, Germany, Greece, Spain, France, Ireland, Italy, Cyprus, the Netherlands, Austria, Sweden, the United Kingdom, Iceland and Norway. The situation in the other countries was markedly different. The proportion of the foreign population recorded in the total population was 20 % in Estonia and Latvia – as a result of the size of their minority population of Russian origin (many of whom were not Estonian or Latvian nationals) – Luxembourg and Liechtenstein, whereas in Hungary, Lithuania, Portugal, Slovenia and Finland, the foreign population accounted for under 2.5 % of the total population.</a:t>
            </a:r>
          </a:p>
          <a:p>
            <a:endParaRPr lang="en-US" dirty="0"/>
          </a:p>
        </p:txBody>
      </p:sp>
    </p:spTree>
    <p:extLst>
      <p:ext uri="{BB962C8B-B14F-4D97-AF65-F5344CB8AC3E}">
        <p14:creationId xmlns:p14="http://schemas.microsoft.com/office/powerpoint/2010/main" val="3170383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817</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Immigrant students in Europe suffer from lower grades and some social and scholastic features are the key to explain</vt:lpstr>
      <vt:lpstr>Why should we care about immigrant students in Europe?</vt:lpstr>
      <vt:lpstr>Not convinced? Who are the stakeholders of this study?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Sebastian Castellano</cp:lastModifiedBy>
  <cp:revision>2</cp:revision>
  <dcterms:created xsi:type="dcterms:W3CDTF">2022-07-20T09:54:14Z</dcterms:created>
  <dcterms:modified xsi:type="dcterms:W3CDTF">2022-07-22T11:49:52Z</dcterms:modified>
</cp:coreProperties>
</file>