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2" r:id="rId3"/>
    <p:sldId id="270" r:id="rId4"/>
    <p:sldId id="267" r:id="rId5"/>
    <p:sldId id="268" r:id="rId6"/>
    <p:sldId id="27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49568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19475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48456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0025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122D0E9-9A4D-4A94-9560-2742CA740A1F}"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6206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22D0E9-9A4D-4A94-9560-2742CA740A1F}"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0539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122D0E9-9A4D-4A94-9560-2742CA740A1F}"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08410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122D0E9-9A4D-4A94-9560-2742CA740A1F}"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56808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2D0E9-9A4D-4A94-9560-2742CA740A1F}"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63024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122D0E9-9A4D-4A94-9560-2742CA740A1F}"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65920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122D0E9-9A4D-4A94-9560-2742CA740A1F}"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4193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2D0E9-9A4D-4A94-9560-2742CA740A1F}" type="datetimeFigureOut">
              <a:rPr lang="en-US" smtClean="0"/>
              <a:t>7/23/2022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BBD09-54EE-4B25-8397-9377404767BF}" type="slidenum">
              <a:rPr lang="en-US" smtClean="0"/>
              <a:t>‹#›</a:t>
            </a:fld>
            <a:endParaRPr lang="en-US"/>
          </a:p>
        </p:txBody>
      </p:sp>
    </p:spTree>
    <p:extLst>
      <p:ext uri="{BB962C8B-B14F-4D97-AF65-F5344CB8AC3E}">
        <p14:creationId xmlns:p14="http://schemas.microsoft.com/office/powerpoint/2010/main" val="105166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envelope&#10;&#10;Description automatically generated">
            <a:extLst>
              <a:ext uri="{FF2B5EF4-FFF2-40B4-BE49-F238E27FC236}">
                <a16:creationId xmlns:a16="http://schemas.microsoft.com/office/drawing/2014/main" id="{091F6E94-786E-0787-B119-4E9B4026C1EE}"/>
              </a:ext>
            </a:extLst>
          </p:cNvPr>
          <p:cNvPicPr>
            <a:picLocks noChangeAspect="1"/>
          </p:cNvPicPr>
          <p:nvPr/>
        </p:nvPicPr>
        <p:blipFill rotWithShape="1">
          <a:blip r:embed="rId2">
            <a:extLst>
              <a:ext uri="{28A0092B-C50C-407E-A947-70E740481C1C}">
                <a14:useLocalDpi xmlns:a14="http://schemas.microsoft.com/office/drawing/2010/main" val="0"/>
              </a:ext>
            </a:extLst>
          </a:blip>
          <a:srcRect l="2691" t="23575" r="3559" b="-1"/>
          <a:stretch/>
        </p:blipFill>
        <p:spPr>
          <a:xfrm>
            <a:off x="20" y="10"/>
            <a:ext cx="12191981" cy="6857990"/>
          </a:xfrm>
          <a:prstGeom prst="rect">
            <a:avLst/>
          </a:prstGeom>
        </p:spPr>
      </p:pic>
      <p:sp>
        <p:nvSpPr>
          <p:cNvPr id="13"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04553" y="3091928"/>
            <a:ext cx="9078562" cy="2387600"/>
          </a:xfrm>
        </p:spPr>
        <p:txBody>
          <a:bodyPr>
            <a:normAutofit/>
          </a:bodyPr>
          <a:lstStyle/>
          <a:p>
            <a:pPr algn="l"/>
            <a:r>
              <a:rPr lang="en-US" sz="4100" dirty="0"/>
              <a:t>Immigrant students in Europe suffer from lower grades: some social and scholastic features are the key to explain</a:t>
            </a: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04553" y="5624945"/>
            <a:ext cx="9078562" cy="592975"/>
          </a:xfrm>
        </p:spPr>
        <p:txBody>
          <a:bodyPr anchor="ctr">
            <a:normAutofit/>
          </a:bodyPr>
          <a:lstStyle/>
          <a:p>
            <a:pPr algn="l"/>
            <a:r>
              <a:rPr lang="en-US" dirty="0"/>
              <a:t>Giulia </a:t>
            </a:r>
            <a:r>
              <a:rPr lang="en-US" dirty="0" err="1"/>
              <a:t>Bergonzoli</a:t>
            </a:r>
            <a:r>
              <a:rPr lang="en-US" dirty="0"/>
              <a:t>, Ettore Busani, Sebastian Castellano, Lucia Gregorini</a:t>
            </a:r>
          </a:p>
        </p:txBody>
      </p:sp>
      <p:sp>
        <p:nvSpPr>
          <p:cNvPr id="8" name="Subtitle 2">
            <a:extLst>
              <a:ext uri="{FF2B5EF4-FFF2-40B4-BE49-F238E27FC236}">
                <a16:creationId xmlns:a16="http://schemas.microsoft.com/office/drawing/2014/main" id="{23E34A31-2A8B-8185-0738-FDF0F96BC74D}"/>
              </a:ext>
            </a:extLst>
          </p:cNvPr>
          <p:cNvSpPr txBox="1">
            <a:spLocks/>
          </p:cNvSpPr>
          <p:nvPr/>
        </p:nvSpPr>
        <p:spPr>
          <a:xfrm>
            <a:off x="404553" y="6217920"/>
            <a:ext cx="4708221" cy="59297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Applied Statistics – </a:t>
            </a:r>
            <a:r>
              <a:rPr lang="en-US" sz="1600" dirty="0" err="1"/>
              <a:t>Politecnico</a:t>
            </a:r>
            <a:r>
              <a:rPr lang="en-US" sz="1600" dirty="0"/>
              <a:t> di Milano 2021-2022</a:t>
            </a:r>
          </a:p>
        </p:txBody>
      </p:sp>
      <p:sp>
        <p:nvSpPr>
          <p:cNvPr id="9" name="Subtitle 2">
            <a:extLst>
              <a:ext uri="{FF2B5EF4-FFF2-40B4-BE49-F238E27FC236}">
                <a16:creationId xmlns:a16="http://schemas.microsoft.com/office/drawing/2014/main" id="{382195C2-A87A-A442-0B52-D15402362156}"/>
              </a:ext>
            </a:extLst>
          </p:cNvPr>
          <p:cNvSpPr txBox="1">
            <a:spLocks/>
          </p:cNvSpPr>
          <p:nvPr/>
        </p:nvSpPr>
        <p:spPr>
          <a:xfrm>
            <a:off x="7354530" y="6211940"/>
            <a:ext cx="2262428" cy="59297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Tutor: Chiara Masci</a:t>
            </a:r>
          </a:p>
        </p:txBody>
      </p:sp>
    </p:spTree>
    <p:extLst>
      <p:ext uri="{BB962C8B-B14F-4D97-AF65-F5344CB8AC3E}">
        <p14:creationId xmlns:p14="http://schemas.microsoft.com/office/powerpoint/2010/main" val="4243064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65C46-93A9-4358-9E30-145C0EB8F97B}"/>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our study we observe data related to students of 15 years of age coming from European countries with a significant number of immigrant students.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main differences in their scholastic, familiar, psychological characteristic?</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features are most important when it comes to their scholastic success?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How can we take example from the best European countries with respect to integration to help these students?</a:t>
            </a:r>
            <a:endParaRPr lang="it-IT" dirty="0"/>
          </a:p>
        </p:txBody>
      </p:sp>
      <p:sp>
        <p:nvSpPr>
          <p:cNvPr id="5" name="TextBox 4">
            <a:extLst>
              <a:ext uri="{FF2B5EF4-FFF2-40B4-BE49-F238E27FC236}">
                <a16:creationId xmlns:a16="http://schemas.microsoft.com/office/drawing/2014/main" id="{20D09673-399A-956F-2008-D9AACAD62A2F}"/>
              </a:ext>
            </a:extLst>
          </p:cNvPr>
          <p:cNvSpPr txBox="1"/>
          <p:nvPr/>
        </p:nvSpPr>
        <p:spPr>
          <a:xfrm>
            <a:off x="1681316" y="4719484"/>
            <a:ext cx="3637936" cy="1477328"/>
          </a:xfrm>
          <a:prstGeom prst="rect">
            <a:avLst/>
          </a:prstGeom>
          <a:noFill/>
        </p:spPr>
        <p:txBody>
          <a:bodyPr wrap="square" rtlCol="0">
            <a:spAutoFit/>
          </a:bodyPr>
          <a:lstStyle/>
          <a:p>
            <a:r>
              <a:rPr lang="en-US"/>
              <a:t>Not only 1</a:t>
            </a:r>
            <a:r>
              <a:rPr lang="en-US" baseline="30000"/>
              <a:t>st</a:t>
            </a:r>
            <a:r>
              <a:rPr lang="en-US"/>
              <a:t> gen but also 2</a:t>
            </a:r>
            <a:r>
              <a:rPr lang="en-US" baseline="30000"/>
              <a:t>nd</a:t>
            </a:r>
            <a:r>
              <a:rPr lang="en-US"/>
              <a:t> students suffer from lower grades. This is not due to their “intelligence” but can be traced to social, personal, scholastic discrimination</a:t>
            </a:r>
            <a:endParaRPr lang="it-IT" dirty="0"/>
          </a:p>
        </p:txBody>
      </p:sp>
      <p:sp>
        <p:nvSpPr>
          <p:cNvPr id="6" name="TextBox 5">
            <a:extLst>
              <a:ext uri="{FF2B5EF4-FFF2-40B4-BE49-F238E27FC236}">
                <a16:creationId xmlns:a16="http://schemas.microsoft.com/office/drawing/2014/main" id="{9C99C212-AB97-C90B-B2DA-22F6E2C46007}"/>
              </a:ext>
            </a:extLst>
          </p:cNvPr>
          <p:cNvSpPr txBox="1"/>
          <p:nvPr/>
        </p:nvSpPr>
        <p:spPr>
          <a:xfrm>
            <a:off x="658761" y="2563985"/>
            <a:ext cx="3156155" cy="646331"/>
          </a:xfrm>
          <a:prstGeom prst="rect">
            <a:avLst/>
          </a:prstGeom>
          <a:noFill/>
        </p:spPr>
        <p:txBody>
          <a:bodyPr wrap="square" rtlCol="0">
            <a:spAutoFit/>
          </a:bodyPr>
          <a:lstStyle/>
          <a:p>
            <a:r>
              <a:rPr lang="it-IT" dirty="0"/>
              <a:t>Stakeholders: </a:t>
            </a:r>
            <a:r>
              <a:rPr lang="it-IT" dirty="0" err="1"/>
              <a:t>european</a:t>
            </a:r>
            <a:r>
              <a:rPr lang="it-IT" dirty="0"/>
              <a:t> </a:t>
            </a:r>
            <a:r>
              <a:rPr lang="it-IT" dirty="0" err="1"/>
              <a:t>commision</a:t>
            </a:r>
            <a:endParaRPr lang="it-IT" dirty="0"/>
          </a:p>
        </p:txBody>
      </p:sp>
      <p:sp>
        <p:nvSpPr>
          <p:cNvPr id="2" name="TextBox 1">
            <a:extLst>
              <a:ext uri="{FF2B5EF4-FFF2-40B4-BE49-F238E27FC236}">
                <a16:creationId xmlns:a16="http://schemas.microsoft.com/office/drawing/2014/main" id="{9F84FFA9-EC15-7852-681E-DDC70F565434}"/>
              </a:ext>
            </a:extLst>
          </p:cNvPr>
          <p:cNvSpPr txBox="1"/>
          <p:nvPr/>
        </p:nvSpPr>
        <p:spPr>
          <a:xfrm>
            <a:off x="836612" y="987425"/>
            <a:ext cx="2919311" cy="923330"/>
          </a:xfrm>
          <a:prstGeom prst="rect">
            <a:avLst/>
          </a:prstGeom>
          <a:noFill/>
        </p:spPr>
        <p:txBody>
          <a:bodyPr wrap="square" rtlCol="0">
            <a:spAutoFit/>
          </a:bodyPr>
          <a:lstStyle/>
          <a:p>
            <a:r>
              <a:rPr lang="it-IT" dirty="0"/>
              <a:t>Forse utilizzare abstract di </a:t>
            </a:r>
            <a:r>
              <a:rPr lang="it-IT" dirty="0" err="1"/>
              <a:t>seba</a:t>
            </a:r>
            <a:r>
              <a:rPr lang="it-IT" dirty="0"/>
              <a:t> per fare una cosa diversa…</a:t>
            </a:r>
          </a:p>
        </p:txBody>
      </p:sp>
    </p:spTree>
    <p:extLst>
      <p:ext uri="{BB962C8B-B14F-4D97-AF65-F5344CB8AC3E}">
        <p14:creationId xmlns:p14="http://schemas.microsoft.com/office/powerpoint/2010/main" val="176294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9FE43-4FBF-AFF0-5B8D-566C45ABB2F0}"/>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b="1" dirty="0">
                <a:latin typeface="+mn-lt"/>
              </a:rPr>
              <a:t>Our Goal</a:t>
            </a:r>
            <a:endParaRPr lang="en-US" sz="3400" b="1"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2B9E0D69-7551-6E6B-7915-9C1A955616A1}"/>
              </a:ext>
            </a:extLst>
          </p:cNvPr>
          <p:cNvSpPr>
            <a:spLocks noGrp="1"/>
          </p:cNvSpPr>
          <p:nvPr>
            <p:ph type="body" sz="half" idx="2"/>
          </p:nvPr>
        </p:nvSpPr>
        <p:spPr>
          <a:xfrm>
            <a:off x="411479" y="2684095"/>
            <a:ext cx="5124081" cy="3492868"/>
          </a:xfrm>
        </p:spPr>
        <p:txBody>
          <a:bodyPr vert="horz" lIns="91440" tIns="45720" rIns="91440" bIns="45720" rtlCol="0">
            <a:normAutofit/>
          </a:bodyPr>
          <a:lstStyle/>
          <a:p>
            <a:pPr lvl="1" indent="-228600">
              <a:buFont typeface="Arial" panose="020B0604020202020204" pitchFamily="34" charset="0"/>
              <a:buChar char="•"/>
            </a:pPr>
            <a:r>
              <a:rPr lang="en-US" sz="1800" dirty="0"/>
              <a:t>The goal of our project is to find quantitative evidence of the differences between native and immigrant students across Europe. We want to measure the level of integration of </a:t>
            </a:r>
            <a:r>
              <a:rPr lang="en-US" sz="1600" dirty="0"/>
              <a:t>European</a:t>
            </a:r>
            <a:r>
              <a:rPr lang="en-US" sz="1800" dirty="0"/>
              <a:t> schools by analyzing the scholastic, social and economical status of their students.</a:t>
            </a:r>
          </a:p>
          <a:p>
            <a:pPr marL="228600" lvl="1" indent="-228600">
              <a:buFont typeface="Arial" panose="020B0604020202020204" pitchFamily="34" charset="0"/>
              <a:buChar char="•"/>
            </a:pPr>
            <a:endParaRPr lang="en-US" sz="1800" dirty="0"/>
          </a:p>
          <a:p>
            <a:pPr lvl="1" indent="-228600">
              <a:buFont typeface="Arial" panose="020B0604020202020204" pitchFamily="34" charset="0"/>
              <a:buChar char="•"/>
            </a:pPr>
            <a:r>
              <a:rPr lang="en-US" sz="1800" dirty="0"/>
              <a:t>Our data comes from a world wide survey conducted by OECD’s PISA in 2018 which collects information about students test scores, lifestyle, social class, economic resources and much more.     </a:t>
            </a:r>
          </a:p>
        </p:txBody>
      </p:sp>
      <p:pic>
        <p:nvPicPr>
          <p:cNvPr id="13" name="Picture 12" descr="Logo, company name&#10;&#10;Description automatically generated">
            <a:extLst>
              <a:ext uri="{FF2B5EF4-FFF2-40B4-BE49-F238E27FC236}">
                <a16:creationId xmlns:a16="http://schemas.microsoft.com/office/drawing/2014/main" id="{8A16B994-523B-2C10-FAD8-A3BF79F04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723" y="3222734"/>
            <a:ext cx="3896112" cy="2415589"/>
          </a:xfrm>
          <a:prstGeom prst="rect">
            <a:avLst/>
          </a:prstGeom>
        </p:spPr>
      </p:pic>
      <p:pic>
        <p:nvPicPr>
          <p:cNvPr id="11" name="Picture 10" descr="A picture containing text, sign, gauge&#10;&#10;Description automatically generated">
            <a:extLst>
              <a:ext uri="{FF2B5EF4-FFF2-40B4-BE49-F238E27FC236}">
                <a16:creationId xmlns:a16="http://schemas.microsoft.com/office/drawing/2014/main" id="{1AB02BC2-A471-F76C-ABF0-049FEE74E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893" y="1737683"/>
            <a:ext cx="4229773" cy="1892823"/>
          </a:xfrm>
          <a:prstGeom prst="rect">
            <a:avLst/>
          </a:prstGeom>
        </p:spPr>
      </p:pic>
    </p:spTree>
    <p:extLst>
      <p:ext uri="{BB962C8B-B14F-4D97-AF65-F5344CB8AC3E}">
        <p14:creationId xmlns:p14="http://schemas.microsoft.com/office/powerpoint/2010/main" val="160065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9FE43-4FBF-AFF0-5B8D-566C45ABB2F0}"/>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b="1" kern="1200" dirty="0">
                <a:solidFill>
                  <a:schemeClr val="tx1"/>
                </a:solidFill>
                <a:latin typeface="+mn-lt"/>
                <a:ea typeface="+mj-ea"/>
                <a:cs typeface="+mj-cs"/>
              </a:rPr>
              <a:t>Our methodology</a:t>
            </a:r>
          </a:p>
        </p:txBody>
      </p:sp>
      <p:sp>
        <p:nvSpPr>
          <p:cNvPr id="12" name="Rectangle 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2B9E0D69-7551-6E6B-7915-9C1A955616A1}"/>
              </a:ext>
            </a:extLst>
          </p:cNvPr>
          <p:cNvSpPr>
            <a:spLocks noGrp="1"/>
          </p:cNvSpPr>
          <p:nvPr>
            <p:ph type="body" sz="half" idx="2"/>
          </p:nvPr>
        </p:nvSpPr>
        <p:spPr>
          <a:xfrm>
            <a:off x="411480" y="2684095"/>
            <a:ext cx="4443154" cy="3492868"/>
          </a:xfrm>
        </p:spPr>
        <p:txBody>
          <a:bodyPr vert="horz" lIns="91440" tIns="45720" rIns="91440" bIns="45720" rtlCol="0">
            <a:normAutofit/>
          </a:bodyPr>
          <a:lstStyle/>
          <a:p>
            <a:r>
              <a:rPr lang="en-US" sz="1800" dirty="0"/>
              <a:t>During our analysis we used many different techniques that we progressively learned during the course: </a:t>
            </a:r>
          </a:p>
          <a:p>
            <a:pPr marL="285750" indent="-228600">
              <a:buFont typeface="Arial" panose="020B0604020202020204" pitchFamily="34" charset="0"/>
              <a:buChar char="•"/>
            </a:pPr>
            <a:r>
              <a:rPr lang="en-US" sz="1800" dirty="0"/>
              <a:t>Clustering</a:t>
            </a:r>
          </a:p>
          <a:p>
            <a:pPr marL="285750" indent="-228600">
              <a:buFont typeface="Arial" panose="020B0604020202020204" pitchFamily="34" charset="0"/>
              <a:buChar char="•"/>
            </a:pPr>
            <a:r>
              <a:rPr lang="en-US" sz="1800" dirty="0"/>
              <a:t>MANOVA</a:t>
            </a:r>
          </a:p>
          <a:p>
            <a:pPr marL="285750" indent="-228600">
              <a:buFont typeface="Arial" panose="020B0604020202020204" pitchFamily="34" charset="0"/>
              <a:buChar char="•"/>
            </a:pPr>
            <a:r>
              <a:rPr lang="en-US" sz="1800" dirty="0"/>
              <a:t>Linear Models</a:t>
            </a:r>
          </a:p>
          <a:p>
            <a:pPr marL="285750" indent="-228600">
              <a:buFont typeface="Arial" panose="020B0604020202020204" pitchFamily="34" charset="0"/>
              <a:buChar char="•"/>
            </a:pPr>
            <a:r>
              <a:rPr lang="en-US" sz="1800" dirty="0"/>
              <a:t>Linear Mixed Models</a:t>
            </a:r>
          </a:p>
          <a:p>
            <a:pPr marL="285750" indent="-228600">
              <a:buFont typeface="Arial" panose="020B0604020202020204" pitchFamily="34" charset="0"/>
              <a:buChar char="•"/>
            </a:pPr>
            <a:r>
              <a:rPr lang="en-US" sz="1800" dirty="0"/>
              <a:t>Multinomial Logistic Regression</a:t>
            </a:r>
          </a:p>
          <a:p>
            <a:pPr marL="285750" indent="-228600">
              <a:buFont typeface="Arial" panose="020B0604020202020204" pitchFamily="34" charset="0"/>
              <a:buChar char="•"/>
            </a:pPr>
            <a:endParaRPr lang="en-US" sz="1800" dirty="0"/>
          </a:p>
        </p:txBody>
      </p:sp>
      <p:pic>
        <p:nvPicPr>
          <p:cNvPr id="7" name="Content Placeholder 6" descr="A picture containing indoor, stationary&#10;&#10;Description automatically generated">
            <a:extLst>
              <a:ext uri="{FF2B5EF4-FFF2-40B4-BE49-F238E27FC236}">
                <a16:creationId xmlns:a16="http://schemas.microsoft.com/office/drawing/2014/main" id="{E214E3FA-3B44-D11C-9DE1-5209DD21F8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9990" y="1909228"/>
            <a:ext cx="7432010" cy="4967060"/>
          </a:xfrm>
        </p:spPr>
      </p:pic>
    </p:spTree>
    <p:extLst>
      <p:ext uri="{BB962C8B-B14F-4D97-AF65-F5344CB8AC3E}">
        <p14:creationId xmlns:p14="http://schemas.microsoft.com/office/powerpoint/2010/main" val="351583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1E233-4D73-73E8-A17A-1ACE54BF87EA}"/>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b="1" kern="1200" dirty="0">
                <a:solidFill>
                  <a:srgbClr val="FFFFFF"/>
                </a:solidFill>
                <a:latin typeface="+mn-lt"/>
                <a:ea typeface="+mj-ea"/>
                <a:cs typeface="+mj-cs"/>
              </a:rPr>
              <a:t>Our results</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7F6EBDB3-D3B0-8BFE-E72B-9326EFA7AE97}"/>
              </a:ext>
            </a:extLst>
          </p:cNvPr>
          <p:cNvSpPr>
            <a:spLocks noGrp="1"/>
          </p:cNvSpPr>
          <p:nvPr>
            <p:ph type="body" sz="half" idx="2"/>
          </p:nvPr>
        </p:nvSpPr>
        <p:spPr>
          <a:xfrm>
            <a:off x="4447308" y="591344"/>
            <a:ext cx="6906491" cy="5585619"/>
          </a:xfrm>
        </p:spPr>
        <p:txBody>
          <a:bodyPr vert="horz" lIns="91440" tIns="45720" rIns="91440" bIns="45720" rtlCol="0" anchor="ctr">
            <a:normAutofit/>
          </a:bodyPr>
          <a:lstStyle/>
          <a:p>
            <a:pPr lvl="1" indent="-228600">
              <a:buFont typeface="Arial" panose="020B0604020202020204" pitchFamily="34" charset="0"/>
              <a:buChar char="•"/>
            </a:pPr>
            <a:r>
              <a:rPr lang="en-US" sz="1800" b="0" i="0" u="none" strike="noStrike" baseline="0"/>
              <a:t>We were able to find statistically significant differences among students, schools and countries. We proved that immigrant students often find themselves in a disadvantageous position and that their ability to score high grades is </a:t>
            </a:r>
            <a:r>
              <a:rPr lang="en-US" sz="1800"/>
              <a:t>influenced by their resources and social class of origin. </a:t>
            </a:r>
          </a:p>
          <a:p>
            <a:pPr lvl="1" indent="-228600">
              <a:buFont typeface="Arial" panose="020B0604020202020204" pitchFamily="34" charset="0"/>
              <a:buChar char="•"/>
            </a:pPr>
            <a:endParaRPr lang="en-US" sz="1800"/>
          </a:p>
          <a:p>
            <a:pPr lvl="1" indent="-228600">
              <a:buFont typeface="Arial" panose="020B0604020202020204" pitchFamily="34" charset="0"/>
              <a:buChar char="•"/>
            </a:pPr>
            <a:r>
              <a:rPr lang="en-US" sz="1800"/>
              <a:t>We managed to identify the critical characteristic that positively or negatively impacted the performance of students. Based on this findings we provided some possible improvements to be implemented by school or countries policies.</a:t>
            </a:r>
            <a:endParaRPr lang="en-US" sz="1800" b="0" i="0" u="none" strike="noStrike" baseline="0" dirty="0"/>
          </a:p>
        </p:txBody>
      </p:sp>
    </p:spTree>
    <p:extLst>
      <p:ext uri="{BB962C8B-B14F-4D97-AF65-F5344CB8AC3E}">
        <p14:creationId xmlns:p14="http://schemas.microsoft.com/office/powerpoint/2010/main" val="421701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2AD7D-5D52-FB19-A8A8-F382E37C2174}"/>
              </a:ext>
            </a:extLst>
          </p:cNvPr>
          <p:cNvSpPr>
            <a:spLocks noGrp="1"/>
          </p:cNvSpPr>
          <p:nvPr>
            <p:ph idx="1"/>
          </p:nvPr>
        </p:nvSpPr>
        <p:spPr>
          <a:xfrm>
            <a:off x="2784118" y="992187"/>
            <a:ext cx="6172200" cy="4873625"/>
          </a:xfrm>
        </p:spPr>
        <p:txBody>
          <a:bodyPr/>
          <a:lstStyle/>
          <a:p>
            <a:r>
              <a:rPr lang="it-IT" dirty="0"/>
              <a:t>Come to </a:t>
            </a:r>
            <a:r>
              <a:rPr lang="it-IT" dirty="0" err="1"/>
              <a:t>see</a:t>
            </a:r>
            <a:r>
              <a:rPr lang="it-IT" dirty="0"/>
              <a:t> </a:t>
            </a:r>
            <a:r>
              <a:rPr lang="it-IT" dirty="0" err="1"/>
              <a:t>our</a:t>
            </a:r>
            <a:r>
              <a:rPr lang="it-IT" dirty="0"/>
              <a:t> poster for more!!!</a:t>
            </a:r>
          </a:p>
        </p:txBody>
      </p:sp>
    </p:spTree>
    <p:extLst>
      <p:ext uri="{BB962C8B-B14F-4D97-AF65-F5344CB8AC3E}">
        <p14:creationId xmlns:p14="http://schemas.microsoft.com/office/powerpoint/2010/main" val="3423404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TotalTime>
  <Words>372</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Immigrant students in Europe suffer from lower grades: some social and scholastic features are the key to explain</vt:lpstr>
      <vt:lpstr>PowerPoint Presentation</vt:lpstr>
      <vt:lpstr>Our Goal</vt:lpstr>
      <vt:lpstr>Our methodology</vt:lpstr>
      <vt:lpstr>Our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students in Europe suffer from lower grades and some social and scholastic features are the key to explain</dc:title>
  <dc:creator>Sebastian Castellano</dc:creator>
  <cp:lastModifiedBy>Giulia Bergonzoli</cp:lastModifiedBy>
  <cp:revision>16</cp:revision>
  <dcterms:created xsi:type="dcterms:W3CDTF">2022-07-20T09:54:14Z</dcterms:created>
  <dcterms:modified xsi:type="dcterms:W3CDTF">2022-07-23T18:38:14Z</dcterms:modified>
</cp:coreProperties>
</file>