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63" r:id="rId4"/>
    <p:sldId id="267" r:id="rId5"/>
    <p:sldId id="268"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p:cViewPr varScale="1">
        <p:scale>
          <a:sx n="101" d="100"/>
          <a:sy n="101"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7/23/22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‹N›</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7/23/22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‹N›</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251BB-CBD4-550E-F6B8-47B1F93AD19D}"/>
              </a:ext>
            </a:extLst>
          </p:cNvPr>
          <p:cNvPicPr>
            <a:picLocks noChangeAspect="1"/>
          </p:cNvPicPr>
          <p:nvPr/>
        </p:nvPicPr>
        <p:blipFill rotWithShape="1">
          <a:blip r:embed="rId2">
            <a:extLst>
              <a:ext uri="{28A0092B-C50C-407E-A947-70E740481C1C}">
                <a14:useLocalDpi xmlns:a14="http://schemas.microsoft.com/office/drawing/2010/main" val="0"/>
              </a:ext>
            </a:extLst>
          </a:blip>
          <a:srcRect l="12151" t="9091" r="23212"/>
          <a:stretch/>
        </p:blipFill>
        <p:spPr>
          <a:xfrm>
            <a:off x="3523488" y="10"/>
            <a:ext cx="8668512" cy="6857990"/>
          </a:xfrm>
          <a:prstGeom prst="rect">
            <a:avLst/>
          </a:prstGeom>
        </p:spPr>
      </p:pic>
      <p:sp>
        <p:nvSpPr>
          <p:cNvPr id="52"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77981" y="1122363"/>
            <a:ext cx="4023360" cy="3204134"/>
          </a:xfrm>
        </p:spPr>
        <p:txBody>
          <a:bodyPr anchor="b">
            <a:normAutofit/>
          </a:bodyPr>
          <a:lstStyle/>
          <a:p>
            <a:pPr algn="l"/>
            <a:r>
              <a:rPr lang="en-US" sz="3400" dirty="0"/>
              <a:t>Immigrant students in Europe suffer from lower grades: some social and scholastic features are the key to explain it</a:t>
            </a:r>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77980" y="4872922"/>
            <a:ext cx="4023359" cy="1208141"/>
          </a:xfrm>
        </p:spPr>
        <p:txBody>
          <a:bodyPr>
            <a:normAutofit/>
          </a:bodyPr>
          <a:lstStyle/>
          <a:p>
            <a:pPr algn="l"/>
            <a:r>
              <a:rPr lang="en-US" sz="2000"/>
              <a:t>Giulia Bergonzoli, Ettore Busani, Sebastian Castellano, Lucia Gregorini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9449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69" name="Rectangle 5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some social and scholastic features are the key to explain it</a:t>
            </a:r>
          </a:p>
        </p:txBody>
      </p:sp>
      <p:sp>
        <p:nvSpPr>
          <p:cNvPr id="61" name="Rectangle: Rounded Corners 6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sitting outside&#10;&#10;Description automatically generated with low confidence">
            <a:extLst>
              <a:ext uri="{FF2B5EF4-FFF2-40B4-BE49-F238E27FC236}">
                <a16:creationId xmlns:a16="http://schemas.microsoft.com/office/drawing/2014/main" id="{C4CE4526-FD40-3B0E-691B-0ECA54390A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697" r="1469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7FE58-086A-4106-1373-84BAE49A4B29}"/>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Our Goal</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0103733-DF1A-F41B-0C6C-68D1050A1FDD}"/>
              </a:ext>
            </a:extLst>
          </p:cNvPr>
          <p:cNvSpPr>
            <a:spLocks noGrp="1"/>
          </p:cNvSpPr>
          <p:nvPr>
            <p:ph type="body" sz="half" idx="2"/>
          </p:nvPr>
        </p:nvSpPr>
        <p:spPr>
          <a:xfrm>
            <a:off x="374904" y="2522949"/>
            <a:ext cx="5065776" cy="3402363"/>
          </a:xfrm>
        </p:spPr>
        <p:txBody>
          <a:bodyPr vert="horz" lIns="91440" tIns="45720" rIns="91440" bIns="45720" rtlCol="0" anchor="t">
            <a:normAutofit/>
          </a:bodyPr>
          <a:lstStyle/>
          <a:p>
            <a:pPr indent="-228600">
              <a:buFont typeface="Arial" panose="020B0604020202020204" pitchFamily="34" charset="0"/>
              <a:buChar char="•"/>
            </a:pPr>
            <a:r>
              <a:rPr lang="en-US" sz="1700" dirty="0"/>
              <a:t>The goal of our project is to find quantitative evidence of the differences between native and immigrant students across Europe. We want to measure the level of integration of European schools by analyzing the scholastic, social and economical status of their students. We aim at identifying the most relevant factors for school performance focusing on immigrant students. </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Our dataset comes from a world wide survey conducted by OECD Pisa which collects information about students test score, lifestyle, social class, economic resources and much more.     </a:t>
            </a:r>
          </a:p>
        </p:txBody>
      </p:sp>
    </p:spTree>
    <p:extLst>
      <p:ext uri="{BB962C8B-B14F-4D97-AF65-F5344CB8AC3E}">
        <p14:creationId xmlns:p14="http://schemas.microsoft.com/office/powerpoint/2010/main" val="35071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Diagram&#10;&#10;Description automatically generated">
            <a:extLst>
              <a:ext uri="{FF2B5EF4-FFF2-40B4-BE49-F238E27FC236}">
                <a16:creationId xmlns:a16="http://schemas.microsoft.com/office/drawing/2014/main" id="{1D8CC46C-C71A-3386-BA04-D2FB06182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091" r="9091"/>
          <a:stretch/>
        </p:blipFill>
        <p:spPr>
          <a:xfrm>
            <a:off x="20" y="-68083"/>
            <a:ext cx="12191980" cy="6857990"/>
          </a:xfrm>
          <a:prstGeom prst="rect">
            <a:avLst/>
          </a:prstGeom>
        </p:spPr>
      </p:pic>
      <p:sp>
        <p:nvSpPr>
          <p:cNvPr id="31" name="Freeform: Shape 3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a:t>Our methodology</a:t>
            </a:r>
            <a:endParaRPr lang="en-US" sz="3600" dirty="0"/>
          </a:p>
        </p:txBody>
      </p:sp>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r>
              <a:rPr lang="en-US" sz="1800" dirty="0"/>
              <a:t>During our analysis we used many different techniques that we progressively learned during the course: </a:t>
            </a:r>
          </a:p>
          <a:p>
            <a:pPr marL="285750" indent="-285750">
              <a:buFontTx/>
              <a:buChar char="-"/>
            </a:pPr>
            <a:r>
              <a:rPr lang="en-US" sz="1800" dirty="0"/>
              <a:t>Clustering</a:t>
            </a:r>
          </a:p>
          <a:p>
            <a:pPr marL="285750" indent="-285750">
              <a:buFontTx/>
              <a:buChar char="-"/>
            </a:pPr>
            <a:r>
              <a:rPr lang="en-US" sz="1800" dirty="0" err="1"/>
              <a:t>Manova</a:t>
            </a:r>
            <a:endParaRPr lang="en-US" sz="1800" dirty="0"/>
          </a:p>
          <a:p>
            <a:pPr marL="285750" indent="-285750">
              <a:buFontTx/>
              <a:buChar char="-"/>
            </a:pPr>
            <a:r>
              <a:rPr lang="en-US" sz="1800" dirty="0"/>
              <a:t>Linear Models</a:t>
            </a:r>
          </a:p>
          <a:p>
            <a:pPr marL="285750" indent="-285750">
              <a:buFontTx/>
              <a:buChar char="-"/>
            </a:pPr>
            <a:r>
              <a:rPr lang="en-US" sz="1800" dirty="0"/>
              <a:t>Linear Mixed Models</a:t>
            </a:r>
          </a:p>
          <a:p>
            <a:pPr marL="285750" indent="-285750">
              <a:buFontTx/>
              <a:buChar char="-"/>
            </a:pPr>
            <a:r>
              <a:rPr lang="en-US" sz="1800" dirty="0"/>
              <a:t>Multinomial Logistic Regression</a:t>
            </a:r>
          </a:p>
          <a:p>
            <a:pPr marL="285750" indent="-285750">
              <a:buFontTx/>
              <a:buChar char="-"/>
            </a:pPr>
            <a:endParaRPr lang="en-US" sz="1800" dirty="0"/>
          </a:p>
        </p:txBody>
      </p:sp>
    </p:spTree>
    <p:extLst>
      <p:ext uri="{BB962C8B-B14F-4D97-AF65-F5344CB8AC3E}">
        <p14:creationId xmlns:p14="http://schemas.microsoft.com/office/powerpoint/2010/main" val="35158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holding a flag&#10;&#10;Description automatically generated">
            <a:extLst>
              <a:ext uri="{FF2B5EF4-FFF2-40B4-BE49-F238E27FC236}">
                <a16:creationId xmlns:a16="http://schemas.microsoft.com/office/drawing/2014/main" id="{4337183A-AEB8-B6DD-2CB1-9A2D811269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8" r="1" b="1"/>
          <a:stretch/>
        </p:blipFill>
        <p:spPr>
          <a:xfrm>
            <a:off x="1" y="10"/>
            <a:ext cx="9669642" cy="6857990"/>
          </a:xfrm>
          <a:prstGeom prst="rect">
            <a:avLst/>
          </a:prstGeom>
        </p:spPr>
      </p:pic>
      <p:sp>
        <p:nvSpPr>
          <p:cNvPr id="47"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Our results</a:t>
            </a:r>
            <a:endParaRPr lang="en-US" sz="4000"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1700" b="0" i="0" u="none" strike="noStrike" baseline="0" dirty="0"/>
              <a:t>We were able to find statistically significant differences among students, schools and countries. We proved that immigrant students often find themselves in a disadvantageous position and that their ability to score high grades is </a:t>
            </a:r>
            <a:r>
              <a:rPr lang="en-US" sz="1700" dirty="0"/>
              <a:t>influenced by their resources and social class of origin. </a:t>
            </a:r>
          </a:p>
          <a:p>
            <a:r>
              <a:rPr lang="en-US" sz="1700" dirty="0"/>
              <a:t>We managed to identify the critical characteristic that positively or negatively impacted the performance of students. Based on these findings we provided some possible improvements to be implemented by school or countries policies.</a:t>
            </a:r>
            <a:endParaRPr lang="en-US" sz="1700" b="0" i="0" u="none" strike="noStrike" baseline="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gen.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1057</Words>
  <Application>Microsoft Macintosh PowerPoint</Application>
  <PresentationFormat>Widescreen</PresentationFormat>
  <Paragraphs>29</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Open Sans</vt:lpstr>
      <vt:lpstr>Office Theme</vt:lpstr>
      <vt:lpstr>Immigrant students in Europe suffer from lower grades: some social and scholastic features are the key to explain it</vt:lpstr>
      <vt:lpstr>Immigrant students in Europe suffer from lower grades: some social and scholastic features are the key to explain it</vt:lpstr>
      <vt:lpstr>Our Goal</vt:lpstr>
      <vt:lpstr>Our methodology</vt:lpstr>
      <vt:lpstr>Our results</vt:lpstr>
      <vt:lpstr>Why should we care about immigrant students in Europe?</vt:lpstr>
      <vt:lpstr>Not convinced? Who are the stakeholders of this study?</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Lucia Gregorini</cp:lastModifiedBy>
  <cp:revision>4</cp:revision>
  <dcterms:created xsi:type="dcterms:W3CDTF">2022-07-20T09:54:14Z</dcterms:created>
  <dcterms:modified xsi:type="dcterms:W3CDTF">2022-07-23T17:02:28Z</dcterms:modified>
</cp:coreProperties>
</file>