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3" r:id="rId3"/>
    <p:sldId id="270" r:id="rId4"/>
    <p:sldId id="267" r:id="rId5"/>
    <p:sldId id="268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D0E9-9A4D-4A94-9560-2742CA740A1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BD09-54EE-4B25-8397-93774047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hands holding up flags&#10;&#10;Description automatically generated with low confidence">
            <a:extLst>
              <a:ext uri="{FF2B5EF4-FFF2-40B4-BE49-F238E27FC236}">
                <a16:creationId xmlns:a16="http://schemas.microsoft.com/office/drawing/2014/main" id="{10EAFD77-1123-42FE-83A5-DB8C8FD6A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22345" r="2654" b="-1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05919-EF51-3C09-4624-2A44177E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Immigrant students in Europe suffer from lower grades: some social and scholastic features are the key to explain it</a:t>
            </a:r>
          </a:p>
        </p:txBody>
      </p:sp>
      <p:sp>
        <p:nvSpPr>
          <p:cNvPr id="30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3817C-853C-8EA7-0C69-B4DABE46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Giulia Bergonzoli, Ettore Busani, Sebastian Castellano, Lucia Gregorini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3E34A31-2A8B-8185-0738-FDF0F96BC74D}"/>
              </a:ext>
            </a:extLst>
          </p:cNvPr>
          <p:cNvSpPr txBox="1">
            <a:spLocks/>
          </p:cNvSpPr>
          <p:nvPr/>
        </p:nvSpPr>
        <p:spPr>
          <a:xfrm>
            <a:off x="404553" y="6217920"/>
            <a:ext cx="4708221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Applied Statistics – </a:t>
            </a:r>
            <a:r>
              <a:rPr lang="en-US" sz="1600" dirty="0" err="1"/>
              <a:t>Politecnico</a:t>
            </a:r>
            <a:r>
              <a:rPr lang="en-US" sz="1600" dirty="0"/>
              <a:t> di Milano 2021-2022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2195C2-A87A-A442-0B52-D15402362156}"/>
              </a:ext>
            </a:extLst>
          </p:cNvPr>
          <p:cNvSpPr txBox="1">
            <a:spLocks/>
          </p:cNvSpPr>
          <p:nvPr/>
        </p:nvSpPr>
        <p:spPr>
          <a:xfrm>
            <a:off x="7354530" y="6211940"/>
            <a:ext cx="2262428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Tutor: Chiara Masci</a:t>
            </a:r>
          </a:p>
        </p:txBody>
      </p:sp>
    </p:spTree>
    <p:extLst>
      <p:ext uri="{BB962C8B-B14F-4D97-AF65-F5344CB8AC3E}">
        <p14:creationId xmlns:p14="http://schemas.microsoft.com/office/powerpoint/2010/main" val="42430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DC1C97-23B1-8535-ED1E-E431DAA0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Immigrant students suffer from lower grades; this is not only due to their lack of commitment but can be traced to social, personal and scholastic discrimination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5C1B71-7176-DFBA-9BED-EE8DC6E0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latin typeface="+mj-lt"/>
              </a:rPr>
              <a:t>W</a:t>
            </a:r>
            <a:r>
              <a:rPr lang="en-US" sz="1700" dirty="0">
                <a:effectLst/>
                <a:latin typeface="+mj-lt"/>
              </a:rPr>
              <a:t>e observe data collected by </a:t>
            </a:r>
            <a:r>
              <a:rPr lang="en-US" sz="1700" dirty="0">
                <a:latin typeface="+mj-lt"/>
              </a:rPr>
              <a:t>OECD’s PISA in 2018, </a:t>
            </a:r>
            <a:r>
              <a:rPr lang="en-US" sz="1700" dirty="0">
                <a:effectLst/>
                <a:latin typeface="+mj-lt"/>
              </a:rPr>
              <a:t>related to students of 15 years of age coming from European countries with a significant number of immigrant students.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How do immigrant students face up when compared to native students?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Which are the main differences in their scholastic, familiar, psychological characteristics?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Which features are most important when it comes to their scholastic success?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How can we take example from the best European countries with respect to integration to help these students?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1" name="Picture 10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1AB02BC2-A471-F76C-ABF0-049FEE74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534432"/>
            <a:ext cx="4233672" cy="1894568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A16B994-523B-2C10-FAD8-A3BF79F0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99" y="3381581"/>
            <a:ext cx="3622482" cy="22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9FE43-4FBF-AFF0-5B8D-566C45AB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latin typeface="+mn-lt"/>
              </a:rPr>
              <a:t>Our Goal (o </a:t>
            </a:r>
            <a:r>
              <a:rPr lang="en-US" sz="3400" b="1" dirty="0" err="1">
                <a:latin typeface="+mn-lt"/>
              </a:rPr>
              <a:t>questa</a:t>
            </a:r>
            <a:r>
              <a:rPr lang="en-US" sz="3400" b="1" dirty="0">
                <a:latin typeface="+mn-lt"/>
              </a:rPr>
              <a:t> o </a:t>
            </a:r>
            <a:r>
              <a:rPr lang="en-US" sz="3400" b="1" dirty="0" err="1">
                <a:latin typeface="+mn-lt"/>
              </a:rPr>
              <a:t>quella</a:t>
            </a:r>
            <a:r>
              <a:rPr lang="en-US" sz="3400" b="1" dirty="0">
                <a:latin typeface="+mn-lt"/>
              </a:rPr>
              <a:t> prima)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0D69-7551-6E6B-7915-9C1A9556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5124081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The goal of our project is to find quantitative evidence of the differences between native and immigrant students across Europe. We want to measure the level of integration of </a:t>
            </a:r>
            <a:r>
              <a:rPr lang="en-US" sz="1600" dirty="0"/>
              <a:t>European</a:t>
            </a:r>
            <a:r>
              <a:rPr lang="en-US" sz="1800" dirty="0"/>
              <a:t> schools by analyzing the scholastic, social and economical status of their students.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Our data comes from a worldwide survey conducted by OECD’s PISA in 2018 which collects information about students test scores, lifestyle, social class, economic resources and much more.     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A16B994-523B-2C10-FAD8-A3BF79F0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23" y="3222734"/>
            <a:ext cx="3896112" cy="2415589"/>
          </a:xfrm>
          <a:prstGeom prst="rect">
            <a:avLst/>
          </a:prstGeom>
        </p:spPr>
      </p:pic>
      <p:pic>
        <p:nvPicPr>
          <p:cNvPr id="11" name="Picture 10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1AB02BC2-A471-F76C-ABF0-049FEE74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93" y="1737683"/>
            <a:ext cx="4229773" cy="18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9FE43-4FBF-AFF0-5B8D-566C45AB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Methods/Statistical tools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E0D69-7551-6E6B-7915-9C1A9556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Clustering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MANOVA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Linear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Linear Mixed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Multinomial Logistic Regression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Content Placeholder 6" descr="A picture containing indoor, stationary&#10;&#10;Description automatically generated">
            <a:extLst>
              <a:ext uri="{FF2B5EF4-FFF2-40B4-BE49-F238E27FC236}">
                <a16:creationId xmlns:a16="http://schemas.microsoft.com/office/drawing/2014/main" id="{E214E3FA-3B44-D11C-9DE1-5209DD21F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90" y="1909228"/>
            <a:ext cx="7432010" cy="4967060"/>
          </a:xfrm>
        </p:spPr>
      </p:pic>
    </p:spTree>
    <p:extLst>
      <p:ext uri="{BB962C8B-B14F-4D97-AF65-F5344CB8AC3E}">
        <p14:creationId xmlns:p14="http://schemas.microsoft.com/office/powerpoint/2010/main" val="351583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E233-4D73-73E8-A17A-1ACE54BF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Our results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EBDB3-D3B0-8BFE-E72B-9326EFA7A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We were able to find statistically significant differences among students, schools and countries. We proved that immigrant students often find themselves in a social disadvantageous position, influencing their academic achievements</a:t>
            </a:r>
            <a:r>
              <a:rPr lang="en-US" sz="1800" dirty="0"/>
              <a:t>. </a:t>
            </a:r>
          </a:p>
          <a:p>
            <a:pPr lvl="1" indent="-22860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We managed to identify the critical characteristic that impact the students’ performance.</a:t>
            </a:r>
          </a:p>
          <a:p>
            <a:pPr lvl="1" indent="-22860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indent="-228600" algn="just">
              <a:buFont typeface="Arial" panose="020B0604020202020204" pitchFamily="34" charset="0"/>
              <a:buChar char="•"/>
            </a:pPr>
            <a:r>
              <a:rPr lang="en-US" sz="1800" dirty="0"/>
              <a:t>Based on this findings we provided some possible improvements to be implemented by school and countries policies.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1701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AD7D-5D52-FB19-A8A8-F382E37C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77" y="1956619"/>
            <a:ext cx="8248395" cy="1741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dirty="0"/>
              <a:t>COME TO SEE OUR POSTER FOR MORE!!!</a:t>
            </a:r>
          </a:p>
          <a:p>
            <a:pPr marL="0" indent="0" algn="ctr">
              <a:buNone/>
            </a:pPr>
            <a:r>
              <a:rPr lang="it-IT" sz="3600" dirty="0"/>
              <a:t>scritto meglio non so </a:t>
            </a:r>
            <a:r>
              <a:rPr lang="it-IT" sz="3600" dirty="0" err="1"/>
              <a:t>comee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42340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Immigrant students in Europe suffer from lower grades: some social and scholastic features are the key to explain it</vt:lpstr>
      <vt:lpstr>Immigrant students suffer from lower grades; this is not only due to their lack of commitment but can be traced to social, personal and scholastic discrimination</vt:lpstr>
      <vt:lpstr>Our Goal (o questa o quella prima)</vt:lpstr>
      <vt:lpstr>Methods/Statistical tools</vt:lpstr>
      <vt:lpstr>Our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Immigrant students in Europe suffer from lower grades and some social and scholastic features are the key to explain</dc:title>
  <dc:creator>Sebastian Castellano</dc:creator>
  <cp:lastModifiedBy>Giulia Bergonzoli</cp:lastModifiedBy>
  <cp:revision>25</cp:revision>
  <dcterms:created xsi:type="dcterms:W3CDTF">2022-07-20T09:54:14Z</dcterms:created>
  <dcterms:modified xsi:type="dcterms:W3CDTF">2022-07-24T09:46:06Z</dcterms:modified>
</cp:coreProperties>
</file>