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75" r:id="rId4"/>
    <p:sldId id="267" r:id="rId5"/>
    <p:sldId id="273" r:id="rId6"/>
    <p:sldId id="271" r:id="rId7"/>
    <p:sldId id="269" r:id="rId8"/>
    <p:sldId id="274" r:id="rId9"/>
    <p:sldId id="268" r:id="rId10"/>
    <p:sldId id="263" r:id="rId11"/>
    <p:sldId id="257" r:id="rId12"/>
    <p:sldId id="258" r:id="rId13"/>
    <p:sldId id="259"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0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51"/>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251BB-CBD4-550E-F6B8-47B1F93AD19D}"/>
              </a:ext>
            </a:extLst>
          </p:cNvPr>
          <p:cNvPicPr>
            <a:picLocks noChangeAspect="1"/>
          </p:cNvPicPr>
          <p:nvPr/>
        </p:nvPicPr>
        <p:blipFill rotWithShape="1">
          <a:blip r:embed="rId2">
            <a:extLst>
              <a:ext uri="{28A0092B-C50C-407E-A947-70E740481C1C}">
                <a14:useLocalDpi xmlns:a14="http://schemas.microsoft.com/office/drawing/2010/main" val="0"/>
              </a:ext>
            </a:extLst>
          </a:blip>
          <a:srcRect l="12151" t="9091" r="23212"/>
          <a:stretch/>
        </p:blipFill>
        <p:spPr>
          <a:xfrm>
            <a:off x="3553395" y="0"/>
            <a:ext cx="8668512" cy="6857990"/>
          </a:xfrm>
          <a:prstGeom prst="rect">
            <a:avLst/>
          </a:prstGeom>
        </p:spPr>
      </p:pic>
      <p:sp>
        <p:nvSpPr>
          <p:cNvPr id="52"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77980" y="1079702"/>
            <a:ext cx="4023360" cy="3204134"/>
          </a:xfrm>
        </p:spPr>
        <p:txBody>
          <a:bodyPr anchor="b">
            <a:normAutofit/>
          </a:bodyPr>
          <a:lstStyle/>
          <a:p>
            <a:pPr algn="l"/>
            <a:r>
              <a:rPr lang="en-US" sz="3400" dirty="0"/>
              <a:t>Immigrant students in Europe suffer from lower grades: some social and scholastic features are the key to explain it</a:t>
            </a:r>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58169" y="4821937"/>
            <a:ext cx="4023359" cy="818659"/>
          </a:xfrm>
        </p:spPr>
        <p:txBody>
          <a:bodyPr>
            <a:normAutofit/>
          </a:bodyPr>
          <a:lstStyle/>
          <a:p>
            <a:pPr algn="l"/>
            <a:r>
              <a:rPr lang="en-US" sz="2000" dirty="0">
                <a:solidFill>
                  <a:srgbClr val="ED7D31"/>
                </a:solidFill>
              </a:rPr>
              <a:t>Giulia </a:t>
            </a:r>
            <a:r>
              <a:rPr lang="en-US" sz="2000" dirty="0" err="1">
                <a:solidFill>
                  <a:srgbClr val="ED7D31"/>
                </a:solidFill>
              </a:rPr>
              <a:t>Bergonzoli</a:t>
            </a:r>
            <a:r>
              <a:rPr lang="en-US" sz="2000" dirty="0">
                <a:solidFill>
                  <a:srgbClr val="ED7D31"/>
                </a:solidFill>
              </a:rPr>
              <a:t>, Ettore Busani, Sebastian Castellano, Lucia Gregorini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with medium confidence">
            <a:extLst>
              <a:ext uri="{FF2B5EF4-FFF2-40B4-BE49-F238E27FC236}">
                <a16:creationId xmlns:a16="http://schemas.microsoft.com/office/drawing/2014/main" id="{81A280E3-7652-F4C3-2BEA-5652C6650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3149" y="5531653"/>
            <a:ext cx="1283354" cy="1098819"/>
          </a:xfrm>
          <a:prstGeom prst="rect">
            <a:avLst/>
          </a:prstGeom>
        </p:spPr>
      </p:pic>
      <p:sp>
        <p:nvSpPr>
          <p:cNvPr id="7" name="TextBox 6">
            <a:extLst>
              <a:ext uri="{FF2B5EF4-FFF2-40B4-BE49-F238E27FC236}">
                <a16:creationId xmlns:a16="http://schemas.microsoft.com/office/drawing/2014/main" id="{5DF641F8-BEFB-E085-10CB-813393F8E620}"/>
              </a:ext>
            </a:extLst>
          </p:cNvPr>
          <p:cNvSpPr txBox="1"/>
          <p:nvPr/>
        </p:nvSpPr>
        <p:spPr>
          <a:xfrm>
            <a:off x="6093475" y="6092064"/>
            <a:ext cx="3325535" cy="369332"/>
          </a:xfrm>
          <a:prstGeom prst="rect">
            <a:avLst/>
          </a:prstGeom>
          <a:noFill/>
        </p:spPr>
        <p:txBody>
          <a:bodyPr wrap="square" rtlCol="0">
            <a:spAutoFit/>
          </a:bodyPr>
          <a:lstStyle/>
          <a:p>
            <a:r>
              <a:rPr lang="it-IT" dirty="0"/>
              <a:t>Tutor: Chiara Masci</a:t>
            </a:r>
            <a:endParaRPr lang="en-GB" dirty="0"/>
          </a:p>
        </p:txBody>
      </p:sp>
      <p:sp>
        <p:nvSpPr>
          <p:cNvPr id="8" name="TextBox 7">
            <a:extLst>
              <a:ext uri="{FF2B5EF4-FFF2-40B4-BE49-F238E27FC236}">
                <a16:creationId xmlns:a16="http://schemas.microsoft.com/office/drawing/2014/main" id="{D41898C4-775F-61C0-A6DF-42773782676E}"/>
              </a:ext>
            </a:extLst>
          </p:cNvPr>
          <p:cNvSpPr txBox="1"/>
          <p:nvPr/>
        </p:nvSpPr>
        <p:spPr>
          <a:xfrm>
            <a:off x="477980" y="6092064"/>
            <a:ext cx="4480519" cy="369332"/>
          </a:xfrm>
          <a:prstGeom prst="rect">
            <a:avLst/>
          </a:prstGeom>
          <a:noFill/>
        </p:spPr>
        <p:txBody>
          <a:bodyPr wrap="square" rtlCol="0">
            <a:spAutoFit/>
          </a:bodyPr>
          <a:lstStyle/>
          <a:p>
            <a:r>
              <a:rPr lang="it-IT" dirty="0"/>
              <a:t>Applied </a:t>
            </a:r>
            <a:r>
              <a:rPr lang="it-IT" dirty="0" err="1"/>
              <a:t>Statistics</a:t>
            </a:r>
            <a:r>
              <a:rPr lang="it-IT" dirty="0"/>
              <a:t> 2022 – Politecnico di Milano </a:t>
            </a:r>
            <a:endParaRPr lang="en-GB" dirty="0"/>
          </a:p>
        </p:txBody>
      </p:sp>
    </p:spTree>
    <p:extLst>
      <p:ext uri="{BB962C8B-B14F-4D97-AF65-F5344CB8AC3E}">
        <p14:creationId xmlns:p14="http://schemas.microsoft.com/office/powerpoint/2010/main" val="39429449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sitting outside&#10;&#10;Description automatically generated with low confidence">
            <a:extLst>
              <a:ext uri="{FF2B5EF4-FFF2-40B4-BE49-F238E27FC236}">
                <a16:creationId xmlns:a16="http://schemas.microsoft.com/office/drawing/2014/main" id="{C4CE4526-FD40-3B0E-691B-0ECA54390A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697" r="1469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7FE58-086A-4106-1373-84BAE49A4B29}"/>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Our Goal</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0103733-DF1A-F41B-0C6C-68D1050A1FDD}"/>
              </a:ext>
            </a:extLst>
          </p:cNvPr>
          <p:cNvSpPr>
            <a:spLocks noGrp="1"/>
          </p:cNvSpPr>
          <p:nvPr>
            <p:ph type="body" sz="half" idx="2"/>
          </p:nvPr>
        </p:nvSpPr>
        <p:spPr>
          <a:xfrm>
            <a:off x="374904" y="2522949"/>
            <a:ext cx="5065776" cy="3402363"/>
          </a:xfrm>
        </p:spPr>
        <p:txBody>
          <a:bodyPr vert="horz" lIns="91440" tIns="45720" rIns="91440" bIns="45720" rtlCol="0" anchor="t">
            <a:normAutofit/>
          </a:bodyPr>
          <a:lstStyle/>
          <a:p>
            <a:pPr indent="-228600">
              <a:buFont typeface="Arial" panose="020B0604020202020204" pitchFamily="34" charset="0"/>
              <a:buChar char="•"/>
            </a:pPr>
            <a:r>
              <a:rPr lang="en-US" sz="1700" dirty="0"/>
              <a:t>The goal of our project is to find quantitative evidence of the differences between native and immigrant students across Europe. We want to measure the level of integration of European schools by analyzing the scholastic, social and economical status of their students. We aim at identifying the most relevant factors for school performance focusing on immigrant students. </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Our dataset comes from a world wide survey conducted by OECD Pisa which collects information about students test score, lifestyle, social class, economic resources and much more.     </a:t>
            </a:r>
          </a:p>
        </p:txBody>
      </p:sp>
    </p:spTree>
    <p:extLst>
      <p:ext uri="{BB962C8B-B14F-4D97-AF65-F5344CB8AC3E}">
        <p14:creationId xmlns:p14="http://schemas.microsoft.com/office/powerpoint/2010/main" val="3507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gen.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88720" y="1090982"/>
            <a:ext cx="5160930" cy="1290275"/>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95622" y="4577282"/>
            <a:ext cx="5016642" cy="1276763"/>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characteristics?</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947D14A-50F8-D2F9-D330-465BDF7E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643" y="-10274"/>
            <a:ext cx="5582309" cy="3251899"/>
          </a:xfrm>
          <a:prstGeom prst="rect">
            <a:avLst/>
          </a:prstGeom>
        </p:spPr>
      </p:pic>
      <p:sp>
        <p:nvSpPr>
          <p:cNvPr id="34" name="TextBox 33">
            <a:extLst>
              <a:ext uri="{FF2B5EF4-FFF2-40B4-BE49-F238E27FC236}">
                <a16:creationId xmlns:a16="http://schemas.microsoft.com/office/drawing/2014/main" id="{FE257762-F0E7-FEAA-5D87-F805B5F12F4B}"/>
              </a:ext>
            </a:extLst>
          </p:cNvPr>
          <p:cNvSpPr txBox="1"/>
          <p:nvPr/>
        </p:nvSpPr>
        <p:spPr>
          <a:xfrm>
            <a:off x="1188720" y="1325064"/>
            <a:ext cx="450601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features are most important when it comes to their scholastic success?</a:t>
            </a:r>
          </a:p>
          <a:p>
            <a:endParaRPr lang="en-GB" dirty="0"/>
          </a:p>
        </p:txBody>
      </p:sp>
      <p:pic>
        <p:nvPicPr>
          <p:cNvPr id="38" name="Picture 37" descr="A picture containing envelope&#10;&#10;Description automatically generated">
            <a:extLst>
              <a:ext uri="{FF2B5EF4-FFF2-40B4-BE49-F238E27FC236}">
                <a16:creationId xmlns:a16="http://schemas.microsoft.com/office/drawing/2014/main" id="{7369677D-3A0F-77BF-4DB1-D52A6053D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285" y="3257921"/>
            <a:ext cx="5590191" cy="3608057"/>
          </a:xfrm>
          <a:prstGeom prst="rect">
            <a:avLst/>
          </a:prstGeom>
        </p:spPr>
      </p:pic>
      <p:sp>
        <p:nvSpPr>
          <p:cNvPr id="39" name="TextBox 38">
            <a:extLst>
              <a:ext uri="{FF2B5EF4-FFF2-40B4-BE49-F238E27FC236}">
                <a16:creationId xmlns:a16="http://schemas.microsoft.com/office/drawing/2014/main" id="{8A982EA2-87AB-24DD-F959-6914BA6539CF}"/>
              </a:ext>
            </a:extLst>
          </p:cNvPr>
          <p:cNvSpPr txBox="1"/>
          <p:nvPr/>
        </p:nvSpPr>
        <p:spPr>
          <a:xfrm>
            <a:off x="1188720" y="4663990"/>
            <a:ext cx="4937233"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can we take example from the best European countries with respect to integration to help these students?</a:t>
            </a:r>
            <a:endParaRPr lang="it-IT"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6834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0-ppt_h/2"/>
                                          </p:val>
                                        </p:tav>
                                      </p:tavLst>
                                    </p:anim>
                                    <p:set>
                                      <p:cBhvr>
                                        <p:cTn id="12" dur="1" fill="hold">
                                          <p:stCondLst>
                                            <p:cond delay="499"/>
                                          </p:stCondLst>
                                        </p:cTn>
                                        <p:tgtEl>
                                          <p:spTgt spid="1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1"/>
                                        </p:tgtEl>
                                        <p:attrNameLst>
                                          <p:attrName>ppt_x</p:attrName>
                                        </p:attrNameLst>
                                      </p:cBhvr>
                                      <p:tavLst>
                                        <p:tav tm="0">
                                          <p:val>
                                            <p:strVal val="ppt_x"/>
                                          </p:val>
                                        </p:tav>
                                        <p:tav tm="100000">
                                          <p:val>
                                            <p:strVal val="ppt_x"/>
                                          </p:val>
                                        </p:tav>
                                      </p:tavLst>
                                    </p:anim>
                                    <p:anim calcmode="lin" valueType="num">
                                      <p:cBhvr additive="base">
                                        <p:cTn id="27" dur="500"/>
                                        <p:tgtEl>
                                          <p:spTgt spid="21"/>
                                        </p:tgtEl>
                                        <p:attrNameLst>
                                          <p:attrName>ppt_y</p:attrName>
                                        </p:attrNameLst>
                                      </p:cBhvr>
                                      <p:tavLst>
                                        <p:tav tm="0">
                                          <p:val>
                                            <p:strVal val="ppt_y"/>
                                          </p:val>
                                        </p:tav>
                                        <p:tav tm="100000">
                                          <p:val>
                                            <p:strVal val="1+ppt_h/2"/>
                                          </p:val>
                                        </p:tav>
                                      </p:tavLst>
                                    </p:anim>
                                    <p:set>
                                      <p:cBhvr>
                                        <p:cTn id="28" dur="1" fill="hold">
                                          <p:stCondLst>
                                            <p:cond delay="499"/>
                                          </p:stCondLst>
                                        </p:cTn>
                                        <p:tgtEl>
                                          <p:spTgt spid="21"/>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36">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6">
                                            <p:txEl>
                                              <p:pRg st="0" end="0"/>
                                            </p:txEl>
                                          </p:spTgt>
                                        </p:tgtEl>
                                        <p:attrNameLst>
                                          <p:attrName>style.visibility</p:attrName>
                                        </p:attrNameLst>
                                      </p:cBhvr>
                                      <p:to>
                                        <p:strVal val="hidden"/>
                                      </p:to>
                                    </p:se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6" grpId="0" build="p"/>
      <p:bldP spid="34"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43760-2710-7FBC-2608-651CEBD4AB99}"/>
              </a:ext>
            </a:extLst>
          </p:cNvPr>
          <p:cNvSpPr>
            <a:spLocks noGrp="1"/>
          </p:cNvSpPr>
          <p:nvPr>
            <p:ph type="title"/>
          </p:nvPr>
        </p:nvSpPr>
        <p:spPr>
          <a:xfrm>
            <a:off x="1145136" y="1028700"/>
            <a:ext cx="9947305" cy="1090657"/>
          </a:xfrm>
        </p:spPr>
        <p:txBody>
          <a:bodyPr vert="horz" lIns="91440" tIns="45720" rIns="91440" bIns="45720" rtlCol="0" anchor="b">
            <a:normAutofit fontScale="90000"/>
          </a:bodyPr>
          <a:lstStyle/>
          <a:p>
            <a:pPr algn="ctr"/>
            <a:r>
              <a:rPr lang="en-US" sz="3600" dirty="0">
                <a:solidFill>
                  <a:srgbClr val="FFFFFF"/>
                </a:solidFill>
              </a:rPr>
              <a:t>Come and have a look at what we found! </a:t>
            </a:r>
            <a:br>
              <a:rPr lang="en-US" sz="4800" dirty="0">
                <a:solidFill>
                  <a:srgbClr val="FFFFFF"/>
                </a:solidFill>
              </a:rPr>
            </a:br>
            <a:endParaRPr lang="en-US" sz="4800" dirty="0">
              <a:solidFill>
                <a:srgbClr val="FFFFFF"/>
              </a:solidFill>
            </a:endParaRPr>
          </a:p>
        </p:txBody>
      </p:sp>
      <p:sp>
        <p:nvSpPr>
          <p:cNvPr id="4" name="Text Placeholder 3">
            <a:extLst>
              <a:ext uri="{FF2B5EF4-FFF2-40B4-BE49-F238E27FC236}">
                <a16:creationId xmlns:a16="http://schemas.microsoft.com/office/drawing/2014/main" id="{E647CE0E-744B-E1EA-2910-4567B8A9FFC9}"/>
              </a:ext>
            </a:extLst>
          </p:cNvPr>
          <p:cNvSpPr>
            <a:spLocks noGrp="1"/>
          </p:cNvSpPr>
          <p:nvPr>
            <p:ph type="body" sz="half" idx="2"/>
          </p:nvPr>
        </p:nvSpPr>
        <p:spPr>
          <a:xfrm>
            <a:off x="1524000" y="2214188"/>
            <a:ext cx="9144000" cy="492440"/>
          </a:xfrm>
        </p:spPr>
        <p:txBody>
          <a:bodyPr vert="horz" lIns="91440" tIns="45720" rIns="91440" bIns="45720" rtlCol="0">
            <a:normAutofit/>
          </a:bodyPr>
          <a:lstStyle/>
          <a:p>
            <a:pPr algn="ctr"/>
            <a:endParaRPr lang="en-US" sz="2000" dirty="0">
              <a:solidFill>
                <a:srgbClr val="FFFFFF"/>
              </a:solidFill>
            </a:endParaRPr>
          </a:p>
        </p:txBody>
      </p:sp>
      <p:sp>
        <p:nvSpPr>
          <p:cNvPr id="19" name="Freeform: Shape 18">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descr="A group of people holding a flag&#10;&#10;Description automatically generated">
            <a:extLst>
              <a:ext uri="{FF2B5EF4-FFF2-40B4-BE49-F238E27FC236}">
                <a16:creationId xmlns:a16="http://schemas.microsoft.com/office/drawing/2014/main" id="{1E5852BF-281F-9F6E-E5C5-EA540EECF47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276" r="1" b="9277"/>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29961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8568795" y="226861"/>
            <a:ext cx="3143307" cy="1611668"/>
          </a:xfrm>
        </p:spPr>
        <p:txBody>
          <a:bodyPr vert="horz" lIns="91440" tIns="45720" rIns="91440" bIns="45720" rtlCol="0" anchor="b">
            <a:normAutofit/>
          </a:bodyPr>
          <a:lstStyle/>
          <a:p>
            <a:r>
              <a:rPr lang="en-US" sz="4000" dirty="0"/>
              <a:t>Our methodology</a:t>
            </a:r>
          </a:p>
        </p:txBody>
      </p:sp>
      <p:pic>
        <p:nvPicPr>
          <p:cNvPr id="10" name="Content Placeholder 9" descr="Diagram&#10;&#10;Description automatically generated">
            <a:extLst>
              <a:ext uri="{FF2B5EF4-FFF2-40B4-BE49-F238E27FC236}">
                <a16:creationId xmlns:a16="http://schemas.microsoft.com/office/drawing/2014/main" id="{1D8CC46C-C71A-3386-BA04-D2FB06182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78" r="19888" b="-1"/>
          <a:stretch/>
        </p:blipFill>
        <p:spPr>
          <a:xfrm>
            <a:off x="20" y="431"/>
            <a:ext cx="8115280" cy="6408311"/>
          </a:xfrm>
          <a:prstGeom prst="rect">
            <a:avLst/>
          </a:prstGeom>
        </p:spPr>
      </p:pic>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r>
              <a:rPr lang="en-US" sz="1700" dirty="0"/>
              <a:t>During our analysis we used many different techniques that we progressively learned during the course: </a:t>
            </a:r>
          </a:p>
          <a:p>
            <a:pPr marL="285750" indent="-228600">
              <a:buFont typeface="Arial" panose="020B0604020202020204" pitchFamily="34" charset="0"/>
              <a:buChar char="•"/>
            </a:pPr>
            <a:r>
              <a:rPr lang="en-US" sz="1700" dirty="0"/>
              <a:t>Clustering</a:t>
            </a:r>
          </a:p>
          <a:p>
            <a:pPr marL="285750" indent="-228600">
              <a:buFont typeface="Arial" panose="020B0604020202020204" pitchFamily="34" charset="0"/>
              <a:buChar char="•"/>
            </a:pPr>
            <a:r>
              <a:rPr lang="en-US" sz="1700" dirty="0" err="1"/>
              <a:t>Manova</a:t>
            </a:r>
            <a:endParaRPr lang="en-US" sz="1700" dirty="0"/>
          </a:p>
          <a:p>
            <a:pPr marL="285750" indent="-228600">
              <a:buFont typeface="Arial" panose="020B0604020202020204" pitchFamily="34" charset="0"/>
              <a:buChar char="•"/>
            </a:pPr>
            <a:r>
              <a:rPr lang="en-US" sz="1700" dirty="0"/>
              <a:t>Linear Models</a:t>
            </a:r>
          </a:p>
          <a:p>
            <a:pPr marL="285750" indent="-228600">
              <a:buFont typeface="Arial" panose="020B0604020202020204" pitchFamily="34" charset="0"/>
              <a:buChar char="•"/>
            </a:pPr>
            <a:r>
              <a:rPr lang="en-US" sz="1700" dirty="0"/>
              <a:t>Linear Mixed Models</a:t>
            </a:r>
          </a:p>
          <a:p>
            <a:pPr marL="285750" indent="-228600">
              <a:buFont typeface="Arial" panose="020B0604020202020204" pitchFamily="34" charset="0"/>
              <a:buChar char="•"/>
            </a:pPr>
            <a:r>
              <a:rPr lang="en-US" sz="1700" dirty="0"/>
              <a:t>Multinomial Logistic Regression</a:t>
            </a:r>
          </a:p>
          <a:p>
            <a:pPr marL="285750" indent="-228600">
              <a:buFont typeface="Arial" panose="020B0604020202020204" pitchFamily="34" charset="0"/>
              <a:buChar char="•"/>
            </a:pPr>
            <a:endParaRPr lang="en-US" sz="1700" dirty="0"/>
          </a:p>
        </p:txBody>
      </p:sp>
      <p:sp>
        <p:nvSpPr>
          <p:cNvPr id="43" name="Rectangle 4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8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31BF5-8D61-849F-594C-7CB0372E566E}"/>
              </a:ext>
            </a:extLst>
          </p:cNvPr>
          <p:cNvSpPr>
            <a:spLocks noGrp="1"/>
          </p:cNvSpPr>
          <p:nvPr>
            <p:ph type="title"/>
          </p:nvPr>
        </p:nvSpPr>
        <p:spPr>
          <a:xfrm>
            <a:off x="8643193" y="489507"/>
            <a:ext cx="3091607" cy="1655483"/>
          </a:xfrm>
        </p:spPr>
        <p:txBody>
          <a:bodyPr vert="horz" lIns="91440" tIns="45720" rIns="91440" bIns="45720" rtlCol="0" anchor="b">
            <a:normAutofit/>
          </a:bodyPr>
          <a:lstStyle/>
          <a:p>
            <a:endParaRPr lang="en-US" sz="4000"/>
          </a:p>
        </p:txBody>
      </p:sp>
      <p:pic>
        <p:nvPicPr>
          <p:cNvPr id="6" name="Content Placeholder 5" descr="Angled shot of pen on a graph">
            <a:extLst>
              <a:ext uri="{FF2B5EF4-FFF2-40B4-BE49-F238E27FC236}">
                <a16:creationId xmlns:a16="http://schemas.microsoft.com/office/drawing/2014/main" id="{A28CFC92-DDA5-99B3-6B39-70CC7428AED6}"/>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5469" b="-1"/>
          <a:stretch/>
        </p:blipFill>
        <p:spPr>
          <a:xfrm>
            <a:off x="20" y="431"/>
            <a:ext cx="8115280" cy="6408311"/>
          </a:xfrm>
          <a:prstGeom prst="rect">
            <a:avLst/>
          </a:prstGeom>
        </p:spPr>
      </p:pic>
      <p:sp>
        <p:nvSpPr>
          <p:cNvPr id="14" name="Content Placeholder 13">
            <a:extLst>
              <a:ext uri="{FF2B5EF4-FFF2-40B4-BE49-F238E27FC236}">
                <a16:creationId xmlns:a16="http://schemas.microsoft.com/office/drawing/2014/main" id="{5918006B-DEE2-6D44-12D3-348B612955F3}"/>
              </a:ext>
            </a:extLst>
          </p:cNvPr>
          <p:cNvSpPr>
            <a:spLocks noGrp="1"/>
          </p:cNvSpPr>
          <p:nvPr>
            <p:ph sz="half" idx="2"/>
          </p:nvPr>
        </p:nvSpPr>
        <p:spPr>
          <a:xfrm>
            <a:off x="8643193" y="2418408"/>
            <a:ext cx="2942813" cy="3540265"/>
          </a:xfrm>
        </p:spPr>
        <p:txBody>
          <a:bodyPr vert="horz" lIns="91440" tIns="45720" rIns="91440" bIns="45720" rtlCol="0">
            <a:normAutofit/>
          </a:bodyPr>
          <a:lstStyle/>
          <a:p>
            <a:endParaRPr lang="en-US" sz="2000"/>
          </a:p>
        </p:txBody>
      </p:sp>
      <p:sp>
        <p:nvSpPr>
          <p:cNvPr id="21" name="Rectangle 2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E529-9FB1-1FAD-3124-A1A6D2249975}"/>
              </a:ext>
            </a:extLst>
          </p:cNvPr>
          <p:cNvSpPr>
            <a:spLocks noGrp="1"/>
          </p:cNvSpPr>
          <p:nvPr>
            <p:ph type="title"/>
          </p:nvPr>
        </p:nvSpPr>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pic>
        <p:nvPicPr>
          <p:cNvPr id="6" name="Picture Placeholder 5">
            <a:extLst>
              <a:ext uri="{FF2B5EF4-FFF2-40B4-BE49-F238E27FC236}">
                <a16:creationId xmlns:a16="http://schemas.microsoft.com/office/drawing/2014/main" id="{F24638ED-1B16-E145-54A4-99C2903DA5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p:pic>
      <p:sp>
        <p:nvSpPr>
          <p:cNvPr id="4" name="Text Placeholder 3">
            <a:extLst>
              <a:ext uri="{FF2B5EF4-FFF2-40B4-BE49-F238E27FC236}">
                <a16:creationId xmlns:a16="http://schemas.microsoft.com/office/drawing/2014/main" id="{68AD77B3-0C66-45D9-B4F0-268DDF402843}"/>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4806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69" name="Rectangle 5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some social and scholastic features are the key to explain it</a:t>
            </a:r>
          </a:p>
        </p:txBody>
      </p:sp>
      <p:sp>
        <p:nvSpPr>
          <p:cNvPr id="61" name="Rectangle: Rounded Corners 6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66648" y="679927"/>
            <a:ext cx="4929352" cy="2270664"/>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66649" y="3540334"/>
            <a:ext cx="4929351" cy="3026004"/>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spTree>
    <p:extLst>
      <p:ext uri="{BB962C8B-B14F-4D97-AF65-F5344CB8AC3E}">
        <p14:creationId xmlns:p14="http://schemas.microsoft.com/office/powerpoint/2010/main" val="290865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holding a flag&#10;&#10;Description automatically generated">
            <a:extLst>
              <a:ext uri="{FF2B5EF4-FFF2-40B4-BE49-F238E27FC236}">
                <a16:creationId xmlns:a16="http://schemas.microsoft.com/office/drawing/2014/main" id="{4337183A-AEB8-B6DD-2CB1-9A2D811269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8" r="1" b="1"/>
          <a:stretch/>
        </p:blipFill>
        <p:spPr>
          <a:xfrm>
            <a:off x="1" y="10"/>
            <a:ext cx="9669642" cy="6857990"/>
          </a:xfrm>
          <a:prstGeom prst="rect">
            <a:avLst/>
          </a:prstGeom>
        </p:spPr>
      </p:pic>
      <p:sp>
        <p:nvSpPr>
          <p:cNvPr id="47"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Our results</a:t>
            </a:r>
            <a:endParaRPr lang="en-US" sz="4000"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1700" b="0" i="0" u="none" strike="noStrike" baseline="0" dirty="0"/>
              <a:t>We were able to find statistically significant differences among students, schools and countries. We proved that immigrant students often find themselves in a disadvantageous position and that their ability to score high grades is </a:t>
            </a:r>
            <a:r>
              <a:rPr lang="en-US" sz="1700" dirty="0"/>
              <a:t>influenced by their resources and social class of origin. </a:t>
            </a:r>
          </a:p>
          <a:p>
            <a:r>
              <a:rPr lang="en-US" sz="1700" dirty="0"/>
              <a:t>We managed to identify the critical characteristic that positively or negatively impacted the performance of students. Based on these findings we provided some possible improvements to be implemented by school or countries policies.</a:t>
            </a:r>
            <a:endParaRPr lang="en-US" sz="1700" b="0" i="0" u="none" strike="noStrike" baseline="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Immigrant students in Europe suffer from lower grades: some social and scholastic features are the key to explain it</vt:lpstr>
      <vt:lpstr>How do immigrant students face up when compared to native students? </vt:lpstr>
      <vt:lpstr>Come and have a look at what we found!  </vt:lpstr>
      <vt:lpstr>Our methodology</vt:lpstr>
      <vt:lpstr>PowerPoint Presentation</vt:lpstr>
      <vt:lpstr>How do immigrant students face up when compared to native students? </vt:lpstr>
      <vt:lpstr>Immigrant students in Europe suffer from lower grades: some social and scholastic features are the key to explain it</vt:lpstr>
      <vt:lpstr>How do immigrant students face up when compared to native students? </vt:lpstr>
      <vt:lpstr>Our results</vt:lpstr>
      <vt:lpstr>Our Goal</vt:lpstr>
      <vt:lpstr>Why should we care about immigrant students in Europe?</vt:lpstr>
      <vt:lpstr>Not convinced? Who are the stakeholders of this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Ettore Busani</cp:lastModifiedBy>
  <cp:revision>8</cp:revision>
  <dcterms:created xsi:type="dcterms:W3CDTF">2022-07-20T09:54:14Z</dcterms:created>
  <dcterms:modified xsi:type="dcterms:W3CDTF">2022-07-24T13:33:00Z</dcterms:modified>
</cp:coreProperties>
</file>