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2" r:id="rId3"/>
    <p:sldId id="275" r:id="rId4"/>
    <p:sldId id="267" r:id="rId5"/>
    <p:sldId id="273" r:id="rId6"/>
    <p:sldId id="271" r:id="rId7"/>
    <p:sldId id="269" r:id="rId8"/>
    <p:sldId id="274" r:id="rId9"/>
    <p:sldId id="268" r:id="rId10"/>
    <p:sldId id="263" r:id="rId11"/>
    <p:sldId id="257" r:id="rId12"/>
    <p:sldId id="258" r:id="rId13"/>
    <p:sldId id="259"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00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51"/>
  </p:normalViewPr>
  <p:slideViewPr>
    <p:cSldViewPr snapToGrid="0">
      <p:cViewPr varScale="1">
        <p:scale>
          <a:sx n="81" d="100"/>
          <a:sy n="81"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BF56-419A-DA27-18F7-4EA78DC60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EFE89-9EAB-C575-50F4-A4A08B53E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3A2886-ECF7-515B-ED24-BC4D76892DB2}"/>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A1D4F384-63A4-29E1-52A9-4D96C406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FFFB5-F049-7DF9-437E-DDFEBFF573F5}"/>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85980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B3CC-3569-4102-1034-985BE340A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FAC9D4-81F2-FF23-41B4-A1BFA5D95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1DD1C-C881-9304-6250-3BC7A883E96A}"/>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5817E20B-40C1-47DD-2817-CF10AE1DA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B6F97-1663-4EB8-ACCB-1CC2BC4887E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356988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05D3A-659F-056D-1858-000EEF0CB8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7ADDDE-2978-A85D-90CF-899C46B30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DF3B9-DEC2-E917-A4E9-77BC9C75EFDD}"/>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4A94D198-0450-67CB-F646-EDA57FEB2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A8E2A-B40D-166B-A2AB-947B80ABD69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78279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2DD7-39F0-2DBD-D1C5-4B8499385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7AB80-15BF-EEF3-368F-3FC57A797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162D4-A52D-CAAF-BBAB-C0536B3F8592}"/>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B3018F27-231D-FC59-575E-B038831E1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1CF1F-A4ED-C125-8352-A9270180F85B}"/>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32847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518B-501D-15CF-7EF0-26AD882D7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BEC12-3916-3C9B-A316-7EDE82A91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CA47E-3A10-04C4-2673-6F18BAA939DE}"/>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3357E0C2-87FF-7D2C-774E-2C9761AB3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73F0F-BA48-7284-8A57-EE5F007BFCE4}"/>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67905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A999-E165-7C87-8917-D10E068D5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02892-7983-382E-DF63-E83D8E034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8AAEA9-8E85-250D-7433-A5B1EFFAF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8DF82-25F6-9ED9-4146-BA56363CA421}"/>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6" name="Footer Placeholder 5">
            <a:extLst>
              <a:ext uri="{FF2B5EF4-FFF2-40B4-BE49-F238E27FC236}">
                <a16:creationId xmlns:a16="http://schemas.microsoft.com/office/drawing/2014/main" id="{6685679A-13D2-B6E1-6B55-1254D99CF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A9F22-7730-7398-9A8C-935A1AB4B463}"/>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9546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BC9E-90D7-43F0-19AF-40B55AF8CB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3FF78-C555-661A-82D1-27C035844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2504B-ADC0-0256-E2E4-A01A47DCD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216206-2960-8849-EABF-C1CBB0186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697FC-A675-78F6-5A59-D71489645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23BA4-14B1-E992-311D-DD911EDF233F}"/>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8" name="Footer Placeholder 7">
            <a:extLst>
              <a:ext uri="{FF2B5EF4-FFF2-40B4-BE49-F238E27FC236}">
                <a16:creationId xmlns:a16="http://schemas.microsoft.com/office/drawing/2014/main" id="{B22EB680-DE65-6914-B5D4-04FE3AC75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67B3A-B14C-87CF-E03B-09510DC3DF07}"/>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084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F928-9F5E-CD3C-0BC4-E4DEBCFBF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A0611B-5034-79F2-0519-7D4B88DF4414}"/>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4" name="Footer Placeholder 3">
            <a:extLst>
              <a:ext uri="{FF2B5EF4-FFF2-40B4-BE49-F238E27FC236}">
                <a16:creationId xmlns:a16="http://schemas.microsoft.com/office/drawing/2014/main" id="{A75C38AC-9B8E-5A72-612D-94B0189BBD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54D0F-8FF1-F32F-4638-A4F72F412C22}"/>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1333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F09CF-F5C0-AF4D-D91D-B53BE788BB7F}"/>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3" name="Footer Placeholder 2">
            <a:extLst>
              <a:ext uri="{FF2B5EF4-FFF2-40B4-BE49-F238E27FC236}">
                <a16:creationId xmlns:a16="http://schemas.microsoft.com/office/drawing/2014/main" id="{FA8327E7-CF4B-D377-C7B4-863EE39D2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27701-141E-D239-F6DA-1E03EA9B7568}"/>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218448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5E3-16B0-E1AD-F9FC-F6321F2BD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A3796-3176-5E75-A224-4ACCB1AA4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F82FE-DC02-BBAC-B47A-8F00EC52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8D57F-4214-366C-B629-1ACE2C7B1D26}"/>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6" name="Footer Placeholder 5">
            <a:extLst>
              <a:ext uri="{FF2B5EF4-FFF2-40B4-BE49-F238E27FC236}">
                <a16:creationId xmlns:a16="http://schemas.microsoft.com/office/drawing/2014/main" id="{FE0211EC-0F4B-748A-4642-7B5CEC60A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AAEB8-84DC-8CDF-A9D3-87C6B4C6ACDE}"/>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406470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58A8-96D2-85A4-706A-07AFB5BC6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9EAAF-DBBA-C50C-36F5-8A3E8E49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C0A3C-29AA-7BB7-986E-762DAC5F4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B6717-0310-43C8-27A2-036A7BCADFFA}"/>
              </a:ext>
            </a:extLst>
          </p:cNvPr>
          <p:cNvSpPr>
            <a:spLocks noGrp="1"/>
          </p:cNvSpPr>
          <p:nvPr>
            <p:ph type="dt" sz="half" idx="10"/>
          </p:nvPr>
        </p:nvSpPr>
        <p:spPr/>
        <p:txBody>
          <a:bodyPr/>
          <a:lstStyle/>
          <a:p>
            <a:fld id="{6122D0E9-9A4D-4A94-9560-2742CA740A1F}" type="datetimeFigureOut">
              <a:rPr lang="en-US" smtClean="0"/>
              <a:t>7/24/2022</a:t>
            </a:fld>
            <a:endParaRPr lang="en-US"/>
          </a:p>
        </p:txBody>
      </p:sp>
      <p:sp>
        <p:nvSpPr>
          <p:cNvPr id="6" name="Footer Placeholder 5">
            <a:extLst>
              <a:ext uri="{FF2B5EF4-FFF2-40B4-BE49-F238E27FC236}">
                <a16:creationId xmlns:a16="http://schemas.microsoft.com/office/drawing/2014/main" id="{0EEC50B1-840B-ED61-D822-C9FA37953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BF301-7AA8-04AB-09BF-D7560EC730BD}"/>
              </a:ext>
            </a:extLst>
          </p:cNvPr>
          <p:cNvSpPr>
            <a:spLocks noGrp="1"/>
          </p:cNvSpPr>
          <p:nvPr>
            <p:ph type="sldNum" sz="quarter" idx="12"/>
          </p:nvPr>
        </p:nvSpPr>
        <p:spPr/>
        <p:txBody>
          <a:bodyPr/>
          <a:lstStyle/>
          <a:p>
            <a:fld id="{34BBBD09-54EE-4B25-8397-9377404767BF}" type="slidenum">
              <a:rPr lang="en-US" smtClean="0"/>
              <a:t>‹#›</a:t>
            </a:fld>
            <a:endParaRPr lang="en-US"/>
          </a:p>
        </p:txBody>
      </p:sp>
    </p:spTree>
    <p:extLst>
      <p:ext uri="{BB962C8B-B14F-4D97-AF65-F5344CB8AC3E}">
        <p14:creationId xmlns:p14="http://schemas.microsoft.com/office/powerpoint/2010/main" val="1212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7B6EF-7EF2-594D-AC00-C754C4B66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936B59-9BEE-2974-C6B3-DE7716CD3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7E076-BEDC-85A0-CA72-0CF5F1437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2D0E9-9A4D-4A94-9560-2742CA740A1F}" type="datetimeFigureOut">
              <a:rPr lang="en-US" smtClean="0"/>
              <a:t>7/24/2022</a:t>
            </a:fld>
            <a:endParaRPr lang="en-US"/>
          </a:p>
        </p:txBody>
      </p:sp>
      <p:sp>
        <p:nvSpPr>
          <p:cNvPr id="5" name="Footer Placeholder 4">
            <a:extLst>
              <a:ext uri="{FF2B5EF4-FFF2-40B4-BE49-F238E27FC236}">
                <a16:creationId xmlns:a16="http://schemas.microsoft.com/office/drawing/2014/main" id="{FDA19773-1899-4119-A3A1-BA8AF85D8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F5BE5-5AC9-1E22-601C-93526DBF3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BBD09-54EE-4B25-8397-9377404767BF}" type="slidenum">
              <a:rPr lang="en-US" smtClean="0"/>
              <a:t>‹#›</a:t>
            </a:fld>
            <a:endParaRPr lang="en-US"/>
          </a:p>
        </p:txBody>
      </p:sp>
    </p:spTree>
    <p:extLst>
      <p:ext uri="{BB962C8B-B14F-4D97-AF65-F5344CB8AC3E}">
        <p14:creationId xmlns:p14="http://schemas.microsoft.com/office/powerpoint/2010/main" val="3081386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c.europa.eu/home-affairs/policies/migration-and-asylum/legal-migration-and-integration/integration/action-plan-integration-and-inclusion_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B251BB-CBD4-550E-F6B8-47B1F93AD19D}"/>
              </a:ext>
            </a:extLst>
          </p:cNvPr>
          <p:cNvPicPr>
            <a:picLocks noChangeAspect="1"/>
          </p:cNvPicPr>
          <p:nvPr/>
        </p:nvPicPr>
        <p:blipFill rotWithShape="1">
          <a:blip r:embed="rId2">
            <a:extLst>
              <a:ext uri="{28A0092B-C50C-407E-A947-70E740481C1C}">
                <a14:useLocalDpi xmlns:a14="http://schemas.microsoft.com/office/drawing/2010/main" val="0"/>
              </a:ext>
            </a:extLst>
          </a:blip>
          <a:srcRect l="12151" t="9091" r="23212"/>
          <a:stretch/>
        </p:blipFill>
        <p:spPr>
          <a:xfrm>
            <a:off x="3553395" y="0"/>
            <a:ext cx="8668512" cy="6857990"/>
          </a:xfrm>
          <a:prstGeom prst="rect">
            <a:avLst/>
          </a:prstGeom>
        </p:spPr>
      </p:pic>
      <p:sp>
        <p:nvSpPr>
          <p:cNvPr id="52"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77980" y="1079702"/>
            <a:ext cx="4023360" cy="3204134"/>
          </a:xfrm>
        </p:spPr>
        <p:txBody>
          <a:bodyPr anchor="b">
            <a:normAutofit/>
          </a:bodyPr>
          <a:lstStyle/>
          <a:p>
            <a:pPr algn="l"/>
            <a:r>
              <a:rPr lang="en-US" sz="3400" dirty="0"/>
              <a:t>Immigrant students in Europe suffer from lower grades: some social and scholastic features are the key to explain it</a:t>
            </a:r>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58169" y="4821937"/>
            <a:ext cx="4023359" cy="818659"/>
          </a:xfrm>
        </p:spPr>
        <p:txBody>
          <a:bodyPr>
            <a:normAutofit/>
          </a:bodyPr>
          <a:lstStyle/>
          <a:p>
            <a:pPr algn="l"/>
            <a:r>
              <a:rPr lang="en-US" sz="2000" dirty="0">
                <a:solidFill>
                  <a:srgbClr val="ED7D31"/>
                </a:solidFill>
              </a:rPr>
              <a:t>Giulia </a:t>
            </a:r>
            <a:r>
              <a:rPr lang="en-US" sz="2000" dirty="0" err="1">
                <a:solidFill>
                  <a:srgbClr val="ED7D31"/>
                </a:solidFill>
              </a:rPr>
              <a:t>Bergonzoli</a:t>
            </a:r>
            <a:r>
              <a:rPr lang="en-US" sz="2000" dirty="0">
                <a:solidFill>
                  <a:srgbClr val="ED7D31"/>
                </a:solidFill>
              </a:rPr>
              <a:t>, Ettore Busani, Sebastian Castellano, Lucia Gregorini</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10;&#10;Description automatically generated with medium confidence">
            <a:extLst>
              <a:ext uri="{FF2B5EF4-FFF2-40B4-BE49-F238E27FC236}">
                <a16:creationId xmlns:a16="http://schemas.microsoft.com/office/drawing/2014/main" id="{81A280E3-7652-F4C3-2BEA-5652C6650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3149" y="5531653"/>
            <a:ext cx="1283354" cy="1098819"/>
          </a:xfrm>
          <a:prstGeom prst="rect">
            <a:avLst/>
          </a:prstGeom>
        </p:spPr>
      </p:pic>
      <p:sp>
        <p:nvSpPr>
          <p:cNvPr id="7" name="TextBox 6">
            <a:extLst>
              <a:ext uri="{FF2B5EF4-FFF2-40B4-BE49-F238E27FC236}">
                <a16:creationId xmlns:a16="http://schemas.microsoft.com/office/drawing/2014/main" id="{5DF641F8-BEFB-E085-10CB-813393F8E620}"/>
              </a:ext>
            </a:extLst>
          </p:cNvPr>
          <p:cNvSpPr txBox="1"/>
          <p:nvPr/>
        </p:nvSpPr>
        <p:spPr>
          <a:xfrm>
            <a:off x="6093475" y="6092064"/>
            <a:ext cx="3325535" cy="369332"/>
          </a:xfrm>
          <a:prstGeom prst="rect">
            <a:avLst/>
          </a:prstGeom>
          <a:noFill/>
        </p:spPr>
        <p:txBody>
          <a:bodyPr wrap="square" rtlCol="0">
            <a:spAutoFit/>
          </a:bodyPr>
          <a:lstStyle/>
          <a:p>
            <a:r>
              <a:rPr lang="it-IT" dirty="0"/>
              <a:t>Tutor: Chiara Masci</a:t>
            </a:r>
            <a:endParaRPr lang="en-GB" dirty="0"/>
          </a:p>
        </p:txBody>
      </p:sp>
      <p:sp>
        <p:nvSpPr>
          <p:cNvPr id="8" name="TextBox 7">
            <a:extLst>
              <a:ext uri="{FF2B5EF4-FFF2-40B4-BE49-F238E27FC236}">
                <a16:creationId xmlns:a16="http://schemas.microsoft.com/office/drawing/2014/main" id="{D41898C4-775F-61C0-A6DF-42773782676E}"/>
              </a:ext>
            </a:extLst>
          </p:cNvPr>
          <p:cNvSpPr txBox="1"/>
          <p:nvPr/>
        </p:nvSpPr>
        <p:spPr>
          <a:xfrm>
            <a:off x="477980" y="6092064"/>
            <a:ext cx="4480519" cy="369332"/>
          </a:xfrm>
          <a:prstGeom prst="rect">
            <a:avLst/>
          </a:prstGeom>
          <a:noFill/>
        </p:spPr>
        <p:txBody>
          <a:bodyPr wrap="square" rtlCol="0">
            <a:spAutoFit/>
          </a:bodyPr>
          <a:lstStyle/>
          <a:p>
            <a:r>
              <a:rPr lang="it-IT" dirty="0"/>
              <a:t>Applied </a:t>
            </a:r>
            <a:r>
              <a:rPr lang="it-IT" dirty="0" err="1"/>
              <a:t>Statistics</a:t>
            </a:r>
            <a:r>
              <a:rPr lang="it-IT" dirty="0"/>
              <a:t> 2022 – Politecnico di Milano </a:t>
            </a:r>
            <a:endParaRPr lang="en-GB" dirty="0"/>
          </a:p>
        </p:txBody>
      </p:sp>
    </p:spTree>
    <p:extLst>
      <p:ext uri="{BB962C8B-B14F-4D97-AF65-F5344CB8AC3E}">
        <p14:creationId xmlns:p14="http://schemas.microsoft.com/office/powerpoint/2010/main" val="39429449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group of people sitting outside&#10;&#10;Description automatically generated with low confidence">
            <a:extLst>
              <a:ext uri="{FF2B5EF4-FFF2-40B4-BE49-F238E27FC236}">
                <a16:creationId xmlns:a16="http://schemas.microsoft.com/office/drawing/2014/main" id="{C4CE4526-FD40-3B0E-691B-0ECA54390A5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697" r="14695"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7FE58-086A-4106-1373-84BAE49A4B29}"/>
              </a:ext>
            </a:extLst>
          </p:cNvPr>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a:t>Our Goal</a:t>
            </a:r>
          </a:p>
        </p:txBody>
      </p:sp>
      <p:sp>
        <p:nvSpPr>
          <p:cNvPr id="33" name="Rectangle 32">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30103733-DF1A-F41B-0C6C-68D1050A1FDD}"/>
              </a:ext>
            </a:extLst>
          </p:cNvPr>
          <p:cNvSpPr>
            <a:spLocks noGrp="1"/>
          </p:cNvSpPr>
          <p:nvPr>
            <p:ph type="body" sz="half" idx="2"/>
          </p:nvPr>
        </p:nvSpPr>
        <p:spPr>
          <a:xfrm>
            <a:off x="374904" y="2522949"/>
            <a:ext cx="5065776" cy="3402363"/>
          </a:xfrm>
        </p:spPr>
        <p:txBody>
          <a:bodyPr vert="horz" lIns="91440" tIns="45720" rIns="91440" bIns="45720" rtlCol="0" anchor="t">
            <a:normAutofit/>
          </a:bodyPr>
          <a:lstStyle/>
          <a:p>
            <a:pPr indent="-228600">
              <a:buFont typeface="Arial" panose="020B0604020202020204" pitchFamily="34" charset="0"/>
              <a:buChar char="•"/>
            </a:pPr>
            <a:r>
              <a:rPr lang="en-US" sz="1700" dirty="0"/>
              <a:t>The goal of our project is to find quantitative evidence of the differences between native and immigrant students across Europe. We want to measure the level of integration of European schools by analyzing the scholastic, social and economical status of their students. We aim at identifying the most relevant factors for school performance focusing on immigrant students. </a:t>
            </a:r>
          </a:p>
          <a:p>
            <a:pPr indent="-228600">
              <a:buFont typeface="Arial" panose="020B0604020202020204" pitchFamily="34" charset="0"/>
              <a:buChar char="•"/>
            </a:pPr>
            <a:endParaRPr lang="en-US" sz="1700" dirty="0"/>
          </a:p>
          <a:p>
            <a:pPr indent="-228600">
              <a:buFont typeface="Arial" panose="020B0604020202020204" pitchFamily="34" charset="0"/>
              <a:buChar char="•"/>
            </a:pPr>
            <a:r>
              <a:rPr lang="en-US" sz="1700" dirty="0"/>
              <a:t>Our dataset comes from a world wide survey conducted by OECD Pisa which collects information about students test score, lifestyle, social class, economic resources and much more.     </a:t>
            </a:r>
          </a:p>
        </p:txBody>
      </p:sp>
    </p:spTree>
    <p:extLst>
      <p:ext uri="{BB962C8B-B14F-4D97-AF65-F5344CB8AC3E}">
        <p14:creationId xmlns:p14="http://schemas.microsoft.com/office/powerpoint/2010/main" val="35071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68E9-B6FB-F212-9CC0-3D6829D1DD74}"/>
              </a:ext>
            </a:extLst>
          </p:cNvPr>
          <p:cNvSpPr>
            <a:spLocks noGrp="1"/>
          </p:cNvSpPr>
          <p:nvPr>
            <p:ph type="title"/>
          </p:nvPr>
        </p:nvSpPr>
        <p:spPr/>
        <p:txBody>
          <a:bodyPr/>
          <a:lstStyle/>
          <a:p>
            <a:r>
              <a:rPr lang="en-US" dirty="0"/>
              <a:t>Why should we care about immigrant students in Europe?</a:t>
            </a:r>
          </a:p>
        </p:txBody>
      </p:sp>
      <p:sp>
        <p:nvSpPr>
          <p:cNvPr id="3" name="Content Placeholder 2">
            <a:extLst>
              <a:ext uri="{FF2B5EF4-FFF2-40B4-BE49-F238E27FC236}">
                <a16:creationId xmlns:a16="http://schemas.microsoft.com/office/drawing/2014/main" id="{F15B0087-F77E-3E1B-0918-533663779AD7}"/>
              </a:ext>
            </a:extLst>
          </p:cNvPr>
          <p:cNvSpPr>
            <a:spLocks noGrp="1"/>
          </p:cNvSpPr>
          <p:nvPr>
            <p:ph idx="1"/>
          </p:nvPr>
        </p:nvSpPr>
        <p:spPr/>
        <p:txBody>
          <a:bodyPr/>
          <a:lstStyle/>
          <a:p>
            <a:r>
              <a:rPr lang="en-US" dirty="0"/>
              <a:t>Not only 1</a:t>
            </a:r>
            <a:r>
              <a:rPr lang="en-US" baseline="30000" dirty="0"/>
              <a:t>st</a:t>
            </a:r>
            <a:r>
              <a:rPr lang="en-US" dirty="0"/>
              <a:t> gen. but also 2</a:t>
            </a:r>
            <a:r>
              <a:rPr lang="en-US" baseline="30000" dirty="0"/>
              <a:t>nd</a:t>
            </a:r>
            <a:r>
              <a:rPr lang="en-US" dirty="0"/>
              <a:t> gen. students suffer from lower grades. This is not due to their “intelligence” but can be traced to social, personal, scholastic discrimination.</a:t>
            </a:r>
          </a:p>
          <a:p>
            <a:r>
              <a:rPr lang="en-US" dirty="0"/>
              <a:t>In my own practice, I’ve seen how these students often act as linguistic and cultural translators for their families, helping parents with government or medical paperwork. In school, they support classmates, bridging the gap between teachers and the most recent arrivals, or helping new families during the enrollment process. Outside of class, they often work long hours to help support their families, or they act as essential caregivers to younger siblings.</a:t>
            </a:r>
          </a:p>
        </p:txBody>
      </p:sp>
    </p:spTree>
    <p:extLst>
      <p:ext uri="{BB962C8B-B14F-4D97-AF65-F5344CB8AC3E}">
        <p14:creationId xmlns:p14="http://schemas.microsoft.com/office/powerpoint/2010/main" val="53301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672E-66D0-82FA-DA0C-D04DB8965E3F}"/>
              </a:ext>
            </a:extLst>
          </p:cNvPr>
          <p:cNvSpPr>
            <a:spLocks noGrp="1"/>
          </p:cNvSpPr>
          <p:nvPr>
            <p:ph type="title"/>
          </p:nvPr>
        </p:nvSpPr>
        <p:spPr/>
        <p:txBody>
          <a:bodyPr/>
          <a:lstStyle/>
          <a:p>
            <a:r>
              <a:rPr lang="en-US" dirty="0"/>
              <a:t>Not convinced? Who are the stakeholders of this study?</a:t>
            </a:r>
          </a:p>
        </p:txBody>
      </p:sp>
      <p:sp>
        <p:nvSpPr>
          <p:cNvPr id="3" name="Content Placeholder 2">
            <a:extLst>
              <a:ext uri="{FF2B5EF4-FFF2-40B4-BE49-F238E27FC236}">
                <a16:creationId xmlns:a16="http://schemas.microsoft.com/office/drawing/2014/main" id="{0E2A8959-8081-379A-0B4D-03CAB7761BE2}"/>
              </a:ext>
            </a:extLst>
          </p:cNvPr>
          <p:cNvSpPr>
            <a:spLocks noGrp="1"/>
          </p:cNvSpPr>
          <p:nvPr>
            <p:ph idx="1"/>
          </p:nvPr>
        </p:nvSpPr>
        <p:spPr/>
        <p:txBody>
          <a:bodyPr>
            <a:normAutofit/>
          </a:bodyPr>
          <a:lstStyle/>
          <a:p>
            <a:pPr algn="l"/>
            <a:r>
              <a:rPr lang="en-US" sz="1900" b="0" i="0" dirty="0">
                <a:solidFill>
                  <a:srgbClr val="000000"/>
                </a:solidFill>
                <a:effectLst/>
                <a:latin typeface="Open Sans" panose="020B0606030504020204" pitchFamily="34" charset="0"/>
              </a:rPr>
              <a:t>EUROPEAN COMMISSION: In November 2020, the Commission adopted an </a:t>
            </a:r>
            <a:r>
              <a:rPr lang="en-US" sz="1900" b="0" i="0" u="sng" dirty="0">
                <a:solidFill>
                  <a:srgbClr val="005B90"/>
                </a:solidFill>
                <a:effectLst/>
                <a:latin typeface="Open Sans" panose="020B0606030504020204" pitchFamily="34" charset="0"/>
                <a:hlinkClick r:id="rId2"/>
              </a:rPr>
              <a:t>Action Plan on Integration and Inclusion 2021-2027</a:t>
            </a:r>
            <a:r>
              <a:rPr lang="en-US" sz="1900" b="0" i="0" dirty="0">
                <a:solidFill>
                  <a:srgbClr val="000000"/>
                </a:solidFill>
                <a:effectLst/>
                <a:latin typeface="Open Sans" panose="020B0606030504020204" pitchFamily="34" charset="0"/>
              </a:rPr>
              <a:t>, which promotes inclusion through a whole of society approach involving, among others, migrant and local communities, employers, civil society, as well as all levels of government. The Action Plan puts emphasis on the provision of targeted support at all stages of integration.</a:t>
            </a:r>
          </a:p>
          <a:p>
            <a:pPr algn="l"/>
            <a:r>
              <a:rPr lang="en-US" sz="1900" b="0" i="0" dirty="0">
                <a:solidFill>
                  <a:srgbClr val="000000"/>
                </a:solidFill>
                <a:effectLst/>
                <a:latin typeface="Open Sans" panose="020B0606030504020204" pitchFamily="34" charset="0"/>
              </a:rPr>
              <a:t>Although national governments are primarily responsible for creating and implementing social policies, the EU plays a key role in supporting Member States through funding, developing guidance and fostering relevant partnerships. One of the main actions is inclusive education and training, from early childhood to higher education, focusing on faster recognition of qualifications and language learning, with support from EU funds.</a:t>
            </a:r>
          </a:p>
          <a:p>
            <a:r>
              <a:rPr lang="en-US" dirty="0"/>
              <a:t>SCHOOLS -&gt;</a:t>
            </a:r>
          </a:p>
        </p:txBody>
      </p:sp>
    </p:spTree>
    <p:extLst>
      <p:ext uri="{BB962C8B-B14F-4D97-AF65-F5344CB8AC3E}">
        <p14:creationId xmlns:p14="http://schemas.microsoft.com/office/powerpoint/2010/main" val="1913138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C584-D610-DC6C-1AC3-29E96914E1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EBC802-568C-748F-FACB-2F2C338A875B}"/>
              </a:ext>
            </a:extLst>
          </p:cNvPr>
          <p:cNvSpPr>
            <a:spLocks noGrp="1"/>
          </p:cNvSpPr>
          <p:nvPr>
            <p:ph idx="1"/>
          </p:nvPr>
        </p:nvSpPr>
        <p:spPr/>
        <p:txBody>
          <a:bodyPr>
            <a:normAutofit fontScale="92500" lnSpcReduction="20000"/>
          </a:bodyPr>
          <a:lstStyle/>
          <a:p>
            <a:r>
              <a:rPr lang="en-US" dirty="0"/>
              <a:t>Countries can be divided into three groups, based on students’ responses in 2012. In a first group, which includes the United Kingdom and the United States, first-generation immigrant students expressed a stronger sense of belonging at school than other students, while students without an immigrant background and </a:t>
            </a:r>
            <a:r>
              <a:rPr lang="en-US" dirty="0" err="1"/>
              <a:t>secondgeneration</a:t>
            </a:r>
            <a:r>
              <a:rPr lang="en-US" dirty="0"/>
              <a:t> immigrant students expressed a similar sense of belonging. In a second group of countries, which includes Argentina, Denmark, France and Mexico, second-generation immigrant students feel most alienated in their schools and have less of a sense of belonging than students without an immigrant background and first-generation immigrant students. In a third group of countries, which includes Italy, Norway, Spain, Sweden and Switzerland, integration appears to be progressive, with second-generation immigrant students reporting a similar or almost similar sense of belonging at school as students without an immigrant background, and first-generation students reporting less of a sense of belonging</a:t>
            </a:r>
          </a:p>
        </p:txBody>
      </p:sp>
    </p:spTree>
    <p:extLst>
      <p:ext uri="{BB962C8B-B14F-4D97-AF65-F5344CB8AC3E}">
        <p14:creationId xmlns:p14="http://schemas.microsoft.com/office/powerpoint/2010/main" val="411018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0667-CC35-A958-8091-BA7FE70140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6EBF6-1FB3-C110-2247-E8FF451F1209}"/>
              </a:ext>
            </a:extLst>
          </p:cNvPr>
          <p:cNvSpPr>
            <a:spLocks noGrp="1"/>
          </p:cNvSpPr>
          <p:nvPr>
            <p:ph idx="1"/>
          </p:nvPr>
        </p:nvSpPr>
        <p:spPr/>
        <p:txBody>
          <a:bodyPr>
            <a:normAutofit fontScale="85000" lnSpcReduction="20000"/>
          </a:bodyPr>
          <a:lstStyle/>
          <a:p>
            <a:r>
              <a:rPr lang="en-US" dirty="0"/>
              <a:t>When they move to a new country, many immigrants tend to settle in </a:t>
            </a:r>
            <a:r>
              <a:rPr lang="en-US" dirty="0" err="1"/>
              <a:t>neighbourhoods</a:t>
            </a:r>
            <a:r>
              <a:rPr lang="en-US" dirty="0"/>
              <a:t> with other immigrants, often from the same country of origin and of the same socio-economic status. They may decide to do this as a way to build a network of people who share their culture or their experience as migrants and who also may be able to help newly arrived migrants make their way through administrative procedures and perhaps even find work. But they may also move to these areas because of socioeconomic deprivation, which limits the range of areas where they can relocate. Similarly, immigrant students tend to be concentrated in the same schools, sometimes because they live in the same </a:t>
            </a:r>
            <a:r>
              <a:rPr lang="en-US" dirty="0" err="1"/>
              <a:t>neighbourhoods</a:t>
            </a:r>
            <a:r>
              <a:rPr lang="en-US" dirty="0"/>
              <a:t>, but sometimes because school systems group them together, whether or not they are </a:t>
            </a:r>
            <a:r>
              <a:rPr lang="en-US" dirty="0" err="1"/>
              <a:t>neighbours</a:t>
            </a:r>
            <a:r>
              <a:rPr lang="en-US" dirty="0"/>
              <a:t>, or because they show similar performance patterns. Figure 6 shows that many students with an immigrant background attend schools where the proportion of other immigrant students is large; in other words, in many countries, immigrant students tend to be concentrated in the same schools.</a:t>
            </a:r>
          </a:p>
        </p:txBody>
      </p:sp>
    </p:spTree>
    <p:extLst>
      <p:ext uri="{BB962C8B-B14F-4D97-AF65-F5344CB8AC3E}">
        <p14:creationId xmlns:p14="http://schemas.microsoft.com/office/powerpoint/2010/main" val="239176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24F0-77B4-A939-9919-600C1EECC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4B609-0F4C-9A23-6D91-6A2D28464106}"/>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in the table under Figure 2.2A show that, on 1 January 2002 in the majority of countries, the foreign population was recorded as between 2.5 % and 9 % of the total population. This applied to Belgium, Denmark, Germany, Greece, Spain, France, Ireland, Italy, Cyprus, the Netherlands, Austria, Sweden, the United Kingdom, Iceland and Norway. The situation in the other countries was markedly different. The proportion of the foreign population recorded in the total population was 20 % in Estonia and Latvia – as a result of the size of their minority population of Russian origin (many of whom were not Estonian or Latvian nationals) – Luxembourg and Liechtenstein, whereas in Hungary, Lithuania, Portugal, Slovenia and Finland, the foreign population accounted for under 2.5 % of the total population.</a:t>
            </a:r>
          </a:p>
          <a:p>
            <a:endParaRPr lang="en-US" dirty="0"/>
          </a:p>
        </p:txBody>
      </p:sp>
    </p:spTree>
    <p:extLst>
      <p:ext uri="{BB962C8B-B14F-4D97-AF65-F5344CB8AC3E}">
        <p14:creationId xmlns:p14="http://schemas.microsoft.com/office/powerpoint/2010/main" val="317038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0">
            <a:extLst>
              <a:ext uri="{FF2B5EF4-FFF2-40B4-BE49-F238E27FC236}">
                <a16:creationId xmlns:a16="http://schemas.microsoft.com/office/drawing/2014/main" id="{B2C93D80-2AB2-4AED-98C1-51FF03C9D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703E3DEC-63F7-0B83-8060-B811E1D4E2A7}"/>
              </a:ext>
            </a:extLst>
          </p:cNvPr>
          <p:cNvSpPr>
            <a:spLocks noGrp="1"/>
          </p:cNvSpPr>
          <p:nvPr>
            <p:ph type="title"/>
          </p:nvPr>
        </p:nvSpPr>
        <p:spPr>
          <a:xfrm>
            <a:off x="1188720" y="1090982"/>
            <a:ext cx="5160930" cy="1290275"/>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kern="1200" dirty="0">
              <a:solidFill>
                <a:schemeClr val="tx1"/>
              </a:solidFill>
              <a:latin typeface="+mj-lt"/>
              <a:ea typeface="+mj-ea"/>
              <a:cs typeface="+mj-cs"/>
            </a:endParaRPr>
          </a:p>
        </p:txBody>
      </p:sp>
      <p:sp>
        <p:nvSpPr>
          <p:cNvPr id="81" name="Rectangle 5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56">
            <a:extLst>
              <a:ext uri="{FF2B5EF4-FFF2-40B4-BE49-F238E27FC236}">
                <a16:creationId xmlns:a16="http://schemas.microsoft.com/office/drawing/2014/main" id="{C87B5BBF-D7F8-4180-AC84-500CAEF16B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58" name="Rectangle 64">
              <a:extLst>
                <a:ext uri="{FF2B5EF4-FFF2-40B4-BE49-F238E27FC236}">
                  <a16:creationId xmlns:a16="http://schemas.microsoft.com/office/drawing/2014/main" id="{9BAF6743-12D2-4B97-AF13-38AEB26B9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7CB54B6E-82CC-48E5-8223-14431C9B9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40A8DD7B-3B5A-4064-AB20-A57A363A7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13254DC8-A1E7-4028-B032-89B7BAFBC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6BDDCEFD-1260-4516-B911-1CC79660E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B28FCD3-DB5F-432C-ADE8-B02B50F76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B2EEF141-4E28-43F3-923D-FA6BD694D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5E415DC7-3700-45EF-8F34-A8047189E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F0A28C5-9B2F-4EF2-9558-09CBB03A1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FAC98F-C21B-498D-83B7-AEAF538EE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8FE7F89D-49B8-4BEF-A533-B95F09C7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B95A4054-4049-43CC-989B-01F4D9772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E9EFD93-D66A-4FD3-9713-937F7AEE4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8274E9C4-B6DD-4A1E-8509-269F17BEA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D6D9BBC0-9046-4433-85EA-BE768C8E6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3EE2B895-7446-4B17-BB3C-EBCB0A129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96832364-A27D-4056-A837-2A830B85B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12C6A8FF-B718-4462-9766-52B110C88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5AA93369-D473-4031-87F8-AC333CDF4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53053604-739D-43EE-9619-E4C4104A3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person holding a cake&#10;&#10;Description automatically generated with low confidence">
            <a:extLst>
              <a:ext uri="{FF2B5EF4-FFF2-40B4-BE49-F238E27FC236}">
                <a16:creationId xmlns:a16="http://schemas.microsoft.com/office/drawing/2014/main" id="{7EE612B4-BD18-0764-D5CC-9BCEF00967CF}"/>
              </a:ext>
            </a:extLst>
          </p:cNvPr>
          <p:cNvPicPr>
            <a:picLocks noChangeAspect="1"/>
          </p:cNvPicPr>
          <p:nvPr/>
        </p:nvPicPr>
        <p:blipFill rotWithShape="1">
          <a:blip r:embed="rId2">
            <a:extLst>
              <a:ext uri="{28A0092B-C50C-407E-A947-70E740481C1C}">
                <a14:useLocalDpi xmlns:a14="http://schemas.microsoft.com/office/drawing/2010/main" val="0"/>
              </a:ext>
            </a:extLst>
          </a:blip>
          <a:srcRect r="-3" b="7356"/>
          <a:stretch/>
        </p:blipFill>
        <p:spPr>
          <a:xfrm>
            <a:off x="6606643" y="10"/>
            <a:ext cx="5585357" cy="3233973"/>
          </a:xfrm>
          <a:prstGeom prst="rect">
            <a:avLst/>
          </a:prstGeom>
        </p:spPr>
      </p:pic>
      <p:sp>
        <p:nvSpPr>
          <p:cNvPr id="79" name="Rectangle 7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19">
            <a:extLst>
              <a:ext uri="{FF2B5EF4-FFF2-40B4-BE49-F238E27FC236}">
                <a16:creationId xmlns:a16="http://schemas.microsoft.com/office/drawing/2014/main" id="{636AC43C-7650-890A-D05A-258C4E4CD1DD}"/>
              </a:ext>
            </a:extLst>
          </p:cNvPr>
          <p:cNvSpPr>
            <a:spLocks noGrp="1"/>
          </p:cNvSpPr>
          <p:nvPr>
            <p:ph sz="half" idx="1"/>
          </p:nvPr>
        </p:nvSpPr>
        <p:spPr>
          <a:xfrm>
            <a:off x="1195622" y="4577282"/>
            <a:ext cx="5016642" cy="1276763"/>
          </a:xfrm>
        </p:spPr>
        <p:txBody>
          <a:bodyPr vert="horz" lIns="91440" tIns="45720" rIns="91440" bIns="45720" rtlCol="0" anchor="ct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Which are the main differences in their scholastic, familiar, psychological characteristics?</a:t>
            </a:r>
          </a:p>
          <a:p>
            <a:endParaRPr lang="en-US" sz="1800" dirty="0"/>
          </a:p>
        </p:txBody>
      </p:sp>
      <p:pic>
        <p:nvPicPr>
          <p:cNvPr id="21" name="Content Placeholder 20" descr="A group of people sitting at a table&#10;&#10;Description automatically generated with low confidence">
            <a:extLst>
              <a:ext uri="{FF2B5EF4-FFF2-40B4-BE49-F238E27FC236}">
                <a16:creationId xmlns:a16="http://schemas.microsoft.com/office/drawing/2014/main" id="{737E3574-1C1E-BC2B-1F59-16A22A018F6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3060"/>
          <a:stretch/>
        </p:blipFill>
        <p:spPr>
          <a:xfrm>
            <a:off x="6606643" y="3244257"/>
            <a:ext cx="5585357" cy="3613743"/>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8947D14A-50F8-D2F9-D330-465BDF7E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643" y="-10274"/>
            <a:ext cx="5582309" cy="3251899"/>
          </a:xfrm>
          <a:prstGeom prst="rect">
            <a:avLst/>
          </a:prstGeom>
        </p:spPr>
      </p:pic>
      <p:sp>
        <p:nvSpPr>
          <p:cNvPr id="34" name="TextBox 33">
            <a:extLst>
              <a:ext uri="{FF2B5EF4-FFF2-40B4-BE49-F238E27FC236}">
                <a16:creationId xmlns:a16="http://schemas.microsoft.com/office/drawing/2014/main" id="{FE257762-F0E7-FEAA-5D87-F805B5F12F4B}"/>
              </a:ext>
            </a:extLst>
          </p:cNvPr>
          <p:cNvSpPr txBox="1"/>
          <p:nvPr/>
        </p:nvSpPr>
        <p:spPr>
          <a:xfrm>
            <a:off x="1188720" y="1325064"/>
            <a:ext cx="4506013"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features are most important when it comes to their scholastic success?</a:t>
            </a:r>
          </a:p>
          <a:p>
            <a:endParaRPr lang="en-GB" dirty="0"/>
          </a:p>
        </p:txBody>
      </p:sp>
      <p:pic>
        <p:nvPicPr>
          <p:cNvPr id="38" name="Picture 37" descr="A picture containing envelope&#10;&#10;Description automatically generated">
            <a:extLst>
              <a:ext uri="{FF2B5EF4-FFF2-40B4-BE49-F238E27FC236}">
                <a16:creationId xmlns:a16="http://schemas.microsoft.com/office/drawing/2014/main" id="{7369677D-3A0F-77BF-4DB1-D52A6053DF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285" y="3257921"/>
            <a:ext cx="5590191" cy="3608057"/>
          </a:xfrm>
          <a:prstGeom prst="rect">
            <a:avLst/>
          </a:prstGeom>
        </p:spPr>
      </p:pic>
      <p:sp>
        <p:nvSpPr>
          <p:cNvPr id="39" name="TextBox 38">
            <a:extLst>
              <a:ext uri="{FF2B5EF4-FFF2-40B4-BE49-F238E27FC236}">
                <a16:creationId xmlns:a16="http://schemas.microsoft.com/office/drawing/2014/main" id="{8A982EA2-87AB-24DD-F959-6914BA6539CF}"/>
              </a:ext>
            </a:extLst>
          </p:cNvPr>
          <p:cNvSpPr txBox="1"/>
          <p:nvPr/>
        </p:nvSpPr>
        <p:spPr>
          <a:xfrm>
            <a:off x="1188720" y="4663990"/>
            <a:ext cx="4937233"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can we take example from the best European countries with respect to integration to help these students?</a:t>
            </a:r>
            <a:endParaRPr lang="it-IT"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76834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0-ppt_h/2"/>
                                          </p:val>
                                        </p:tav>
                                      </p:tavLst>
                                    </p:anim>
                                    <p:set>
                                      <p:cBhvr>
                                        <p:cTn id="12" dur="1" fill="hold">
                                          <p:stCondLst>
                                            <p:cond delay="499"/>
                                          </p:stCondLst>
                                        </p:cTn>
                                        <p:tgtEl>
                                          <p:spTgt spid="12"/>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21"/>
                                        </p:tgtEl>
                                        <p:attrNameLst>
                                          <p:attrName>ppt_x</p:attrName>
                                        </p:attrNameLst>
                                      </p:cBhvr>
                                      <p:tavLst>
                                        <p:tav tm="0">
                                          <p:val>
                                            <p:strVal val="ppt_x"/>
                                          </p:val>
                                        </p:tav>
                                        <p:tav tm="100000">
                                          <p:val>
                                            <p:strVal val="ppt_x"/>
                                          </p:val>
                                        </p:tav>
                                      </p:tavLst>
                                    </p:anim>
                                    <p:anim calcmode="lin" valueType="num">
                                      <p:cBhvr additive="base">
                                        <p:cTn id="27" dur="500"/>
                                        <p:tgtEl>
                                          <p:spTgt spid="21"/>
                                        </p:tgtEl>
                                        <p:attrNameLst>
                                          <p:attrName>ppt_y</p:attrName>
                                        </p:attrNameLst>
                                      </p:cBhvr>
                                      <p:tavLst>
                                        <p:tav tm="0">
                                          <p:val>
                                            <p:strVal val="ppt_y"/>
                                          </p:val>
                                        </p:tav>
                                        <p:tav tm="100000">
                                          <p:val>
                                            <p:strVal val="1+ppt_h/2"/>
                                          </p:val>
                                        </p:tav>
                                      </p:tavLst>
                                    </p:anim>
                                    <p:set>
                                      <p:cBhvr>
                                        <p:cTn id="28" dur="1" fill="hold">
                                          <p:stCondLst>
                                            <p:cond delay="499"/>
                                          </p:stCondLst>
                                        </p:cTn>
                                        <p:tgtEl>
                                          <p:spTgt spid="21"/>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36">
                                            <p:txEl>
                                              <p:pRg st="0" end="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6">
                                            <p:txEl>
                                              <p:pRg st="0" end="0"/>
                                            </p:txEl>
                                          </p:spTgt>
                                        </p:tgtEl>
                                        <p:attrNameLst>
                                          <p:attrName>style.visibility</p:attrName>
                                        </p:attrNameLst>
                                      </p:cBhvr>
                                      <p:to>
                                        <p:strVal val="hidden"/>
                                      </p:to>
                                    </p:set>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4"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6" grpId="0" build="p"/>
      <p:bldP spid="34"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559294"/>
            <a:ext cx="12191999" cy="6298279"/>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72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B43760-2710-7FBC-2608-651CEBD4AB99}"/>
              </a:ext>
            </a:extLst>
          </p:cNvPr>
          <p:cNvSpPr>
            <a:spLocks noGrp="1"/>
          </p:cNvSpPr>
          <p:nvPr>
            <p:ph type="title"/>
          </p:nvPr>
        </p:nvSpPr>
        <p:spPr>
          <a:xfrm>
            <a:off x="1145136" y="1028700"/>
            <a:ext cx="9947305" cy="1090657"/>
          </a:xfrm>
        </p:spPr>
        <p:txBody>
          <a:bodyPr vert="horz" lIns="91440" tIns="45720" rIns="91440" bIns="45720" rtlCol="0" anchor="b">
            <a:normAutofit fontScale="90000"/>
          </a:bodyPr>
          <a:lstStyle/>
          <a:p>
            <a:pPr algn="ctr"/>
            <a:r>
              <a:rPr lang="en-US" sz="3600" dirty="0">
                <a:solidFill>
                  <a:srgbClr val="FFFFFF"/>
                </a:solidFill>
              </a:rPr>
              <a:t>Come and have a look at what we found! </a:t>
            </a:r>
            <a:br>
              <a:rPr lang="en-US" sz="4800" dirty="0">
                <a:solidFill>
                  <a:srgbClr val="FFFFFF"/>
                </a:solidFill>
              </a:rPr>
            </a:br>
            <a:endParaRPr lang="en-US" sz="4800" dirty="0">
              <a:solidFill>
                <a:srgbClr val="FFFFFF"/>
              </a:solidFill>
            </a:endParaRPr>
          </a:p>
        </p:txBody>
      </p:sp>
      <p:sp>
        <p:nvSpPr>
          <p:cNvPr id="4" name="Text Placeholder 3">
            <a:extLst>
              <a:ext uri="{FF2B5EF4-FFF2-40B4-BE49-F238E27FC236}">
                <a16:creationId xmlns:a16="http://schemas.microsoft.com/office/drawing/2014/main" id="{E647CE0E-744B-E1EA-2910-4567B8A9FFC9}"/>
              </a:ext>
            </a:extLst>
          </p:cNvPr>
          <p:cNvSpPr>
            <a:spLocks noGrp="1"/>
          </p:cNvSpPr>
          <p:nvPr>
            <p:ph type="body" sz="half" idx="2"/>
          </p:nvPr>
        </p:nvSpPr>
        <p:spPr>
          <a:xfrm>
            <a:off x="1524000" y="2214188"/>
            <a:ext cx="9144000" cy="492440"/>
          </a:xfrm>
        </p:spPr>
        <p:txBody>
          <a:bodyPr vert="horz" lIns="91440" tIns="45720" rIns="91440" bIns="45720" rtlCol="0">
            <a:normAutofit/>
          </a:bodyPr>
          <a:lstStyle/>
          <a:p>
            <a:pPr algn="ctr"/>
            <a:endParaRPr lang="en-US" sz="2000" dirty="0">
              <a:solidFill>
                <a:srgbClr val="FFFFFF"/>
              </a:solidFill>
            </a:endParaRPr>
          </a:p>
        </p:txBody>
      </p:sp>
      <p:sp>
        <p:nvSpPr>
          <p:cNvPr id="19" name="Freeform: Shape 18">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0">
                <a:schemeClr val="accent1">
                  <a:alpha val="5000"/>
                </a:schemeClr>
              </a:gs>
              <a:gs pos="68000">
                <a:schemeClr val="accent1">
                  <a:alpha val="15000"/>
                </a:schemeClr>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Placeholder 5" descr="A group of people holding a flag&#10;&#10;Description automatically generated">
            <a:extLst>
              <a:ext uri="{FF2B5EF4-FFF2-40B4-BE49-F238E27FC236}">
                <a16:creationId xmlns:a16="http://schemas.microsoft.com/office/drawing/2014/main" id="{1E5852BF-281F-9F6E-E5C5-EA540EECF47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9276" r="1" b="9277"/>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299619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9FE43-4FBF-AFF0-5B8D-566C45ABB2F0}"/>
              </a:ext>
            </a:extLst>
          </p:cNvPr>
          <p:cNvSpPr>
            <a:spLocks noGrp="1"/>
          </p:cNvSpPr>
          <p:nvPr>
            <p:ph type="title"/>
          </p:nvPr>
        </p:nvSpPr>
        <p:spPr>
          <a:xfrm>
            <a:off x="8568795" y="226861"/>
            <a:ext cx="3143307" cy="1611668"/>
          </a:xfrm>
        </p:spPr>
        <p:txBody>
          <a:bodyPr vert="horz" lIns="91440" tIns="45720" rIns="91440" bIns="45720" rtlCol="0" anchor="b">
            <a:normAutofit/>
          </a:bodyPr>
          <a:lstStyle/>
          <a:p>
            <a:r>
              <a:rPr lang="en-US" sz="4000" dirty="0"/>
              <a:t>Our methodology</a:t>
            </a:r>
          </a:p>
        </p:txBody>
      </p:sp>
      <p:pic>
        <p:nvPicPr>
          <p:cNvPr id="10" name="Content Placeholder 9" descr="Diagram&#10;&#10;Description automatically generated">
            <a:extLst>
              <a:ext uri="{FF2B5EF4-FFF2-40B4-BE49-F238E27FC236}">
                <a16:creationId xmlns:a16="http://schemas.microsoft.com/office/drawing/2014/main" id="{1D8CC46C-C71A-3386-BA04-D2FB061827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78" r="19888" b="-1"/>
          <a:stretch/>
        </p:blipFill>
        <p:spPr>
          <a:xfrm>
            <a:off x="20" y="431"/>
            <a:ext cx="8115280" cy="6408311"/>
          </a:xfrm>
          <a:prstGeom prst="rect">
            <a:avLst/>
          </a:prstGeom>
        </p:spPr>
      </p:pic>
      <p:sp>
        <p:nvSpPr>
          <p:cNvPr id="4" name="Text Placeholder 3">
            <a:extLst>
              <a:ext uri="{FF2B5EF4-FFF2-40B4-BE49-F238E27FC236}">
                <a16:creationId xmlns:a16="http://schemas.microsoft.com/office/drawing/2014/main" id="{2B9E0D69-7551-6E6B-7915-9C1A955616A1}"/>
              </a:ext>
            </a:extLst>
          </p:cNvPr>
          <p:cNvSpPr>
            <a:spLocks noGrp="1"/>
          </p:cNvSpPr>
          <p:nvPr>
            <p:ph type="body" sz="half" idx="2"/>
          </p:nvPr>
        </p:nvSpPr>
        <p:spPr>
          <a:xfrm>
            <a:off x="8643193" y="2418408"/>
            <a:ext cx="2942813" cy="3540265"/>
          </a:xfrm>
        </p:spPr>
        <p:txBody>
          <a:bodyPr vert="horz" lIns="91440" tIns="45720" rIns="91440" bIns="45720" rtlCol="0">
            <a:normAutofit/>
          </a:bodyPr>
          <a:lstStyle/>
          <a:p>
            <a:r>
              <a:rPr lang="en-US" sz="1700" dirty="0"/>
              <a:t>During our analysis we used many different techniques that we progressively learned during the course: </a:t>
            </a:r>
          </a:p>
          <a:p>
            <a:pPr marL="285750" indent="-228600">
              <a:buFont typeface="Arial" panose="020B0604020202020204" pitchFamily="34" charset="0"/>
              <a:buChar char="•"/>
            </a:pPr>
            <a:r>
              <a:rPr lang="en-US" sz="1700" dirty="0"/>
              <a:t>Clustering</a:t>
            </a:r>
          </a:p>
          <a:p>
            <a:pPr marL="285750" indent="-228600">
              <a:buFont typeface="Arial" panose="020B0604020202020204" pitchFamily="34" charset="0"/>
              <a:buChar char="•"/>
            </a:pPr>
            <a:r>
              <a:rPr lang="en-US" sz="1700" dirty="0" err="1"/>
              <a:t>Manova</a:t>
            </a:r>
            <a:endParaRPr lang="en-US" sz="1700" dirty="0"/>
          </a:p>
          <a:p>
            <a:pPr marL="285750" indent="-228600">
              <a:buFont typeface="Arial" panose="020B0604020202020204" pitchFamily="34" charset="0"/>
              <a:buChar char="•"/>
            </a:pPr>
            <a:r>
              <a:rPr lang="en-US" sz="1700" dirty="0"/>
              <a:t>Linear Models</a:t>
            </a:r>
          </a:p>
          <a:p>
            <a:pPr marL="285750" indent="-228600">
              <a:buFont typeface="Arial" panose="020B0604020202020204" pitchFamily="34" charset="0"/>
              <a:buChar char="•"/>
            </a:pPr>
            <a:r>
              <a:rPr lang="en-US" sz="1700" dirty="0"/>
              <a:t>Linear Mixed Models</a:t>
            </a:r>
          </a:p>
          <a:p>
            <a:pPr marL="285750" indent="-228600">
              <a:buFont typeface="Arial" panose="020B0604020202020204" pitchFamily="34" charset="0"/>
              <a:buChar char="•"/>
            </a:pPr>
            <a:r>
              <a:rPr lang="en-US" sz="1700" dirty="0"/>
              <a:t>Multinomial Logistic Regression</a:t>
            </a:r>
          </a:p>
          <a:p>
            <a:pPr marL="285750" indent="-228600">
              <a:buFont typeface="Arial" panose="020B0604020202020204" pitchFamily="34" charset="0"/>
              <a:buChar char="•"/>
            </a:pPr>
            <a:endParaRPr lang="en-US" sz="1700" dirty="0"/>
          </a:p>
        </p:txBody>
      </p:sp>
      <p:sp>
        <p:nvSpPr>
          <p:cNvPr id="43" name="Rectangle 4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83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31BF5-8D61-849F-594C-7CB0372E566E}"/>
              </a:ext>
            </a:extLst>
          </p:cNvPr>
          <p:cNvSpPr>
            <a:spLocks noGrp="1"/>
          </p:cNvSpPr>
          <p:nvPr>
            <p:ph type="title"/>
          </p:nvPr>
        </p:nvSpPr>
        <p:spPr>
          <a:xfrm>
            <a:off x="8643193" y="489507"/>
            <a:ext cx="3091607" cy="1655483"/>
          </a:xfrm>
        </p:spPr>
        <p:txBody>
          <a:bodyPr vert="horz" lIns="91440" tIns="45720" rIns="91440" bIns="45720" rtlCol="0" anchor="b">
            <a:normAutofit/>
          </a:bodyPr>
          <a:lstStyle/>
          <a:p>
            <a:endParaRPr lang="en-US" sz="4000"/>
          </a:p>
        </p:txBody>
      </p:sp>
      <p:pic>
        <p:nvPicPr>
          <p:cNvPr id="6" name="Content Placeholder 5" descr="Angled shot of pen on a graph">
            <a:extLst>
              <a:ext uri="{FF2B5EF4-FFF2-40B4-BE49-F238E27FC236}">
                <a16:creationId xmlns:a16="http://schemas.microsoft.com/office/drawing/2014/main" id="{A28CFC92-DDA5-99B3-6B39-70CC7428AED6}"/>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5469" b="-1"/>
          <a:stretch/>
        </p:blipFill>
        <p:spPr>
          <a:xfrm>
            <a:off x="20" y="431"/>
            <a:ext cx="8115280" cy="6408311"/>
          </a:xfrm>
          <a:prstGeom prst="rect">
            <a:avLst/>
          </a:prstGeom>
        </p:spPr>
      </p:pic>
      <p:sp>
        <p:nvSpPr>
          <p:cNvPr id="14" name="Content Placeholder 13">
            <a:extLst>
              <a:ext uri="{FF2B5EF4-FFF2-40B4-BE49-F238E27FC236}">
                <a16:creationId xmlns:a16="http://schemas.microsoft.com/office/drawing/2014/main" id="{5918006B-DEE2-6D44-12D3-348B612955F3}"/>
              </a:ext>
            </a:extLst>
          </p:cNvPr>
          <p:cNvSpPr>
            <a:spLocks noGrp="1"/>
          </p:cNvSpPr>
          <p:nvPr>
            <p:ph sz="half" idx="2"/>
          </p:nvPr>
        </p:nvSpPr>
        <p:spPr>
          <a:xfrm>
            <a:off x="8643193" y="2418408"/>
            <a:ext cx="2942813" cy="3540265"/>
          </a:xfrm>
        </p:spPr>
        <p:txBody>
          <a:bodyPr vert="horz" lIns="91440" tIns="45720" rIns="91440" bIns="45720" rtlCol="0">
            <a:normAutofit/>
          </a:bodyPr>
          <a:lstStyle/>
          <a:p>
            <a:endParaRPr lang="en-US" sz="2000"/>
          </a:p>
        </p:txBody>
      </p:sp>
      <p:sp>
        <p:nvSpPr>
          <p:cNvPr id="21" name="Rectangle 2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27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E529-9FB1-1FAD-3124-A1A6D2249975}"/>
              </a:ext>
            </a:extLst>
          </p:cNvPr>
          <p:cNvSpPr>
            <a:spLocks noGrp="1"/>
          </p:cNvSpPr>
          <p:nvPr>
            <p:ph type="title"/>
          </p:nvPr>
        </p:nvSpPr>
        <p:spPr/>
        <p:txBody>
          <a:bodyPr>
            <a:normAutofit fontScale="90000"/>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pic>
        <p:nvPicPr>
          <p:cNvPr id="6" name="Picture Placeholder 5">
            <a:extLst>
              <a:ext uri="{FF2B5EF4-FFF2-40B4-BE49-F238E27FC236}">
                <a16:creationId xmlns:a16="http://schemas.microsoft.com/office/drawing/2014/main" id="{F24638ED-1B16-E145-54A4-99C2903DA5A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23" r="10423"/>
          <a:stretch>
            <a:fillRect/>
          </a:stretch>
        </p:blipFill>
        <p:spPr/>
      </p:pic>
      <p:sp>
        <p:nvSpPr>
          <p:cNvPr id="4" name="Text Placeholder 3">
            <a:extLst>
              <a:ext uri="{FF2B5EF4-FFF2-40B4-BE49-F238E27FC236}">
                <a16:creationId xmlns:a16="http://schemas.microsoft.com/office/drawing/2014/main" id="{68AD77B3-0C66-45D9-B4F0-268DDF402843}"/>
              </a:ext>
            </a:extLst>
          </p:cNvPr>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148063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envelope&#10;&#10;Description automatically generated">
            <a:extLst>
              <a:ext uri="{FF2B5EF4-FFF2-40B4-BE49-F238E27FC236}">
                <a16:creationId xmlns:a16="http://schemas.microsoft.com/office/drawing/2014/main" id="{091F6E94-786E-0787-B119-4E9B4026C1EE}"/>
              </a:ext>
            </a:extLst>
          </p:cNvPr>
          <p:cNvPicPr>
            <a:picLocks noChangeAspect="1"/>
          </p:cNvPicPr>
          <p:nvPr/>
        </p:nvPicPr>
        <p:blipFill rotWithShape="1">
          <a:blip r:embed="rId2">
            <a:extLst>
              <a:ext uri="{28A0092B-C50C-407E-A947-70E740481C1C}">
                <a14:useLocalDpi xmlns:a14="http://schemas.microsoft.com/office/drawing/2010/main" val="0"/>
              </a:ext>
            </a:extLst>
          </a:blip>
          <a:srcRect l="2691" t="23575" r="3559" b="-1"/>
          <a:stretch/>
        </p:blipFill>
        <p:spPr>
          <a:xfrm>
            <a:off x="20" y="10"/>
            <a:ext cx="12191981" cy="6857990"/>
          </a:xfrm>
          <a:prstGeom prst="rect">
            <a:avLst/>
          </a:prstGeom>
        </p:spPr>
      </p:pic>
      <p:sp>
        <p:nvSpPr>
          <p:cNvPr id="69" name="Rectangle 5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05919-EF51-3C09-4624-2A44177E3CF5}"/>
              </a:ext>
            </a:extLst>
          </p:cNvPr>
          <p:cNvSpPr>
            <a:spLocks noGrp="1"/>
          </p:cNvSpPr>
          <p:nvPr>
            <p:ph type="ctrTitle"/>
          </p:nvPr>
        </p:nvSpPr>
        <p:spPr>
          <a:xfrm>
            <a:off x="404553" y="3091928"/>
            <a:ext cx="9078562" cy="2387600"/>
          </a:xfrm>
        </p:spPr>
        <p:txBody>
          <a:bodyPr>
            <a:normAutofit/>
          </a:bodyPr>
          <a:lstStyle/>
          <a:p>
            <a:pPr algn="l"/>
            <a:r>
              <a:rPr lang="en-US" sz="4100" dirty="0"/>
              <a:t>Immigrant students in Europe suffer from lower grades: some social and scholastic features are the key to explain it</a:t>
            </a:r>
          </a:p>
        </p:txBody>
      </p:sp>
      <p:sp>
        <p:nvSpPr>
          <p:cNvPr id="61" name="Rectangle: Rounded Corners 6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B43817C-853C-8EA7-0C69-B4DABE46DCD0}"/>
              </a:ext>
            </a:extLst>
          </p:cNvPr>
          <p:cNvSpPr>
            <a:spLocks noGrp="1"/>
          </p:cNvSpPr>
          <p:nvPr>
            <p:ph type="subTitle" idx="1"/>
          </p:nvPr>
        </p:nvSpPr>
        <p:spPr>
          <a:xfrm>
            <a:off x="404553" y="5624945"/>
            <a:ext cx="9078562" cy="592975"/>
          </a:xfrm>
        </p:spPr>
        <p:txBody>
          <a:bodyPr anchor="ctr">
            <a:normAutofit/>
          </a:bodyPr>
          <a:lstStyle/>
          <a:p>
            <a:pPr algn="l"/>
            <a:r>
              <a:rPr lang="en-US" dirty="0"/>
              <a:t>Giulia </a:t>
            </a:r>
            <a:r>
              <a:rPr lang="en-US" dirty="0" err="1"/>
              <a:t>Bergonzoli</a:t>
            </a:r>
            <a:r>
              <a:rPr lang="en-US" dirty="0"/>
              <a:t>, Ettore Busani, Sebastian Castellano, Lucia Gregorini</a:t>
            </a:r>
          </a:p>
        </p:txBody>
      </p:sp>
    </p:spTree>
    <p:extLst>
      <p:ext uri="{BB962C8B-B14F-4D97-AF65-F5344CB8AC3E}">
        <p14:creationId xmlns:p14="http://schemas.microsoft.com/office/powerpoint/2010/main" val="4243064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0">
            <a:extLst>
              <a:ext uri="{FF2B5EF4-FFF2-40B4-BE49-F238E27FC236}">
                <a16:creationId xmlns:a16="http://schemas.microsoft.com/office/drawing/2014/main" id="{B2C93D80-2AB2-4AED-98C1-51FF03C9D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703E3DEC-63F7-0B83-8060-B811E1D4E2A7}"/>
              </a:ext>
            </a:extLst>
          </p:cNvPr>
          <p:cNvSpPr>
            <a:spLocks noGrp="1"/>
          </p:cNvSpPr>
          <p:nvPr>
            <p:ph type="title"/>
          </p:nvPr>
        </p:nvSpPr>
        <p:spPr>
          <a:xfrm>
            <a:off x="1166648" y="679927"/>
            <a:ext cx="4929352" cy="2270664"/>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immigrant students face up when compared to native students?</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endParaRPr lang="en-US" sz="1600" kern="1200" dirty="0">
              <a:solidFill>
                <a:schemeClr val="tx1"/>
              </a:solidFill>
              <a:latin typeface="+mj-lt"/>
              <a:ea typeface="+mj-ea"/>
              <a:cs typeface="+mj-cs"/>
            </a:endParaRPr>
          </a:p>
        </p:txBody>
      </p:sp>
      <p:sp>
        <p:nvSpPr>
          <p:cNvPr id="81" name="Rectangle 5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56">
            <a:extLst>
              <a:ext uri="{FF2B5EF4-FFF2-40B4-BE49-F238E27FC236}">
                <a16:creationId xmlns:a16="http://schemas.microsoft.com/office/drawing/2014/main" id="{C87B5BBF-D7F8-4180-AC84-500CAEF16B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58" name="Rectangle 64">
              <a:extLst>
                <a:ext uri="{FF2B5EF4-FFF2-40B4-BE49-F238E27FC236}">
                  <a16:creationId xmlns:a16="http://schemas.microsoft.com/office/drawing/2014/main" id="{9BAF6743-12D2-4B97-AF13-38AEB26B9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7CB54B6E-82CC-48E5-8223-14431C9B9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40A8DD7B-3B5A-4064-AB20-A57A363A7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13254DC8-A1E7-4028-B032-89B7BAFBC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6BDDCEFD-1260-4516-B911-1CC79660E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B28FCD3-DB5F-432C-ADE8-B02B50F76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B2EEF141-4E28-43F3-923D-FA6BD694D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5E415DC7-3700-45EF-8F34-A8047189E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F0A28C5-9B2F-4EF2-9558-09CBB03A1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FAC98F-C21B-498D-83B7-AEAF538EE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8FE7F89D-49B8-4BEF-A533-B95F09C7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B95A4054-4049-43CC-989B-01F4D9772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E9EFD93-D66A-4FD3-9713-937F7AEE4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8274E9C4-B6DD-4A1E-8509-269F17BEA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D6D9BBC0-9046-4433-85EA-BE768C8E6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3EE2B895-7446-4B17-BB3C-EBCB0A129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96832364-A27D-4056-A837-2A830B85B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12C6A8FF-B718-4462-9766-52B110C88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5AA93369-D473-4031-87F8-AC333CDF4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53053604-739D-43EE-9619-E4C4104A3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person holding a cake&#10;&#10;Description automatically generated with low confidence">
            <a:extLst>
              <a:ext uri="{FF2B5EF4-FFF2-40B4-BE49-F238E27FC236}">
                <a16:creationId xmlns:a16="http://schemas.microsoft.com/office/drawing/2014/main" id="{7EE612B4-BD18-0764-D5CC-9BCEF00967CF}"/>
              </a:ext>
            </a:extLst>
          </p:cNvPr>
          <p:cNvPicPr>
            <a:picLocks noChangeAspect="1"/>
          </p:cNvPicPr>
          <p:nvPr/>
        </p:nvPicPr>
        <p:blipFill rotWithShape="1">
          <a:blip r:embed="rId2">
            <a:extLst>
              <a:ext uri="{28A0092B-C50C-407E-A947-70E740481C1C}">
                <a14:useLocalDpi xmlns:a14="http://schemas.microsoft.com/office/drawing/2010/main" val="0"/>
              </a:ext>
            </a:extLst>
          </a:blip>
          <a:srcRect r="-3" b="7356"/>
          <a:stretch/>
        </p:blipFill>
        <p:spPr>
          <a:xfrm>
            <a:off x="6606643" y="10"/>
            <a:ext cx="5585357" cy="3233973"/>
          </a:xfrm>
          <a:prstGeom prst="rect">
            <a:avLst/>
          </a:prstGeom>
        </p:spPr>
      </p:pic>
      <p:sp>
        <p:nvSpPr>
          <p:cNvPr id="79" name="Rectangle 7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19">
            <a:extLst>
              <a:ext uri="{FF2B5EF4-FFF2-40B4-BE49-F238E27FC236}">
                <a16:creationId xmlns:a16="http://schemas.microsoft.com/office/drawing/2014/main" id="{636AC43C-7650-890A-D05A-258C4E4CD1DD}"/>
              </a:ext>
            </a:extLst>
          </p:cNvPr>
          <p:cNvSpPr>
            <a:spLocks noGrp="1"/>
          </p:cNvSpPr>
          <p:nvPr>
            <p:ph sz="half" idx="1"/>
          </p:nvPr>
        </p:nvSpPr>
        <p:spPr>
          <a:xfrm>
            <a:off x="1166649" y="3540334"/>
            <a:ext cx="4929351" cy="3026004"/>
          </a:xfrm>
        </p:spPr>
        <p:txBody>
          <a:bodyPr vert="horz" lIns="91440" tIns="45720" rIns="91440" bIns="45720" rtlCol="0" anchor="ct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Which are the main differences in their scholastic, familiar, psychological characteristic?</a:t>
            </a:r>
          </a:p>
          <a:p>
            <a:endParaRPr lang="en-US" sz="1800" dirty="0"/>
          </a:p>
        </p:txBody>
      </p:sp>
      <p:pic>
        <p:nvPicPr>
          <p:cNvPr id="21" name="Content Placeholder 20" descr="A group of people sitting at a table&#10;&#10;Description automatically generated with low confidence">
            <a:extLst>
              <a:ext uri="{FF2B5EF4-FFF2-40B4-BE49-F238E27FC236}">
                <a16:creationId xmlns:a16="http://schemas.microsoft.com/office/drawing/2014/main" id="{737E3574-1C1E-BC2B-1F59-16A22A018F6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3060"/>
          <a:stretch/>
        </p:blipFill>
        <p:spPr>
          <a:xfrm>
            <a:off x="6606643" y="3244257"/>
            <a:ext cx="5585357" cy="3613743"/>
          </a:xfrm>
          <a:prstGeom prst="rect">
            <a:avLst/>
          </a:prstGeom>
        </p:spPr>
      </p:pic>
    </p:spTree>
    <p:extLst>
      <p:ext uri="{BB962C8B-B14F-4D97-AF65-F5344CB8AC3E}">
        <p14:creationId xmlns:p14="http://schemas.microsoft.com/office/powerpoint/2010/main" val="290865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oup of people holding a flag&#10;&#10;Description automatically generated">
            <a:extLst>
              <a:ext uri="{FF2B5EF4-FFF2-40B4-BE49-F238E27FC236}">
                <a16:creationId xmlns:a16="http://schemas.microsoft.com/office/drawing/2014/main" id="{4337183A-AEB8-B6DD-2CB1-9A2D811269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78" r="1" b="1"/>
          <a:stretch/>
        </p:blipFill>
        <p:spPr>
          <a:xfrm>
            <a:off x="1" y="10"/>
            <a:ext cx="9669642" cy="6857990"/>
          </a:xfrm>
          <a:prstGeom prst="rect">
            <a:avLst/>
          </a:prstGeom>
        </p:spPr>
      </p:pic>
      <p:sp>
        <p:nvSpPr>
          <p:cNvPr id="47" name="Rectangle 4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1E233-4D73-73E8-A17A-1ACE54BF87EA}"/>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Our results</a:t>
            </a:r>
            <a:endParaRPr lang="en-US" sz="4000" dirty="0"/>
          </a:p>
        </p:txBody>
      </p:sp>
      <p:sp>
        <p:nvSpPr>
          <p:cNvPr id="4" name="Text Placeholder 3">
            <a:extLst>
              <a:ext uri="{FF2B5EF4-FFF2-40B4-BE49-F238E27FC236}">
                <a16:creationId xmlns:a16="http://schemas.microsoft.com/office/drawing/2014/main" id="{7F6EBDB3-D3B0-8BFE-E72B-9326EFA7AE97}"/>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r>
              <a:rPr lang="en-US" sz="1700" b="0" i="0" u="none" strike="noStrike" baseline="0" dirty="0"/>
              <a:t>We were able to find statistically significant differences among students, schools and countries. We proved that immigrant students often find themselves in a disadvantageous position and that their ability to score high grades is </a:t>
            </a:r>
            <a:r>
              <a:rPr lang="en-US" sz="1700" dirty="0"/>
              <a:t>influenced by their resources and social class of origin. </a:t>
            </a:r>
          </a:p>
          <a:p>
            <a:r>
              <a:rPr lang="en-US" sz="1700" dirty="0"/>
              <a:t>We managed to identify the critical characteristic that positively or negatively impacted the performance of students. Based on these findings we provided some possible improvements to be implemented by school or countries policies.</a:t>
            </a:r>
            <a:endParaRPr lang="en-US" sz="1700" b="0" i="0" u="none" strike="noStrike" baseline="0" dirty="0"/>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b="0" i="0" u="none" strike="noStrike" baseline="0" dirty="0"/>
          </a:p>
        </p:txBody>
      </p:sp>
    </p:spTree>
    <p:extLst>
      <p:ext uri="{BB962C8B-B14F-4D97-AF65-F5344CB8AC3E}">
        <p14:creationId xmlns:p14="http://schemas.microsoft.com/office/powerpoint/2010/main" val="4217012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1178</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Immigrant students in Europe suffer from lower grades: some social and scholastic features are the key to explain it</vt:lpstr>
      <vt:lpstr>How do immigrant students face up when compared to native students? </vt:lpstr>
      <vt:lpstr>Come and have a look at what we found!  </vt:lpstr>
      <vt:lpstr>Our methodology</vt:lpstr>
      <vt:lpstr>PowerPoint Presentation</vt:lpstr>
      <vt:lpstr>How do immigrant students face up when compared to native students? </vt:lpstr>
      <vt:lpstr>Immigrant students in Europe suffer from lower grades: some social and scholastic features are the key to explain it</vt:lpstr>
      <vt:lpstr>How do immigrant students face up when compared to native students? </vt:lpstr>
      <vt:lpstr>Our results</vt:lpstr>
      <vt:lpstr>Our Goal</vt:lpstr>
      <vt:lpstr>Why should we care about immigrant students in Europe?</vt:lpstr>
      <vt:lpstr>Not convinced? Who are the stakeholders of this study?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Immigrant students in Europe suffer from lower grades and some social and scholastic features are the key to explain</dc:title>
  <dc:creator>Sebastian Castellano</dc:creator>
  <cp:lastModifiedBy>Ettore Busani</cp:lastModifiedBy>
  <cp:revision>8</cp:revision>
  <dcterms:created xsi:type="dcterms:W3CDTF">2022-07-20T09:54:14Z</dcterms:created>
  <dcterms:modified xsi:type="dcterms:W3CDTF">2022-07-24T13:33:18Z</dcterms:modified>
</cp:coreProperties>
</file>