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2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7D31"/>
    <a:srgbClr val="0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51"/>
  </p:normalViewPr>
  <p:slideViewPr>
    <p:cSldViewPr snapToGrid="0">
      <p:cViewPr varScale="1">
        <p:scale>
          <a:sx n="61" d="100"/>
          <a:sy n="61" d="100"/>
        </p:scale>
        <p:origin x="8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F56-419A-DA27-18F7-4EA78DC60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FE89-9EAB-C575-50F4-A4A08B53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2886-ECF7-515B-ED24-BC4D768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F384-63A4-29E1-52A9-4D96C406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FFB5-F049-7DF9-437E-DDFEBFF5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B3CC-3569-4102-1034-985BE340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AC9D4-81F2-FF23-41B4-A1BFA5D9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DD1C-C881-9304-6250-3BC7A883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E20B-40C1-47DD-2817-CF10AE1D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6F97-1663-4EB8-ACCB-1CC2BC48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05D3A-659F-056D-1858-000EEF0C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DDDE-2978-A85D-90CF-899C46B3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F3B9-DEC2-E917-A4E9-77BC9C75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D198-0450-67CB-F646-EDA57FEB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8E2A-B40D-166B-A2AB-947B80AB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2DD7-39F0-2DBD-D1C5-4B849938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AB80-15BF-EEF3-368F-3FC57A79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62D4-A52D-CAAF-BBAB-C0536B3F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8F27-231D-FC59-575E-B038831E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CF1F-A4ED-C125-8352-A9270180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518B-501D-15CF-7EF0-26AD882D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EC12-3916-3C9B-A316-7EDE82A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A47E-3A10-04C4-2673-6F18BAA9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E0C2-87FF-7D2C-774E-2C9761A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3F0F-BA48-7284-8A57-EE5F007B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A999-E165-7C87-8917-D10E068D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2892-7983-382E-DF63-E83D8E03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AAEA9-8E85-250D-7433-A5B1EFFA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DF82-25F6-9ED9-4146-BA56363C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679A-13D2-B6E1-6B55-1254D99C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A9F22-7730-7398-9A8C-935A1AB4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BC9E-90D7-43F0-19AF-40B55AF8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FF78-C555-661A-82D1-27C03584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2504B-ADC0-0256-E2E4-A01A47DC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16206-2960-8849-EABF-C1CBB0186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697FC-A675-78F6-5A59-D71489645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23BA4-14B1-E992-311D-DD911EDF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EB680-DE65-6914-B5D4-04FE3AC7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67B3A-B14C-87CF-E03B-09510DC3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F928-9F5E-CD3C-0BC4-E4DEBCFB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0611B-5034-79F2-0519-7D4B88DF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C38AC-9B8E-5A72-612D-94B0189B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54D0F-8FF1-F32F-4638-A4F72F41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F09CF-F5C0-AF4D-D91D-B53BE788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327E7-CF4B-D377-C7B4-863EE39D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27701-141E-D239-F6DA-1E03EA9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85E3-16B0-E1AD-F9FC-F6321F2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3796-3176-5E75-A224-4ACCB1AA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82FE-DC02-BBAC-B47A-8F00EC52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8D57F-4214-366C-B629-1ACE2C7B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11EC-0F4B-748A-4642-7B5CEC60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AEB8-84DC-8CDF-A9D3-87C6B4C6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58A8-96D2-85A4-706A-07AFB5BC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9EAAF-DBBA-C50C-36F5-8A3E8E49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C0A3C-29AA-7BB7-986E-762DAC5F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B6717-0310-43C8-27A2-036A7BCA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C50B1-840B-ED61-D822-C9FA3795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F301-7AA8-04AB-09BF-D7560EC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7B6EF-7EF2-594D-AC00-C754C4B6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6B59-9BEE-2974-C6B3-DE7716CD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E076-BEDC-85A0-CA72-0CF5F1437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9773-1899-4119-A3A1-BA8AF85D8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5BE5-5AC9-1E22-601C-93526DBF3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251BB-CBD4-550E-F6B8-47B1F93A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1" t="9091" r="23212"/>
          <a:stretch/>
        </p:blipFill>
        <p:spPr>
          <a:xfrm>
            <a:off x="3553395" y="0"/>
            <a:ext cx="8668512" cy="6857990"/>
          </a:xfrm>
          <a:prstGeom prst="rect">
            <a:avLst/>
          </a:prstGeom>
        </p:spPr>
      </p:pic>
      <p:sp>
        <p:nvSpPr>
          <p:cNvPr id="52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05919-EF51-3C09-4624-2A44177E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79702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400" b="1" dirty="0"/>
              <a:t>Immigrant students in Europe suffer from lower grades: some social and scholastic features are the key to explain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3817C-853C-8EA7-0C69-B4DABE46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4821937"/>
            <a:ext cx="4023359" cy="81865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ED7D31"/>
                </a:solidFill>
              </a:rPr>
              <a:t>Giulia </a:t>
            </a:r>
            <a:r>
              <a:rPr lang="en-US" sz="2000" dirty="0" err="1">
                <a:solidFill>
                  <a:srgbClr val="ED7D31"/>
                </a:solidFill>
              </a:rPr>
              <a:t>Bergonzoli</a:t>
            </a:r>
            <a:r>
              <a:rPr lang="en-US" sz="2000" dirty="0">
                <a:solidFill>
                  <a:srgbClr val="ED7D31"/>
                </a:solidFill>
              </a:rPr>
              <a:t>, Ettore Busani, Sebastian Castellano, Lucia Gregorini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1A280E3-7652-F4C3-2BEA-5652C665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773" y="5531653"/>
            <a:ext cx="1283354" cy="1098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641F8-BEFB-E085-10CB-813393F8E620}"/>
              </a:ext>
            </a:extLst>
          </p:cNvPr>
          <p:cNvSpPr txBox="1"/>
          <p:nvPr/>
        </p:nvSpPr>
        <p:spPr>
          <a:xfrm>
            <a:off x="6093475" y="5896396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Tutor: Chiara Masci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898C4-775F-61C0-A6DF-42773782676E}"/>
              </a:ext>
            </a:extLst>
          </p:cNvPr>
          <p:cNvSpPr txBox="1"/>
          <p:nvPr/>
        </p:nvSpPr>
        <p:spPr>
          <a:xfrm>
            <a:off x="477980" y="5896396"/>
            <a:ext cx="44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Applied </a:t>
            </a:r>
            <a:r>
              <a:rPr lang="it-IT" dirty="0" err="1"/>
              <a:t>Statistics</a:t>
            </a:r>
            <a:r>
              <a:rPr lang="it-IT" dirty="0"/>
              <a:t> – Politecnico di Milano 2022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94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0">
            <a:extLst>
              <a:ext uri="{FF2B5EF4-FFF2-40B4-BE49-F238E27FC236}">
                <a16:creationId xmlns:a16="http://schemas.microsoft.com/office/drawing/2014/main" id="{B2C93D80-2AB2-4AED-98C1-51FF03C9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5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03E3DEC-63F7-0B83-8060-B811E1D4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964" y="702082"/>
            <a:ext cx="5400000" cy="180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immigrant students face up when compared to native students?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81" name="Rectangle 5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56">
            <a:extLst>
              <a:ext uri="{FF2B5EF4-FFF2-40B4-BE49-F238E27FC236}">
                <a16:creationId xmlns:a16="http://schemas.microsoft.com/office/drawing/2014/main" id="{C87B5BBF-D7F8-4180-AC84-500CAEF16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9BAF6743-12D2-4B97-AF13-38AEB26B9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7CB54B6E-82CC-48E5-8223-14431C9B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40A8DD7B-3B5A-4064-AB20-A57A363A7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13254DC8-A1E7-4028-B032-89B7BAFBC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6BDDCEFD-1260-4516-B911-1CC79660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EB28FCD3-DB5F-432C-ADE8-B02B50F76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B2EEF141-4E28-43F3-923D-FA6BD694D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5E415DC7-3700-45EF-8F34-A8047189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F0A28C5-9B2F-4EF2-9558-09CBB03A1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3FAC98F-C21B-498D-83B7-AEAF538EE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8FE7F89D-49B8-4BEF-A533-B95F09C7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B95A4054-4049-43CC-989B-01F4D9772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E9EFD93-D66A-4FD3-9713-937F7AEE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274E9C4-B6DD-4A1E-8509-269F17BE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D6D9BBC0-9046-4433-85EA-BE768C8E6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EE2B895-7446-4B17-BB3C-EBCB0A12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96832364-A27D-4056-A837-2A830B85B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12C6A8FF-B718-4462-9766-52B110C88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5AA93369-D473-4031-87F8-AC333CDF4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53053604-739D-43EE-9619-E4C4104A3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erson holding a cake&#10;&#10;Description automatically generated with low confidence">
            <a:extLst>
              <a:ext uri="{FF2B5EF4-FFF2-40B4-BE49-F238E27FC236}">
                <a16:creationId xmlns:a16="http://schemas.microsoft.com/office/drawing/2014/main" id="{7EE612B4-BD18-0764-D5CC-9BCEF0096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7356"/>
          <a:stretch/>
        </p:blipFill>
        <p:spPr>
          <a:xfrm>
            <a:off x="6606643" y="10"/>
            <a:ext cx="5585357" cy="323397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19">
            <a:extLst>
              <a:ext uri="{FF2B5EF4-FFF2-40B4-BE49-F238E27FC236}">
                <a16:creationId xmlns:a16="http://schemas.microsoft.com/office/drawing/2014/main" id="{636AC43C-7650-890A-D05A-258C4E4CD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528" y="4321315"/>
            <a:ext cx="5400000" cy="180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are the main differences in their scholastic, familiar, psychological characteristics?</a:t>
            </a:r>
          </a:p>
          <a:p>
            <a:endParaRPr lang="en-US" sz="1800" dirty="0"/>
          </a:p>
        </p:txBody>
      </p:sp>
      <p:pic>
        <p:nvPicPr>
          <p:cNvPr id="21" name="Content Placeholder 20" descr="A group of people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737E3574-1C1E-BC2B-1F59-16A22A018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60"/>
          <a:stretch/>
        </p:blipFill>
        <p:spPr>
          <a:xfrm>
            <a:off x="6606643" y="3244257"/>
            <a:ext cx="5585357" cy="3613743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8947D14A-50F8-D2F9-D330-465BDF7EB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43" y="-10274"/>
            <a:ext cx="5582309" cy="32518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E257762-F0E7-FEAA-5D87-F805B5F12F4B}"/>
              </a:ext>
            </a:extLst>
          </p:cNvPr>
          <p:cNvSpPr txBox="1"/>
          <p:nvPr/>
        </p:nvSpPr>
        <p:spPr>
          <a:xfrm>
            <a:off x="1043395" y="1025090"/>
            <a:ext cx="5400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features are most important when it comes to their scholastic success?</a:t>
            </a:r>
          </a:p>
          <a:p>
            <a:endParaRPr lang="en-GB" dirty="0"/>
          </a:p>
        </p:txBody>
      </p:sp>
      <p:pic>
        <p:nvPicPr>
          <p:cNvPr id="38" name="Picture 37" descr="A picture containing envelope&#10;&#10;Description automatically generated">
            <a:extLst>
              <a:ext uri="{FF2B5EF4-FFF2-40B4-BE49-F238E27FC236}">
                <a16:creationId xmlns:a16="http://schemas.microsoft.com/office/drawing/2014/main" id="{7369677D-3A0F-77BF-4DB1-D52A6053D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85" y="3247471"/>
            <a:ext cx="5590191" cy="36080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982EA2-87AB-24DD-F959-6914BA6539CF}"/>
              </a:ext>
            </a:extLst>
          </p:cNvPr>
          <p:cNvSpPr txBox="1"/>
          <p:nvPr/>
        </p:nvSpPr>
        <p:spPr>
          <a:xfrm>
            <a:off x="1043395" y="4458927"/>
            <a:ext cx="5400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take example from the best European countries with respect to integration to help these students?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BA515-E025-ED46-271F-8ACBF76D5EC6}"/>
              </a:ext>
            </a:extLst>
          </p:cNvPr>
          <p:cNvSpPr/>
          <p:nvPr/>
        </p:nvSpPr>
        <p:spPr>
          <a:xfrm>
            <a:off x="930075" y="0"/>
            <a:ext cx="1536192" cy="423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build="p"/>
      <p:bldP spid="34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43760-2710-7FBC-2608-651CEBD4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936" y="1452592"/>
            <a:ext cx="8626129" cy="66154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Come and have a look at what we found!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group of people holding a flag&#10;&#10;Description automatically generated">
            <a:extLst>
              <a:ext uri="{FF2B5EF4-FFF2-40B4-BE49-F238E27FC236}">
                <a16:creationId xmlns:a16="http://schemas.microsoft.com/office/drawing/2014/main" id="{1E5852BF-281F-9F6E-E5C5-EA540EECF4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6" r="1" b="9277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619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Immigrant students in Europe suffer from lower grades: some social and scholastic features are the key to explain it</vt:lpstr>
      <vt:lpstr>How do immigrant students face up when compared to native students? </vt:lpstr>
      <vt:lpstr>Come and have a look at what we found!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Immigrant students in Europe suffer from lower grades and some social and scholastic features are the key to explain</dc:title>
  <dc:creator>Sebastian Castellano</dc:creator>
  <cp:lastModifiedBy>Sebastian Castellano</cp:lastModifiedBy>
  <cp:revision>10</cp:revision>
  <dcterms:created xsi:type="dcterms:W3CDTF">2022-07-20T09:54:14Z</dcterms:created>
  <dcterms:modified xsi:type="dcterms:W3CDTF">2022-07-24T14:06:40Z</dcterms:modified>
</cp:coreProperties>
</file>