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522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55775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810873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4981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19642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48290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08460-8B2F-4AAA-A4E2-10730069204C}" type="datetimeFigureOut">
              <a:rPr lang="en-US" smtClean="0"/>
              <a:pPr/>
              <a:t>4/9/2022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226440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53460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7847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8125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62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9896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8119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063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3676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008460-8B2F-4AAA-A4E2-10730069204C}" type="datetimeFigureOut">
              <a:rPr lang="en-US" smtClean="0"/>
              <a:t>4/9/2022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9613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703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008460-8B2F-4AAA-A4E2-10730069204C}" type="datetimeFigureOut">
              <a:rPr lang="en-US" smtClean="0"/>
              <a:pPr/>
              <a:t>4/9/2022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019508343"/>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868A-47BC-4DA8-BBCD-DC484C0B8504}"/>
              </a:ext>
            </a:extLst>
          </p:cNvPr>
          <p:cNvSpPr>
            <a:spLocks noGrp="1"/>
          </p:cNvSpPr>
          <p:nvPr>
            <p:ph type="ctrTitle"/>
          </p:nvPr>
        </p:nvSpPr>
        <p:spPr>
          <a:xfrm>
            <a:off x="8000837" y="1325880"/>
            <a:ext cx="3543464" cy="3066507"/>
          </a:xfrm>
        </p:spPr>
        <p:txBody>
          <a:bodyPr>
            <a:normAutofit/>
          </a:bodyPr>
          <a:lstStyle/>
          <a:p>
            <a:pPr>
              <a:lnSpc>
                <a:spcPct val="90000"/>
              </a:lnSpc>
            </a:pPr>
            <a:r>
              <a:rPr lang="en-US" sz="3400" dirty="0">
                <a:solidFill>
                  <a:srgbClr val="EBEBEB"/>
                </a:solidFill>
              </a:rPr>
              <a:t>PISA, the OECD’s </a:t>
            </a:r>
            <a:r>
              <a:rPr lang="en-US" sz="3400" dirty="0" err="1">
                <a:solidFill>
                  <a:srgbClr val="EBEBEB"/>
                </a:solidFill>
              </a:rPr>
              <a:t>Programme</a:t>
            </a:r>
            <a:r>
              <a:rPr lang="en-US" sz="3400" dirty="0">
                <a:solidFill>
                  <a:srgbClr val="EBEBEB"/>
                </a:solidFill>
              </a:rPr>
              <a:t> for International Student Assessment</a:t>
            </a:r>
            <a:endParaRPr lang="it-IT" sz="3400" dirty="0">
              <a:solidFill>
                <a:srgbClr val="EBEBEB"/>
              </a:solidFill>
            </a:endParaRPr>
          </a:p>
        </p:txBody>
      </p:sp>
      <p:sp>
        <p:nvSpPr>
          <p:cNvPr id="3" name="Subtitle 2">
            <a:extLst>
              <a:ext uri="{FF2B5EF4-FFF2-40B4-BE49-F238E27FC236}">
                <a16:creationId xmlns:a16="http://schemas.microsoft.com/office/drawing/2014/main" id="{46E06D92-A43F-4538-91C8-E2F977AC2B7B}"/>
              </a:ext>
            </a:extLst>
          </p:cNvPr>
          <p:cNvSpPr>
            <a:spLocks noGrp="1"/>
          </p:cNvSpPr>
          <p:nvPr>
            <p:ph type="subTitle" idx="1"/>
          </p:nvPr>
        </p:nvSpPr>
        <p:spPr>
          <a:xfrm>
            <a:off x="8229600" y="4575450"/>
            <a:ext cx="2917065" cy="1621508"/>
          </a:xfrm>
        </p:spPr>
        <p:txBody>
          <a:bodyPr>
            <a:normAutofit/>
          </a:bodyPr>
          <a:lstStyle/>
          <a:p>
            <a:r>
              <a:rPr lang="it-IT" sz="1800" dirty="0">
                <a:solidFill>
                  <a:schemeClr val="tx2">
                    <a:lumMod val="40000"/>
                    <a:lumOff val="60000"/>
                  </a:schemeClr>
                </a:solidFill>
              </a:rPr>
              <a:t>Ettore Busani Sebastian castellano lucia </a:t>
            </a:r>
            <a:r>
              <a:rPr lang="it-IT" sz="1800" dirty="0" err="1">
                <a:solidFill>
                  <a:schemeClr val="tx2">
                    <a:lumMod val="40000"/>
                    <a:lumOff val="60000"/>
                  </a:schemeClr>
                </a:solidFill>
              </a:rPr>
              <a:t>gregorini</a:t>
            </a:r>
            <a:r>
              <a:rPr lang="it-IT" sz="1800" dirty="0">
                <a:solidFill>
                  <a:schemeClr val="tx2">
                    <a:lumMod val="40000"/>
                    <a:lumOff val="60000"/>
                  </a:schemeClr>
                </a:solidFill>
              </a:rPr>
              <a:t> giulia </a:t>
            </a:r>
            <a:r>
              <a:rPr lang="it-IT" sz="1800" dirty="0" err="1">
                <a:solidFill>
                  <a:schemeClr val="tx2">
                    <a:lumMod val="40000"/>
                    <a:lumOff val="60000"/>
                  </a:schemeClr>
                </a:solidFill>
              </a:rPr>
              <a:t>bergonzoli</a:t>
            </a:r>
            <a:r>
              <a:rPr lang="it-IT" sz="1800" dirty="0">
                <a:solidFill>
                  <a:schemeClr val="tx2">
                    <a:lumMod val="40000"/>
                    <a:lumOff val="60000"/>
                  </a:schemeClr>
                </a:solidFill>
              </a:rPr>
              <a:t> </a:t>
            </a:r>
            <a:r>
              <a:rPr lang="it-IT" sz="1800" dirty="0" err="1">
                <a:solidFill>
                  <a:schemeClr val="tx2">
                    <a:lumMod val="40000"/>
                    <a:lumOff val="60000"/>
                  </a:schemeClr>
                </a:solidFill>
              </a:rPr>
              <a:t>martina</a:t>
            </a:r>
            <a:r>
              <a:rPr lang="it-IT" sz="1800" dirty="0">
                <a:solidFill>
                  <a:schemeClr val="tx2">
                    <a:lumMod val="40000"/>
                    <a:lumOff val="60000"/>
                  </a:schemeClr>
                </a:solidFill>
              </a:rPr>
              <a:t> </a:t>
            </a:r>
            <a:r>
              <a:rPr lang="it-IT" sz="1800" dirty="0" err="1">
                <a:solidFill>
                  <a:schemeClr val="tx2">
                    <a:lumMod val="40000"/>
                    <a:lumOff val="60000"/>
                  </a:schemeClr>
                </a:solidFill>
              </a:rPr>
              <a:t>cornaro</a:t>
            </a:r>
            <a:r>
              <a:rPr lang="it-IT" sz="1800" dirty="0">
                <a:solidFill>
                  <a:schemeClr val="tx2">
                    <a:lumMod val="40000"/>
                    <a:lumOff val="60000"/>
                  </a:schemeClr>
                </a:solidFill>
              </a:rPr>
              <a:t> </a:t>
            </a:r>
          </a:p>
        </p:txBody>
      </p:sp>
      <p:pic>
        <p:nvPicPr>
          <p:cNvPr id="15" name="Picture 3" descr="Background pattern&#10;&#10;Description automatically generated">
            <a:extLst>
              <a:ext uri="{FF2B5EF4-FFF2-40B4-BE49-F238E27FC236}">
                <a16:creationId xmlns:a16="http://schemas.microsoft.com/office/drawing/2014/main" id="{D84CEAC4-4FCC-480F-4704-B62E3C271FD4}"/>
              </a:ext>
            </a:extLst>
          </p:cNvPr>
          <p:cNvPicPr>
            <a:picLocks noChangeAspect="1"/>
          </p:cNvPicPr>
          <p:nvPr/>
        </p:nvPicPr>
        <p:blipFill rotWithShape="1">
          <a:blip r:embed="rId3"/>
          <a:srcRect l="17550" r="25875"/>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1003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174-A024-4811-B100-3D430B5FFC78}"/>
              </a:ext>
            </a:extLst>
          </p:cNvPr>
          <p:cNvSpPr>
            <a:spLocks noGrp="1"/>
          </p:cNvSpPr>
          <p:nvPr>
            <p:ph type="title"/>
          </p:nvPr>
        </p:nvSpPr>
        <p:spPr/>
        <p:txBody>
          <a:bodyPr/>
          <a:lstStyle/>
          <a:p>
            <a:r>
              <a:rPr lang="it-IT" dirty="0"/>
              <a:t>DATASET </a:t>
            </a:r>
          </a:p>
        </p:txBody>
      </p:sp>
      <p:sp>
        <p:nvSpPr>
          <p:cNvPr id="3" name="Content Placeholder 2">
            <a:extLst>
              <a:ext uri="{FF2B5EF4-FFF2-40B4-BE49-F238E27FC236}">
                <a16:creationId xmlns:a16="http://schemas.microsoft.com/office/drawing/2014/main" id="{852E7748-9C34-4606-8241-1ADEFC49250C}"/>
              </a:ext>
            </a:extLst>
          </p:cNvPr>
          <p:cNvSpPr>
            <a:spLocks noGrp="1"/>
          </p:cNvSpPr>
          <p:nvPr>
            <p:ph idx="1"/>
          </p:nvPr>
        </p:nvSpPr>
        <p:spPr>
          <a:xfrm>
            <a:off x="775244" y="1853248"/>
            <a:ext cx="8946541" cy="4195481"/>
          </a:xfrm>
        </p:spPr>
        <p:txBody>
          <a:bodyPr/>
          <a:lstStyle/>
          <a:p>
            <a:pPr marL="0" indent="0">
              <a:buNone/>
            </a:pPr>
            <a:r>
              <a:rPr lang="en-US" dirty="0"/>
              <a:t>The PISA database contains the full set of responses from individual students, school principals and parents. These files will be of use to statisticians and professional researchers who would like to undertake their own analysis of the PISA data.</a:t>
            </a:r>
            <a:endParaRPr lang="it-IT" dirty="0"/>
          </a:p>
        </p:txBody>
      </p:sp>
      <p:pic>
        <p:nvPicPr>
          <p:cNvPr id="5" name="Picture 4" descr="Timeline&#10;&#10;Description automatically generated">
            <a:extLst>
              <a:ext uri="{FF2B5EF4-FFF2-40B4-BE49-F238E27FC236}">
                <a16:creationId xmlns:a16="http://schemas.microsoft.com/office/drawing/2014/main" id="{76834238-E604-43D1-8DB1-0BC960F0D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646" y="3371045"/>
            <a:ext cx="6346823" cy="2727234"/>
          </a:xfrm>
          <a:prstGeom prst="rect">
            <a:avLst/>
          </a:prstGeom>
        </p:spPr>
      </p:pic>
    </p:spTree>
    <p:extLst>
      <p:ext uri="{BB962C8B-B14F-4D97-AF65-F5344CB8AC3E}">
        <p14:creationId xmlns:p14="http://schemas.microsoft.com/office/powerpoint/2010/main" val="348197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99E3-C863-4451-BE0A-DB4F89FB44AA}"/>
              </a:ext>
            </a:extLst>
          </p:cNvPr>
          <p:cNvSpPr>
            <a:spLocks noGrp="1"/>
          </p:cNvSpPr>
          <p:nvPr>
            <p:ph type="title"/>
          </p:nvPr>
        </p:nvSpPr>
        <p:spPr>
          <a:xfrm>
            <a:off x="1058235" y="401202"/>
            <a:ext cx="9404723" cy="1400530"/>
          </a:xfrm>
        </p:spPr>
        <p:txBody>
          <a:bodyPr/>
          <a:lstStyle/>
          <a:p>
            <a:r>
              <a:rPr lang="it-IT" dirty="0"/>
              <a:t>OUR GOAL</a:t>
            </a:r>
          </a:p>
        </p:txBody>
      </p:sp>
      <p:sp>
        <p:nvSpPr>
          <p:cNvPr id="3" name="Content Placeholder 2">
            <a:extLst>
              <a:ext uri="{FF2B5EF4-FFF2-40B4-BE49-F238E27FC236}">
                <a16:creationId xmlns:a16="http://schemas.microsoft.com/office/drawing/2014/main" id="{7A146C71-F030-4993-8BBB-D2BA1780AA39}"/>
              </a:ext>
            </a:extLst>
          </p:cNvPr>
          <p:cNvSpPr>
            <a:spLocks noGrp="1"/>
          </p:cNvSpPr>
          <p:nvPr>
            <p:ph idx="1"/>
          </p:nvPr>
        </p:nvSpPr>
        <p:spPr>
          <a:xfrm>
            <a:off x="1058235" y="3202261"/>
            <a:ext cx="8946541" cy="2972415"/>
          </a:xfrm>
        </p:spPr>
        <p:txBody>
          <a:bodyPr/>
          <a:lstStyle/>
          <a:p>
            <a:pPr marL="0" indent="0">
              <a:buNone/>
            </a:pPr>
            <a:r>
              <a:rPr lang="it-IT" dirty="0"/>
              <a:t>The focus of </a:t>
            </a:r>
            <a:r>
              <a:rPr lang="it-IT" dirty="0" err="1"/>
              <a:t>our</a:t>
            </a:r>
            <a:r>
              <a:rPr lang="it-IT" dirty="0"/>
              <a:t> </a:t>
            </a:r>
            <a:r>
              <a:rPr lang="it-IT" dirty="0" err="1"/>
              <a:t>analysis</a:t>
            </a:r>
            <a:r>
              <a:rPr lang="it-IT" dirty="0"/>
              <a:t> </a:t>
            </a:r>
            <a:r>
              <a:rPr lang="it-IT" dirty="0" err="1"/>
              <a:t>is</a:t>
            </a:r>
            <a:r>
              <a:rPr lang="it-IT" dirty="0"/>
              <a:t>:</a:t>
            </a:r>
          </a:p>
          <a:p>
            <a:pPr>
              <a:buFontTx/>
              <a:buChar char="-"/>
            </a:pPr>
            <a:r>
              <a:rPr lang="it-IT" dirty="0"/>
              <a:t>To compare the </a:t>
            </a:r>
            <a:r>
              <a:rPr lang="it-IT" dirty="0" err="1"/>
              <a:t>education</a:t>
            </a:r>
            <a:r>
              <a:rPr lang="it-IT" dirty="0"/>
              <a:t> data </a:t>
            </a:r>
            <a:r>
              <a:rPr lang="it-IT" dirty="0" err="1"/>
              <a:t>among</a:t>
            </a:r>
            <a:r>
              <a:rPr lang="it-IT" dirty="0"/>
              <a:t> the </a:t>
            </a:r>
            <a:r>
              <a:rPr lang="it-IT" dirty="0" err="1"/>
              <a:t>main</a:t>
            </a:r>
            <a:r>
              <a:rPr lang="it-IT" dirty="0"/>
              <a:t> countries of Europe</a:t>
            </a:r>
          </a:p>
          <a:p>
            <a:pPr>
              <a:buFontTx/>
              <a:buChar char="-"/>
            </a:pPr>
            <a:r>
              <a:rPr lang="it-IT" dirty="0"/>
              <a:t>Investigate the </a:t>
            </a:r>
            <a:r>
              <a:rPr lang="it-IT" dirty="0" err="1"/>
              <a:t>level</a:t>
            </a:r>
            <a:r>
              <a:rPr lang="it-IT" dirty="0"/>
              <a:t> of ‘</a:t>
            </a:r>
            <a:r>
              <a:rPr lang="it-IT" dirty="0" err="1"/>
              <a:t>integration</a:t>
            </a:r>
            <a:r>
              <a:rPr lang="it-IT" dirty="0"/>
              <a:t>’ of </a:t>
            </a:r>
            <a:r>
              <a:rPr lang="it-IT" dirty="0" err="1"/>
              <a:t>immigrant</a:t>
            </a:r>
            <a:r>
              <a:rPr lang="it-IT" dirty="0"/>
              <a:t> </a:t>
            </a:r>
            <a:r>
              <a:rPr lang="it-IT" dirty="0" err="1"/>
              <a:t>students</a:t>
            </a:r>
            <a:r>
              <a:rPr lang="it-IT" dirty="0"/>
              <a:t> </a:t>
            </a:r>
            <a:r>
              <a:rPr lang="it-IT" dirty="0" err="1"/>
              <a:t>across</a:t>
            </a:r>
            <a:r>
              <a:rPr lang="it-IT" dirty="0"/>
              <a:t> </a:t>
            </a:r>
            <a:r>
              <a:rPr lang="it-IT" dirty="0" err="1"/>
              <a:t>different</a:t>
            </a:r>
            <a:r>
              <a:rPr lang="it-IT" dirty="0"/>
              <a:t> countries and </a:t>
            </a:r>
            <a:r>
              <a:rPr lang="it-IT" dirty="0" err="1"/>
              <a:t>possibly</a:t>
            </a:r>
            <a:r>
              <a:rPr lang="it-IT" dirty="0"/>
              <a:t> </a:t>
            </a:r>
            <a:r>
              <a:rPr lang="it-IT" dirty="0" err="1"/>
              <a:t>different</a:t>
            </a:r>
            <a:r>
              <a:rPr lang="it-IT" dirty="0"/>
              <a:t> </a:t>
            </a:r>
            <a:r>
              <a:rPr lang="it-IT" dirty="0" err="1"/>
              <a:t>years</a:t>
            </a:r>
            <a:r>
              <a:rPr lang="it-IT" dirty="0"/>
              <a:t>.</a:t>
            </a:r>
          </a:p>
          <a:p>
            <a:pPr>
              <a:buFontTx/>
              <a:buChar char="-"/>
            </a:pPr>
            <a:r>
              <a:rPr lang="it-IT" dirty="0" err="1"/>
              <a:t>Find</a:t>
            </a:r>
            <a:r>
              <a:rPr lang="it-IT" dirty="0"/>
              <a:t> the </a:t>
            </a:r>
            <a:r>
              <a:rPr lang="it-IT" dirty="0" err="1"/>
              <a:t>reasons</a:t>
            </a:r>
            <a:r>
              <a:rPr lang="it-IT" dirty="0"/>
              <a:t> </a:t>
            </a:r>
            <a:r>
              <a:rPr lang="it-IT" dirty="0" err="1"/>
              <a:t>behind</a:t>
            </a:r>
            <a:r>
              <a:rPr lang="it-IT" dirty="0"/>
              <a:t> the best </a:t>
            </a:r>
            <a:r>
              <a:rPr lang="it-IT" dirty="0" err="1"/>
              <a:t>perfoming</a:t>
            </a:r>
            <a:r>
              <a:rPr lang="it-IT" dirty="0"/>
              <a:t> educational system</a:t>
            </a:r>
          </a:p>
          <a:p>
            <a:endParaRPr lang="it-IT" dirty="0"/>
          </a:p>
        </p:txBody>
      </p:sp>
      <p:sp>
        <p:nvSpPr>
          <p:cNvPr id="4" name="TextBox 3">
            <a:extLst>
              <a:ext uri="{FF2B5EF4-FFF2-40B4-BE49-F238E27FC236}">
                <a16:creationId xmlns:a16="http://schemas.microsoft.com/office/drawing/2014/main" id="{A6DFE799-AB11-4776-9459-8CE9F68B1400}"/>
              </a:ext>
            </a:extLst>
          </p:cNvPr>
          <p:cNvSpPr txBox="1"/>
          <p:nvPr/>
        </p:nvSpPr>
        <p:spPr>
          <a:xfrm>
            <a:off x="991673" y="1660948"/>
            <a:ext cx="9292107" cy="1015663"/>
          </a:xfrm>
          <a:prstGeom prst="rect">
            <a:avLst/>
          </a:prstGeom>
          <a:noFill/>
        </p:spPr>
        <p:txBody>
          <a:bodyPr wrap="square" rtlCol="0">
            <a:spAutoFit/>
          </a:bodyPr>
          <a:lstStyle/>
          <a:p>
            <a:r>
              <a:rPr lang="it-IT" sz="2000" dirty="0" err="1"/>
              <a:t>We</a:t>
            </a:r>
            <a:r>
              <a:rPr lang="it-IT" sz="2000" dirty="0"/>
              <a:t> </a:t>
            </a:r>
            <a:r>
              <a:rPr lang="it-IT" sz="2000" dirty="0" err="1"/>
              <a:t>imagine</a:t>
            </a:r>
            <a:r>
              <a:rPr lang="it-IT" sz="2000" dirty="0"/>
              <a:t> to be a </a:t>
            </a:r>
            <a:r>
              <a:rPr lang="it-IT" sz="2000" dirty="0" err="1"/>
              <a:t>research</a:t>
            </a:r>
            <a:r>
              <a:rPr lang="it-IT" sz="2000" dirty="0"/>
              <a:t> team </a:t>
            </a:r>
            <a:r>
              <a:rPr lang="it-IT" sz="2000" dirty="0" err="1"/>
              <a:t>hired</a:t>
            </a:r>
            <a:r>
              <a:rPr lang="it-IT" sz="2000" dirty="0"/>
              <a:t> by the </a:t>
            </a:r>
            <a:r>
              <a:rPr lang="it-IT" sz="2000" dirty="0" err="1"/>
              <a:t>European</a:t>
            </a:r>
            <a:r>
              <a:rPr lang="it-IT" sz="2000" dirty="0"/>
              <a:t> Commission in order to investigate the </a:t>
            </a:r>
            <a:r>
              <a:rPr lang="it-IT" sz="2000" dirty="0" err="1"/>
              <a:t>level</a:t>
            </a:r>
            <a:r>
              <a:rPr lang="it-IT" sz="2000" dirty="0"/>
              <a:t> of </a:t>
            </a:r>
            <a:r>
              <a:rPr lang="it-IT" sz="2000" dirty="0" err="1"/>
              <a:t>education</a:t>
            </a:r>
            <a:r>
              <a:rPr lang="it-IT" sz="2000" dirty="0"/>
              <a:t> </a:t>
            </a:r>
            <a:r>
              <a:rPr lang="it-IT" sz="2000" dirty="0" err="1"/>
              <a:t>throughout</a:t>
            </a:r>
            <a:r>
              <a:rPr lang="it-IT" sz="2000" dirty="0"/>
              <a:t> the </a:t>
            </a:r>
            <a:r>
              <a:rPr lang="it-IT" sz="2000" dirty="0" err="1"/>
              <a:t>main</a:t>
            </a:r>
            <a:r>
              <a:rPr lang="it-IT" sz="2000" dirty="0"/>
              <a:t> State </a:t>
            </a:r>
            <a:r>
              <a:rPr lang="it-IT" sz="2000" dirty="0" err="1"/>
              <a:t>members</a:t>
            </a:r>
            <a:r>
              <a:rPr lang="it-IT" sz="2000" dirty="0"/>
              <a:t>.</a:t>
            </a:r>
          </a:p>
        </p:txBody>
      </p:sp>
    </p:spTree>
    <p:extLst>
      <p:ext uri="{BB962C8B-B14F-4D97-AF65-F5344CB8AC3E}">
        <p14:creationId xmlns:p14="http://schemas.microsoft.com/office/powerpoint/2010/main" val="281103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E15A-82B9-472B-8691-BC026C3EBFB2}"/>
              </a:ext>
            </a:extLst>
          </p:cNvPr>
          <p:cNvSpPr>
            <a:spLocks noGrp="1"/>
          </p:cNvSpPr>
          <p:nvPr>
            <p:ph type="title"/>
          </p:nvPr>
        </p:nvSpPr>
        <p:spPr/>
        <p:txBody>
          <a:bodyPr/>
          <a:lstStyle/>
          <a:p>
            <a:r>
              <a:rPr lang="it-IT" dirty="0"/>
              <a:t>FEATURES OF INTEREST</a:t>
            </a:r>
          </a:p>
        </p:txBody>
      </p:sp>
      <p:sp>
        <p:nvSpPr>
          <p:cNvPr id="3" name="Content Placeholder 2">
            <a:extLst>
              <a:ext uri="{FF2B5EF4-FFF2-40B4-BE49-F238E27FC236}">
                <a16:creationId xmlns:a16="http://schemas.microsoft.com/office/drawing/2014/main" id="{7A3762DB-D66E-4527-B9C3-54DCE87B1BD4}"/>
              </a:ext>
            </a:extLst>
          </p:cNvPr>
          <p:cNvSpPr>
            <a:spLocks noGrp="1"/>
          </p:cNvSpPr>
          <p:nvPr>
            <p:ph idx="1"/>
          </p:nvPr>
        </p:nvSpPr>
        <p:spPr>
          <a:xfrm>
            <a:off x="646111" y="1956326"/>
            <a:ext cx="8946541" cy="4195481"/>
          </a:xfrm>
        </p:spPr>
        <p:txBody>
          <a:bodyPr/>
          <a:lstStyle/>
          <a:p>
            <a:pPr marL="0" indent="0">
              <a:buNone/>
            </a:pPr>
            <a:r>
              <a:rPr lang="it-IT" dirty="0"/>
              <a:t>Here </a:t>
            </a:r>
            <a:r>
              <a:rPr lang="it-IT" dirty="0" err="1"/>
              <a:t>we</a:t>
            </a:r>
            <a:r>
              <a:rPr lang="it-IT" dirty="0"/>
              <a:t> list some of the </a:t>
            </a:r>
            <a:r>
              <a:rPr lang="it-IT" dirty="0" err="1"/>
              <a:t>most</a:t>
            </a:r>
            <a:r>
              <a:rPr lang="it-IT" dirty="0"/>
              <a:t> </a:t>
            </a:r>
            <a:r>
              <a:rPr lang="it-IT" dirty="0" err="1"/>
              <a:t>interesting</a:t>
            </a:r>
            <a:r>
              <a:rPr lang="it-IT" dirty="0"/>
              <a:t> features for </a:t>
            </a:r>
            <a:r>
              <a:rPr lang="it-IT" dirty="0" err="1"/>
              <a:t>our</a:t>
            </a:r>
            <a:r>
              <a:rPr lang="it-IT" dirty="0"/>
              <a:t> scope:</a:t>
            </a:r>
          </a:p>
          <a:p>
            <a:pPr>
              <a:buFontTx/>
              <a:buChar char="-"/>
            </a:pPr>
            <a:endParaRPr lang="it-IT" i="1" dirty="0"/>
          </a:p>
          <a:p>
            <a:pPr>
              <a:buFontTx/>
              <a:buChar char="-"/>
            </a:pPr>
            <a:r>
              <a:rPr lang="it-IT" i="1" dirty="0" err="1"/>
              <a:t>Wealth</a:t>
            </a:r>
            <a:r>
              <a:rPr lang="it-IT" i="1" dirty="0"/>
              <a:t> </a:t>
            </a:r>
            <a:r>
              <a:rPr lang="it-IT" i="1" dirty="0" err="1"/>
              <a:t>indicators</a:t>
            </a:r>
            <a:endParaRPr lang="it-IT" i="1" dirty="0"/>
          </a:p>
          <a:p>
            <a:pPr>
              <a:buFontTx/>
              <a:buChar char="-"/>
            </a:pPr>
            <a:r>
              <a:rPr lang="it-IT" i="1" dirty="0" err="1"/>
              <a:t>Immigration</a:t>
            </a:r>
            <a:r>
              <a:rPr lang="it-IT" i="1" dirty="0"/>
              <a:t> status </a:t>
            </a:r>
          </a:p>
          <a:p>
            <a:pPr>
              <a:buFontTx/>
              <a:buChar char="-"/>
            </a:pPr>
            <a:r>
              <a:rPr lang="it-IT" i="1" dirty="0"/>
              <a:t>Home and family </a:t>
            </a:r>
            <a:r>
              <a:rPr lang="it-IT" i="1" dirty="0" err="1"/>
              <a:t>indicators</a:t>
            </a:r>
            <a:endParaRPr lang="it-IT" i="1" dirty="0"/>
          </a:p>
          <a:p>
            <a:pPr>
              <a:buFontTx/>
              <a:buChar char="-"/>
            </a:pPr>
            <a:r>
              <a:rPr lang="it-IT" i="1" dirty="0" err="1"/>
              <a:t>Mental</a:t>
            </a:r>
            <a:r>
              <a:rPr lang="it-IT" i="1" dirty="0"/>
              <a:t> Health </a:t>
            </a:r>
            <a:r>
              <a:rPr lang="it-IT" i="1" dirty="0" err="1"/>
              <a:t>indicators</a:t>
            </a:r>
            <a:endParaRPr lang="it-IT" i="1" dirty="0"/>
          </a:p>
          <a:p>
            <a:pPr>
              <a:buFontTx/>
              <a:buChar char="-"/>
            </a:pPr>
            <a:r>
              <a:rPr lang="it-IT" i="1" dirty="0"/>
              <a:t>School support and </a:t>
            </a:r>
            <a:r>
              <a:rPr lang="it-IT" i="1" dirty="0" err="1"/>
              <a:t>resources</a:t>
            </a:r>
            <a:r>
              <a:rPr lang="it-IT" dirty="0"/>
              <a:t> </a:t>
            </a:r>
          </a:p>
          <a:p>
            <a:endParaRPr lang="it-IT" dirty="0"/>
          </a:p>
        </p:txBody>
      </p:sp>
    </p:spTree>
    <p:extLst>
      <p:ext uri="{BB962C8B-B14F-4D97-AF65-F5344CB8AC3E}">
        <p14:creationId xmlns:p14="http://schemas.microsoft.com/office/powerpoint/2010/main" val="357211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47C4-2BC4-403B-8C58-8969DCAA87B4}"/>
              </a:ext>
            </a:extLst>
          </p:cNvPr>
          <p:cNvSpPr>
            <a:spLocks noGrp="1"/>
          </p:cNvSpPr>
          <p:nvPr>
            <p:ph type="title"/>
          </p:nvPr>
        </p:nvSpPr>
        <p:spPr>
          <a:xfrm>
            <a:off x="723385" y="446278"/>
            <a:ext cx="9404723" cy="1400530"/>
          </a:xfrm>
        </p:spPr>
        <p:txBody>
          <a:bodyPr/>
          <a:lstStyle/>
          <a:p>
            <a:r>
              <a:rPr lang="it-IT" dirty="0"/>
              <a:t>METHODOLOGIES</a:t>
            </a:r>
          </a:p>
        </p:txBody>
      </p:sp>
      <p:sp>
        <p:nvSpPr>
          <p:cNvPr id="3" name="Content Placeholder 2">
            <a:extLst>
              <a:ext uri="{FF2B5EF4-FFF2-40B4-BE49-F238E27FC236}">
                <a16:creationId xmlns:a16="http://schemas.microsoft.com/office/drawing/2014/main" id="{4AD9C8F6-4DE8-40BE-99BF-9F23404ADFF6}"/>
              </a:ext>
            </a:extLst>
          </p:cNvPr>
          <p:cNvSpPr>
            <a:spLocks noGrp="1"/>
          </p:cNvSpPr>
          <p:nvPr>
            <p:ph idx="1"/>
          </p:nvPr>
        </p:nvSpPr>
        <p:spPr>
          <a:xfrm>
            <a:off x="723385" y="1911250"/>
            <a:ext cx="8946541" cy="4195481"/>
          </a:xfrm>
        </p:spPr>
        <p:txBody>
          <a:bodyPr/>
          <a:lstStyle/>
          <a:p>
            <a:pPr marL="0" indent="0">
              <a:buNone/>
            </a:pPr>
            <a:r>
              <a:rPr lang="it-IT" dirty="0" err="1"/>
              <a:t>Considering</a:t>
            </a:r>
            <a:r>
              <a:rPr lang="it-IT" dirty="0"/>
              <a:t> the nature of </a:t>
            </a:r>
            <a:r>
              <a:rPr lang="it-IT" dirty="0" err="1"/>
              <a:t>our</a:t>
            </a:r>
            <a:r>
              <a:rPr lang="it-IT" dirty="0"/>
              <a:t> dataset and </a:t>
            </a:r>
            <a:r>
              <a:rPr lang="it-IT" dirty="0" err="1"/>
              <a:t>our</a:t>
            </a:r>
            <a:r>
              <a:rPr lang="it-IT" dirty="0"/>
              <a:t> </a:t>
            </a:r>
            <a:r>
              <a:rPr lang="it-IT" dirty="0" err="1"/>
              <a:t>analysis</a:t>
            </a:r>
            <a:r>
              <a:rPr lang="it-IT" dirty="0"/>
              <a:t> </a:t>
            </a:r>
            <a:r>
              <a:rPr lang="it-IT" dirty="0" err="1"/>
              <a:t>we</a:t>
            </a:r>
            <a:r>
              <a:rPr lang="it-IT" dirty="0"/>
              <a:t> </a:t>
            </a:r>
            <a:r>
              <a:rPr lang="it-IT" dirty="0" err="1"/>
              <a:t>intend</a:t>
            </a:r>
            <a:r>
              <a:rPr lang="it-IT" dirty="0"/>
              <a:t> to use some of the techniques to make </a:t>
            </a:r>
            <a:r>
              <a:rPr lang="it-IT" dirty="0" err="1"/>
              <a:t>analysis</a:t>
            </a:r>
            <a:r>
              <a:rPr lang="it-IT" dirty="0"/>
              <a:t> </a:t>
            </a:r>
            <a:r>
              <a:rPr lang="it-IT" dirty="0" err="1"/>
              <a:t>across</a:t>
            </a:r>
            <a:r>
              <a:rPr lang="it-IT" dirty="0"/>
              <a:t> </a:t>
            </a:r>
            <a:r>
              <a:rPr lang="it-IT" dirty="0" err="1"/>
              <a:t>different</a:t>
            </a:r>
            <a:r>
              <a:rPr lang="it-IT" dirty="0"/>
              <a:t> countries </a:t>
            </a:r>
            <a:r>
              <a:rPr lang="it-IT" dirty="0" err="1"/>
              <a:t>such</a:t>
            </a:r>
            <a:r>
              <a:rPr lang="it-IT" dirty="0"/>
              <a:t> </a:t>
            </a:r>
            <a:r>
              <a:rPr lang="it-IT" dirty="0" err="1"/>
              <a:t>as</a:t>
            </a:r>
            <a:r>
              <a:rPr lang="it-IT" dirty="0"/>
              <a:t>: </a:t>
            </a:r>
          </a:p>
          <a:p>
            <a:pPr>
              <a:buFontTx/>
              <a:buChar char="-"/>
            </a:pPr>
            <a:r>
              <a:rPr lang="it-IT" dirty="0" err="1"/>
              <a:t>Anova</a:t>
            </a:r>
            <a:endParaRPr lang="it-IT" dirty="0"/>
          </a:p>
          <a:p>
            <a:pPr>
              <a:buFontTx/>
              <a:buChar char="-"/>
            </a:pPr>
            <a:r>
              <a:rPr lang="it-IT" dirty="0" err="1"/>
              <a:t>Manova</a:t>
            </a:r>
            <a:endParaRPr lang="it-IT" dirty="0"/>
          </a:p>
          <a:p>
            <a:pPr>
              <a:buFontTx/>
              <a:buChar char="-"/>
            </a:pPr>
            <a:r>
              <a:rPr lang="it-IT" dirty="0"/>
              <a:t>Linear models (for </a:t>
            </a:r>
            <a:r>
              <a:rPr lang="it-IT" dirty="0" err="1"/>
              <a:t>prediction</a:t>
            </a:r>
            <a:r>
              <a:rPr lang="it-IT" dirty="0"/>
              <a:t>)</a:t>
            </a:r>
          </a:p>
          <a:p>
            <a:pPr>
              <a:buFontTx/>
              <a:buChar char="-"/>
            </a:pPr>
            <a:r>
              <a:rPr lang="it-IT" dirty="0"/>
              <a:t>Clustering techniques</a:t>
            </a:r>
          </a:p>
        </p:txBody>
      </p:sp>
    </p:spTree>
    <p:extLst>
      <p:ext uri="{BB962C8B-B14F-4D97-AF65-F5344CB8AC3E}">
        <p14:creationId xmlns:p14="http://schemas.microsoft.com/office/powerpoint/2010/main" val="345605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203</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PISA, the OECD’s Programme for International Student Assessment</vt:lpstr>
      <vt:lpstr>DATASET </vt:lpstr>
      <vt:lpstr>OUR GOAL</vt:lpstr>
      <vt:lpstr>FEATURES OF INTEREST</vt:lpstr>
      <vt:lpstr>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PISA, the OECD’s Programme for International Student Assessment</dc:title>
  <dc:creator>Ettore Busani</dc:creator>
  <cp:lastModifiedBy>Ettore Busani</cp:lastModifiedBy>
  <cp:revision>1</cp:revision>
  <dcterms:created xsi:type="dcterms:W3CDTF">2022-04-09T13:03:31Z</dcterms:created>
  <dcterms:modified xsi:type="dcterms:W3CDTF">2022-04-09T13:55:55Z</dcterms:modified>
</cp:coreProperties>
</file>