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42803763" cy="30275213"/>
  <p:notesSz cx="6858000" cy="9144000"/>
  <p:defaultTextStyle>
    <a:defPPr>
      <a:defRPr lang="en-US"/>
    </a:defPPr>
    <a:lvl1pPr marL="0" algn="l" defTabSz="4175599" rtl="0" eaLnBrk="1" latinLnBrk="0" hangingPunct="1">
      <a:defRPr sz="8182" kern="1200">
        <a:solidFill>
          <a:schemeClr val="tx1"/>
        </a:solidFill>
        <a:latin typeface="+mn-lt"/>
        <a:ea typeface="+mn-ea"/>
        <a:cs typeface="+mn-cs"/>
      </a:defRPr>
    </a:lvl1pPr>
    <a:lvl2pPr marL="2087801" algn="l" defTabSz="4175599" rtl="0" eaLnBrk="1" latinLnBrk="0" hangingPunct="1">
      <a:defRPr sz="8182" kern="1200">
        <a:solidFill>
          <a:schemeClr val="tx1"/>
        </a:solidFill>
        <a:latin typeface="+mn-lt"/>
        <a:ea typeface="+mn-ea"/>
        <a:cs typeface="+mn-cs"/>
      </a:defRPr>
    </a:lvl2pPr>
    <a:lvl3pPr marL="4175599" algn="l" defTabSz="4175599" rtl="0" eaLnBrk="1" latinLnBrk="0" hangingPunct="1">
      <a:defRPr sz="8182" kern="1200">
        <a:solidFill>
          <a:schemeClr val="tx1"/>
        </a:solidFill>
        <a:latin typeface="+mn-lt"/>
        <a:ea typeface="+mn-ea"/>
        <a:cs typeface="+mn-cs"/>
      </a:defRPr>
    </a:lvl3pPr>
    <a:lvl4pPr marL="6263400" algn="l" defTabSz="4175599" rtl="0" eaLnBrk="1" latinLnBrk="0" hangingPunct="1">
      <a:defRPr sz="8182" kern="1200">
        <a:solidFill>
          <a:schemeClr val="tx1"/>
        </a:solidFill>
        <a:latin typeface="+mn-lt"/>
        <a:ea typeface="+mn-ea"/>
        <a:cs typeface="+mn-cs"/>
      </a:defRPr>
    </a:lvl4pPr>
    <a:lvl5pPr marL="8351200" algn="l" defTabSz="4175599" rtl="0" eaLnBrk="1" latinLnBrk="0" hangingPunct="1">
      <a:defRPr sz="8182" kern="1200">
        <a:solidFill>
          <a:schemeClr val="tx1"/>
        </a:solidFill>
        <a:latin typeface="+mn-lt"/>
        <a:ea typeface="+mn-ea"/>
        <a:cs typeface="+mn-cs"/>
      </a:defRPr>
    </a:lvl5pPr>
    <a:lvl6pPr marL="10439001" algn="l" defTabSz="4175599" rtl="0" eaLnBrk="1" latinLnBrk="0" hangingPunct="1">
      <a:defRPr sz="8182" kern="1200">
        <a:solidFill>
          <a:schemeClr val="tx1"/>
        </a:solidFill>
        <a:latin typeface="+mn-lt"/>
        <a:ea typeface="+mn-ea"/>
        <a:cs typeface="+mn-cs"/>
      </a:defRPr>
    </a:lvl6pPr>
    <a:lvl7pPr marL="12526801" algn="l" defTabSz="4175599" rtl="0" eaLnBrk="1" latinLnBrk="0" hangingPunct="1">
      <a:defRPr sz="8182" kern="1200">
        <a:solidFill>
          <a:schemeClr val="tx1"/>
        </a:solidFill>
        <a:latin typeface="+mn-lt"/>
        <a:ea typeface="+mn-ea"/>
        <a:cs typeface="+mn-cs"/>
      </a:defRPr>
    </a:lvl7pPr>
    <a:lvl8pPr marL="14614600" algn="l" defTabSz="4175599" rtl="0" eaLnBrk="1" latinLnBrk="0" hangingPunct="1">
      <a:defRPr sz="8182" kern="1200">
        <a:solidFill>
          <a:schemeClr val="tx1"/>
        </a:solidFill>
        <a:latin typeface="+mn-lt"/>
        <a:ea typeface="+mn-ea"/>
        <a:cs typeface="+mn-cs"/>
      </a:defRPr>
    </a:lvl8pPr>
    <a:lvl9pPr marL="16702401" algn="l" defTabSz="4175599" rtl="0" eaLnBrk="1" latinLnBrk="0" hangingPunct="1">
      <a:defRPr sz="818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2" userDrawn="1">
          <p15:clr>
            <a:srgbClr val="A4A3A4"/>
          </p15:clr>
        </p15:guide>
        <p15:guide id="2" orient="horz" pos="265" userDrawn="1">
          <p15:clr>
            <a:srgbClr val="A4A3A4"/>
          </p15:clr>
        </p15:guide>
        <p15:guide id="3" orient="horz" pos="18541" userDrawn="1">
          <p15:clr>
            <a:srgbClr val="A4A3A4"/>
          </p15:clr>
        </p15:guide>
        <p15:guide id="4" orient="horz" userDrawn="1">
          <p15:clr>
            <a:srgbClr val="A4A3A4"/>
          </p15:clr>
        </p15:guide>
        <p15:guide id="5" pos="257" userDrawn="1">
          <p15:clr>
            <a:srgbClr val="A4A3A4"/>
          </p15:clr>
        </p15:guide>
        <p15:guide id="6" pos="2670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8" autoAdjust="0"/>
    <p:restoredTop sz="93856" autoAdjust="0"/>
  </p:normalViewPr>
  <p:slideViewPr>
    <p:cSldViewPr snapToGrid="0" snapToObjects="1" showGuides="1">
      <p:cViewPr>
        <p:scale>
          <a:sx n="20" d="100"/>
          <a:sy n="20" d="100"/>
        </p:scale>
        <p:origin x="1512" y="10"/>
      </p:cViewPr>
      <p:guideLst>
        <p:guide orient="horz" pos="3052"/>
        <p:guide orient="horz" pos="265"/>
        <p:guide orient="horz" pos="18541"/>
        <p:guide orient="horz"/>
        <p:guide pos="257"/>
        <p:guide pos="26706"/>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7/22/2022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7/22/2022</a:t>
            </a:fld>
            <a:endParaRPr lang="en-US" dirty="0"/>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175599" rtl="0" eaLnBrk="1" latinLnBrk="0" hangingPunct="1">
      <a:defRPr sz="5518" kern="1200">
        <a:solidFill>
          <a:schemeClr val="tx1"/>
        </a:solidFill>
        <a:latin typeface="+mn-lt"/>
        <a:ea typeface="+mn-ea"/>
        <a:cs typeface="+mn-cs"/>
      </a:defRPr>
    </a:lvl1pPr>
    <a:lvl2pPr marL="2087801" algn="l" defTabSz="4175599" rtl="0" eaLnBrk="1" latinLnBrk="0" hangingPunct="1">
      <a:defRPr sz="5518" kern="1200">
        <a:solidFill>
          <a:schemeClr val="tx1"/>
        </a:solidFill>
        <a:latin typeface="+mn-lt"/>
        <a:ea typeface="+mn-ea"/>
        <a:cs typeface="+mn-cs"/>
      </a:defRPr>
    </a:lvl2pPr>
    <a:lvl3pPr marL="4175599" algn="l" defTabSz="4175599" rtl="0" eaLnBrk="1" latinLnBrk="0" hangingPunct="1">
      <a:defRPr sz="5518" kern="1200">
        <a:solidFill>
          <a:schemeClr val="tx1"/>
        </a:solidFill>
        <a:latin typeface="+mn-lt"/>
        <a:ea typeface="+mn-ea"/>
        <a:cs typeface="+mn-cs"/>
      </a:defRPr>
    </a:lvl3pPr>
    <a:lvl4pPr marL="6263400" algn="l" defTabSz="4175599" rtl="0" eaLnBrk="1" latinLnBrk="0" hangingPunct="1">
      <a:defRPr sz="5518" kern="1200">
        <a:solidFill>
          <a:schemeClr val="tx1"/>
        </a:solidFill>
        <a:latin typeface="+mn-lt"/>
        <a:ea typeface="+mn-ea"/>
        <a:cs typeface="+mn-cs"/>
      </a:defRPr>
    </a:lvl4pPr>
    <a:lvl5pPr marL="8351200" algn="l" defTabSz="4175599" rtl="0" eaLnBrk="1" latinLnBrk="0" hangingPunct="1">
      <a:defRPr sz="5518" kern="1200">
        <a:solidFill>
          <a:schemeClr val="tx1"/>
        </a:solidFill>
        <a:latin typeface="+mn-lt"/>
        <a:ea typeface="+mn-ea"/>
        <a:cs typeface="+mn-cs"/>
      </a:defRPr>
    </a:lvl5pPr>
    <a:lvl6pPr marL="10439001" algn="l" defTabSz="4175599" rtl="0" eaLnBrk="1" latinLnBrk="0" hangingPunct="1">
      <a:defRPr sz="5518" kern="1200">
        <a:solidFill>
          <a:schemeClr val="tx1"/>
        </a:solidFill>
        <a:latin typeface="+mn-lt"/>
        <a:ea typeface="+mn-ea"/>
        <a:cs typeface="+mn-cs"/>
      </a:defRPr>
    </a:lvl6pPr>
    <a:lvl7pPr marL="12526801" algn="l" defTabSz="4175599" rtl="0" eaLnBrk="1" latinLnBrk="0" hangingPunct="1">
      <a:defRPr sz="5518" kern="1200">
        <a:solidFill>
          <a:schemeClr val="tx1"/>
        </a:solidFill>
        <a:latin typeface="+mn-lt"/>
        <a:ea typeface="+mn-ea"/>
        <a:cs typeface="+mn-cs"/>
      </a:defRPr>
    </a:lvl7pPr>
    <a:lvl8pPr marL="14614600" algn="l" defTabSz="4175599" rtl="0" eaLnBrk="1" latinLnBrk="0" hangingPunct="1">
      <a:defRPr sz="5518" kern="1200">
        <a:solidFill>
          <a:schemeClr val="tx1"/>
        </a:solidFill>
        <a:latin typeface="+mn-lt"/>
        <a:ea typeface="+mn-ea"/>
        <a:cs typeface="+mn-cs"/>
      </a:defRPr>
    </a:lvl8pPr>
    <a:lvl9pPr marL="16702401" algn="l" defTabSz="4175599" rtl="0" eaLnBrk="1" latinLnBrk="0" hangingPunct="1">
      <a:defRPr sz="551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603933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8286" y="5866321"/>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65989"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65987" y="13063904"/>
            <a:ext cx="9801454"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176227"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176228"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1830729"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1822987" y="5095798"/>
            <a:ext cx="9809196"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563023" y="5095798"/>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563023" y="5866321"/>
            <a:ext cx="979809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563023" y="13119293"/>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563023" y="1380606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563023" y="23610057"/>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563023" y="2431097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8286" y="13751016"/>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785609" y="3112233"/>
            <a:ext cx="31206170" cy="1177369"/>
          </a:xfrm>
          <a:prstGeom prst="rect">
            <a:avLst/>
          </a:prstGeom>
        </p:spPr>
        <p:txBody>
          <a:bodyPr>
            <a:normAutofit/>
          </a:bodyPr>
          <a:lstStyle>
            <a:lvl1pPr marL="0" indent="0" algn="ctr">
              <a:buFontTx/>
              <a:buNone/>
              <a:defRPr sz="5518">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affiliations</a:t>
            </a:r>
          </a:p>
        </p:txBody>
      </p:sp>
      <p:sp>
        <p:nvSpPr>
          <p:cNvPr id="78" name="Text Placeholder 76"/>
          <p:cNvSpPr>
            <a:spLocks noGrp="1"/>
          </p:cNvSpPr>
          <p:nvPr>
            <p:ph type="body" sz="quarter" idx="151" hasCustomPrompt="1"/>
          </p:nvPr>
        </p:nvSpPr>
        <p:spPr>
          <a:xfrm>
            <a:off x="5785609" y="1934863"/>
            <a:ext cx="31206170" cy="1177369"/>
          </a:xfrm>
          <a:prstGeom prst="rect">
            <a:avLst/>
          </a:prstGeom>
        </p:spPr>
        <p:txBody>
          <a:bodyPr anchor="t" anchorCtr="1">
            <a:normAutofit/>
          </a:bodyPr>
          <a:lstStyle>
            <a:lvl1pPr marL="0" indent="0" algn="ctr">
              <a:buFontTx/>
              <a:buNone/>
              <a:defRPr sz="8093">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authors</a:t>
            </a:r>
          </a:p>
        </p:txBody>
      </p:sp>
      <p:sp>
        <p:nvSpPr>
          <p:cNvPr id="79" name="Text Placeholder 76"/>
          <p:cNvSpPr>
            <a:spLocks noGrp="1"/>
          </p:cNvSpPr>
          <p:nvPr>
            <p:ph type="body" sz="quarter" idx="153" hasCustomPrompt="1"/>
          </p:nvPr>
        </p:nvSpPr>
        <p:spPr>
          <a:xfrm>
            <a:off x="5785609" y="428411"/>
            <a:ext cx="31206170" cy="1506452"/>
          </a:xfrm>
          <a:prstGeom prst="rect">
            <a:avLst/>
          </a:prstGeom>
        </p:spPr>
        <p:txBody>
          <a:bodyPr anchor="t" anchorCtr="1">
            <a:normAutofit/>
          </a:bodyPr>
          <a:lstStyle>
            <a:lvl1pPr marL="0" indent="0" algn="ctr">
              <a:buFontTx/>
              <a:buNone/>
              <a:defRPr sz="10577" b="1">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8286" y="5866321"/>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65989"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65987" y="13063904"/>
            <a:ext cx="9801454"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176227"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176228"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1830729"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1822987" y="5095798"/>
            <a:ext cx="9809196"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563023" y="5095798"/>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563023" y="5866321"/>
            <a:ext cx="979809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563023" y="13119293"/>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563023" y="1380606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563023" y="23610057"/>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563023" y="2431097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8286" y="13751016"/>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785609" y="3112233"/>
            <a:ext cx="31206170" cy="1177369"/>
          </a:xfrm>
          <a:prstGeom prst="rect">
            <a:avLst/>
          </a:prstGeom>
        </p:spPr>
        <p:txBody>
          <a:bodyPr>
            <a:normAutofit/>
          </a:bodyPr>
          <a:lstStyle>
            <a:lvl1pPr marL="0" indent="0" algn="ctr">
              <a:buFontTx/>
              <a:buNone/>
              <a:defRPr sz="5518">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affiliations</a:t>
            </a:r>
          </a:p>
        </p:txBody>
      </p:sp>
      <p:sp>
        <p:nvSpPr>
          <p:cNvPr id="78" name="Text Placeholder 76"/>
          <p:cNvSpPr>
            <a:spLocks noGrp="1"/>
          </p:cNvSpPr>
          <p:nvPr>
            <p:ph type="body" sz="quarter" idx="151" hasCustomPrompt="1"/>
          </p:nvPr>
        </p:nvSpPr>
        <p:spPr>
          <a:xfrm>
            <a:off x="5785609" y="1934863"/>
            <a:ext cx="31206170" cy="1177369"/>
          </a:xfrm>
          <a:prstGeom prst="rect">
            <a:avLst/>
          </a:prstGeom>
        </p:spPr>
        <p:txBody>
          <a:bodyPr anchor="t" anchorCtr="1">
            <a:normAutofit/>
          </a:bodyPr>
          <a:lstStyle>
            <a:lvl1pPr marL="0" indent="0" algn="ctr">
              <a:buFontTx/>
              <a:buNone/>
              <a:defRPr sz="8093">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authors</a:t>
            </a:r>
          </a:p>
        </p:txBody>
      </p:sp>
      <p:sp>
        <p:nvSpPr>
          <p:cNvPr id="79" name="Text Placeholder 76"/>
          <p:cNvSpPr>
            <a:spLocks noGrp="1"/>
          </p:cNvSpPr>
          <p:nvPr>
            <p:ph type="body" sz="quarter" idx="153" hasCustomPrompt="1"/>
          </p:nvPr>
        </p:nvSpPr>
        <p:spPr>
          <a:xfrm>
            <a:off x="5785609" y="428411"/>
            <a:ext cx="31206170" cy="1506452"/>
          </a:xfrm>
          <a:prstGeom prst="rect">
            <a:avLst/>
          </a:prstGeom>
        </p:spPr>
        <p:txBody>
          <a:bodyPr anchor="t" anchorCtr="1">
            <a:normAutofit/>
          </a:bodyPr>
          <a:lstStyle>
            <a:lvl1pPr marL="0" indent="0" algn="ctr">
              <a:buFontTx/>
              <a:buNone/>
              <a:defRPr sz="10577" b="1">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title</a:t>
            </a:r>
          </a:p>
        </p:txBody>
      </p:sp>
    </p:spTree>
    <p:extLst>
      <p:ext uri="{BB962C8B-B14F-4D97-AF65-F5344CB8AC3E}">
        <p14:creationId xmlns:p14="http://schemas.microsoft.com/office/powerpoint/2010/main" val="4263691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8286" y="5866321"/>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65989"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65987" y="13063904"/>
            <a:ext cx="9801454"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176227"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176228"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1830729"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1822987" y="5095798"/>
            <a:ext cx="9809196"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563023" y="5095798"/>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563023" y="5866321"/>
            <a:ext cx="979809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563023" y="13119293"/>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563023" y="1380606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563023" y="23610057"/>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563023" y="2431097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8286" y="13751016"/>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785609" y="3112233"/>
            <a:ext cx="31206170" cy="1177369"/>
          </a:xfrm>
          <a:prstGeom prst="rect">
            <a:avLst/>
          </a:prstGeom>
        </p:spPr>
        <p:txBody>
          <a:bodyPr>
            <a:normAutofit/>
          </a:bodyPr>
          <a:lstStyle>
            <a:lvl1pPr marL="0" indent="0" algn="ctr">
              <a:buFontTx/>
              <a:buNone/>
              <a:defRPr sz="5518">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affiliations</a:t>
            </a:r>
          </a:p>
        </p:txBody>
      </p:sp>
      <p:sp>
        <p:nvSpPr>
          <p:cNvPr id="78" name="Text Placeholder 76"/>
          <p:cNvSpPr>
            <a:spLocks noGrp="1"/>
          </p:cNvSpPr>
          <p:nvPr>
            <p:ph type="body" sz="quarter" idx="151" hasCustomPrompt="1"/>
          </p:nvPr>
        </p:nvSpPr>
        <p:spPr>
          <a:xfrm>
            <a:off x="5785609" y="1934863"/>
            <a:ext cx="31206170" cy="1177369"/>
          </a:xfrm>
          <a:prstGeom prst="rect">
            <a:avLst/>
          </a:prstGeom>
        </p:spPr>
        <p:txBody>
          <a:bodyPr anchor="t" anchorCtr="1">
            <a:normAutofit/>
          </a:bodyPr>
          <a:lstStyle>
            <a:lvl1pPr marL="0" indent="0" algn="ctr">
              <a:buFontTx/>
              <a:buNone/>
              <a:defRPr sz="8093">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authors</a:t>
            </a:r>
          </a:p>
        </p:txBody>
      </p:sp>
      <p:sp>
        <p:nvSpPr>
          <p:cNvPr id="79" name="Text Placeholder 76"/>
          <p:cNvSpPr>
            <a:spLocks noGrp="1"/>
          </p:cNvSpPr>
          <p:nvPr>
            <p:ph type="body" sz="quarter" idx="153" hasCustomPrompt="1"/>
          </p:nvPr>
        </p:nvSpPr>
        <p:spPr>
          <a:xfrm>
            <a:off x="5785609" y="428411"/>
            <a:ext cx="31206170" cy="1506452"/>
          </a:xfrm>
          <a:prstGeom prst="rect">
            <a:avLst/>
          </a:prstGeom>
        </p:spPr>
        <p:txBody>
          <a:bodyPr anchor="t" anchorCtr="1">
            <a:normAutofit/>
          </a:bodyPr>
          <a:lstStyle>
            <a:lvl1pPr marL="0" indent="0" algn="ctr">
              <a:buFontTx/>
              <a:buNone/>
              <a:defRPr sz="10577" b="1">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title</a:t>
            </a:r>
          </a:p>
        </p:txBody>
      </p:sp>
    </p:spTree>
    <p:extLst>
      <p:ext uri="{BB962C8B-B14F-4D97-AF65-F5344CB8AC3E}">
        <p14:creationId xmlns:p14="http://schemas.microsoft.com/office/powerpoint/2010/main" val="2591032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8286" y="5866321"/>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65989"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65987" y="13063904"/>
            <a:ext cx="9801454"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176227"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176228"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1830729"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1822987" y="5095798"/>
            <a:ext cx="9809196"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563023" y="5095798"/>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563023" y="5866321"/>
            <a:ext cx="979809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563023" y="13119293"/>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563023" y="1380606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563023" y="23610057"/>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563023" y="2431097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8286" y="13751016"/>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785609" y="3112233"/>
            <a:ext cx="31206170" cy="1177369"/>
          </a:xfrm>
          <a:prstGeom prst="rect">
            <a:avLst/>
          </a:prstGeom>
        </p:spPr>
        <p:txBody>
          <a:bodyPr>
            <a:normAutofit/>
          </a:bodyPr>
          <a:lstStyle>
            <a:lvl1pPr marL="0" indent="0" algn="ctr">
              <a:buFontTx/>
              <a:buNone/>
              <a:defRPr sz="5518">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affiliations</a:t>
            </a:r>
          </a:p>
        </p:txBody>
      </p:sp>
      <p:sp>
        <p:nvSpPr>
          <p:cNvPr id="78" name="Text Placeholder 76"/>
          <p:cNvSpPr>
            <a:spLocks noGrp="1"/>
          </p:cNvSpPr>
          <p:nvPr>
            <p:ph type="body" sz="quarter" idx="151" hasCustomPrompt="1"/>
          </p:nvPr>
        </p:nvSpPr>
        <p:spPr>
          <a:xfrm>
            <a:off x="5785609" y="1934863"/>
            <a:ext cx="31206170" cy="1177369"/>
          </a:xfrm>
          <a:prstGeom prst="rect">
            <a:avLst/>
          </a:prstGeom>
        </p:spPr>
        <p:txBody>
          <a:bodyPr anchor="t" anchorCtr="1">
            <a:normAutofit/>
          </a:bodyPr>
          <a:lstStyle>
            <a:lvl1pPr marL="0" indent="0" algn="ctr">
              <a:buFontTx/>
              <a:buNone/>
              <a:defRPr sz="8093">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authors</a:t>
            </a:r>
          </a:p>
        </p:txBody>
      </p:sp>
      <p:sp>
        <p:nvSpPr>
          <p:cNvPr id="79" name="Text Placeholder 76"/>
          <p:cNvSpPr>
            <a:spLocks noGrp="1"/>
          </p:cNvSpPr>
          <p:nvPr>
            <p:ph type="body" sz="quarter" idx="153" hasCustomPrompt="1"/>
          </p:nvPr>
        </p:nvSpPr>
        <p:spPr>
          <a:xfrm>
            <a:off x="5785609" y="428411"/>
            <a:ext cx="31206170" cy="1506452"/>
          </a:xfrm>
          <a:prstGeom prst="rect">
            <a:avLst/>
          </a:prstGeom>
        </p:spPr>
        <p:txBody>
          <a:bodyPr anchor="t" anchorCtr="1">
            <a:normAutofit/>
          </a:bodyPr>
          <a:lstStyle>
            <a:lvl1pPr marL="0" indent="0" algn="ctr">
              <a:buFontTx/>
              <a:buNone/>
              <a:defRPr sz="10577" b="1">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3.png"/><Relationship Id="rId12"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6.png"/><Relationship Id="rId5" Type="http://schemas.openxmlformats.org/officeDocument/2006/relationships/image" Target="../media/image1.png"/><Relationship Id="rId10" Type="http://schemas.openxmlformats.org/officeDocument/2006/relationships/image" Target="../media/image5.png"/><Relationship Id="rId4" Type="http://schemas.openxmlformats.org/officeDocument/2006/relationships/theme" Target="../theme/theme1.xml"/><Relationship Id="rId9" Type="http://schemas.openxmlformats.org/officeDocument/2006/relationships/hyperlink" Target="https://www.posterpresentations.com/how-to-change-the-research-poster-template-colors.html" TargetMode="Externa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28474" y="29790078"/>
            <a:ext cx="2452299" cy="314226"/>
          </a:xfrm>
          <a:prstGeom prst="rect">
            <a:avLst/>
          </a:prstGeom>
          <a:noFill/>
          <a:ln w="9525">
            <a:noFill/>
            <a:miter lim="800000"/>
            <a:headEnd/>
            <a:tailEnd/>
          </a:ln>
          <a:effectLst/>
        </p:spPr>
        <p:txBody>
          <a:bodyPr lIns="83935" tIns="41960" rIns="83935" bIns="41960">
            <a:spAutoFit/>
          </a:bodyPr>
          <a:lstStyle/>
          <a:p>
            <a:pPr eaLnBrk="0" hangingPunct="0">
              <a:lnSpc>
                <a:spcPct val="65000"/>
              </a:lnSpc>
              <a:spcBef>
                <a:spcPct val="50000"/>
              </a:spcBef>
              <a:defRPr/>
            </a:pPr>
            <a:r>
              <a:rPr lang="en-US" sz="46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12"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348221" y="12966"/>
          <a:ext cx="9534640" cy="30055240"/>
        </p:xfrm>
        <a:graphic>
          <a:graphicData uri="http://schemas.openxmlformats.org/drawingml/2006/table">
            <a:tbl>
              <a:tblPr firstRow="1" bandRow="1">
                <a:tableStyleId>{5C22544A-7EE6-4342-B048-85BDC9FD1C3A}</a:tableStyleId>
              </a:tblPr>
              <a:tblGrid>
                <a:gridCol w="4088379">
                  <a:extLst>
                    <a:ext uri="{9D8B030D-6E8A-4147-A177-3AD203B41FA5}">
                      <a16:colId xmlns:a16="http://schemas.microsoft.com/office/drawing/2014/main" val="20000"/>
                    </a:ext>
                  </a:extLst>
                </a:gridCol>
                <a:gridCol w="5446261">
                  <a:extLst>
                    <a:ext uri="{9D8B030D-6E8A-4147-A177-3AD203B41FA5}">
                      <a16:colId xmlns:a16="http://schemas.microsoft.com/office/drawing/2014/main" val="20001"/>
                    </a:ext>
                  </a:extLst>
                </a:gridCol>
              </a:tblGrid>
              <a:tr h="1222392">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300" b="0" spc="600" dirty="0">
                          <a:solidFill>
                            <a:srgbClr val="1F3A4E"/>
                          </a:solidFill>
                          <a:latin typeface="Arial Black" panose="020B0A04020102020204" pitchFamily="34" charset="0"/>
                        </a:rPr>
                        <a:t>QUICK START GUIDE</a:t>
                      </a:r>
                      <a:br>
                        <a:rPr lang="en-US" sz="3300" b="0" spc="600" dirty="0">
                          <a:solidFill>
                            <a:srgbClr val="1F3A4E"/>
                          </a:solidFill>
                          <a:latin typeface="Arial Black" panose="020B0A04020102020204" pitchFamily="34" charset="0"/>
                        </a:rPr>
                      </a:br>
                      <a:r>
                        <a:rPr lang="en-US" sz="2600" b="1" spc="0" dirty="0">
                          <a:solidFill>
                            <a:srgbClr val="FF0000"/>
                          </a:solidFill>
                          <a:latin typeface="Trebuchet MS" pitchFamily="34" charset="0"/>
                        </a:rPr>
                        <a:t>(THIS SIDEBAR WILL NOT PRINT)</a:t>
                      </a:r>
                      <a:endParaRPr lang="en-US" sz="3300" b="1" spc="600" dirty="0">
                        <a:solidFill>
                          <a:schemeClr val="bg1"/>
                        </a:solidFill>
                        <a:latin typeface="Trebuchet MS" pitchFamily="34" charset="0"/>
                      </a:endParaRPr>
                    </a:p>
                  </a:txBody>
                  <a:tcPr marL="178349" marR="89175" marT="126147" marB="42049">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86885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36"x48"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78349" marR="89175" marT="126147" marB="42049">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0527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template for a </a:t>
                      </a:r>
                    </a:p>
                    <a:p>
                      <a:pPr algn="ctr"/>
                      <a:r>
                        <a:rPr lang="en-US" sz="1800" dirty="0">
                          <a:solidFill>
                            <a:schemeClr val="bg1"/>
                          </a:solidFill>
                          <a:latin typeface="Arial" panose="020B0604020202020204" pitchFamily="34" charset="0"/>
                          <a:cs typeface="Arial" panose="020B0604020202020204" pitchFamily="34" charset="0"/>
                        </a:rPr>
                        <a:t>presentation poster</a:t>
                      </a:r>
                      <a:br>
                        <a:rPr lang="en-US" sz="1800" dirty="0">
                          <a:solidFill>
                            <a:schemeClr val="bg1"/>
                          </a:solidFill>
                          <a:latin typeface="Arial" panose="020B0604020202020204" pitchFamily="34" charset="0"/>
                          <a:cs typeface="Arial" panose="020B0604020202020204" pitchFamily="34" charset="0"/>
                        </a:rPr>
                      </a:br>
                      <a:r>
                        <a:rPr lang="en-US" sz="3300" b="1" dirty="0">
                          <a:solidFill>
                            <a:srgbClr val="FFC000"/>
                          </a:solidFill>
                          <a:latin typeface="Arial" panose="020B0604020202020204" pitchFamily="34" charset="0"/>
                          <a:cs typeface="Arial" panose="020B0604020202020204" pitchFamily="34" charset="0"/>
                        </a:rPr>
                        <a:t>36 inches tall</a:t>
                      </a:r>
                      <a:br>
                        <a:rPr lang="en-US" sz="3300" b="1" dirty="0">
                          <a:solidFill>
                            <a:srgbClr val="FFC000"/>
                          </a:solidFill>
                          <a:latin typeface="Arial" panose="020B0604020202020204" pitchFamily="34" charset="0"/>
                          <a:cs typeface="Arial" panose="020B0604020202020204" pitchFamily="34" charset="0"/>
                        </a:rPr>
                      </a:br>
                      <a:r>
                        <a:rPr lang="en-US" sz="3300" b="1" dirty="0">
                          <a:solidFill>
                            <a:srgbClr val="FFC000"/>
                          </a:solidFill>
                          <a:latin typeface="Arial" panose="020B0604020202020204" pitchFamily="34" charset="0"/>
                          <a:cs typeface="Arial" panose="020B0604020202020204" pitchFamily="34" charset="0"/>
                        </a:rPr>
                        <a:t>by</a:t>
                      </a:r>
                      <a:br>
                        <a:rPr lang="en-US" sz="3300" b="1" dirty="0">
                          <a:solidFill>
                            <a:srgbClr val="FFC000"/>
                          </a:solidFill>
                          <a:latin typeface="Arial" panose="020B0604020202020204" pitchFamily="34" charset="0"/>
                          <a:cs typeface="Arial" panose="020B0604020202020204" pitchFamily="34" charset="0"/>
                        </a:rPr>
                      </a:br>
                      <a:r>
                        <a:rPr lang="en-US" sz="3300" b="1" dirty="0">
                          <a:solidFill>
                            <a:srgbClr val="FFC000"/>
                          </a:solidFill>
                          <a:latin typeface="Arial" panose="020B0604020202020204" pitchFamily="34" charset="0"/>
                          <a:cs typeface="Arial" panose="020B0604020202020204" pitchFamily="34" charset="0"/>
                        </a:rPr>
                        <a:t>48 inches wide</a:t>
                      </a:r>
                      <a:br>
                        <a:rPr lang="en-US" sz="1800" dirty="0">
                          <a:solidFill>
                            <a:schemeClr val="bg1"/>
                          </a:solidFill>
                          <a:latin typeface="Arial" panose="020B0604020202020204" pitchFamily="34" charset="0"/>
                          <a:cs typeface="Arial" panose="020B0604020202020204" pitchFamily="34" charset="0"/>
                        </a:rPr>
                      </a:br>
                      <a:endParaRPr lang="en-US" sz="1800" dirty="0">
                        <a:solidFill>
                          <a:srgbClr val="1F3A4E"/>
                        </a:solidFill>
                      </a:endParaRPr>
                    </a:p>
                  </a:txBody>
                  <a:tcPr marL="89175" marR="89175" marT="42049" marB="42049">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2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30 tall x 40 wide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42 tall x 56 wide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48 tall x 64 wide</a:t>
                      </a:r>
                    </a:p>
                  </a:txBody>
                  <a:tcPr marL="178349" marR="89175" marT="126147" marB="42049">
                    <a:solidFill>
                      <a:srgbClr val="010101"/>
                    </a:solidFill>
                  </a:tcPr>
                </a:tc>
                <a:extLst>
                  <a:ext uri="{0D108BD9-81ED-4DB2-BD59-A6C34878D82A}">
                    <a16:rowId xmlns:a16="http://schemas.microsoft.com/office/drawing/2014/main" val="10008"/>
                  </a:ext>
                </a:extLst>
              </a:tr>
              <a:tr h="3944331">
                <a:tc>
                  <a:txBody>
                    <a:bodyPr/>
                    <a:lstStyle/>
                    <a:p>
                      <a:endParaRPr lang="en-US" sz="1800" dirty="0">
                        <a:solidFill>
                          <a:srgbClr val="1F3A4E"/>
                        </a:solidFill>
                      </a:endParaRPr>
                    </a:p>
                  </a:txBody>
                  <a:tcPr marL="89175" marR="89175" marT="42049" marB="42049">
                    <a:blipFill rotWithShape="1">
                      <a:blip r:embed="rId5"/>
                      <a:stretch>
                        <a:fillRect/>
                      </a:stretch>
                    </a:blipFill>
                  </a:tcPr>
                </a:tc>
                <a:tc>
                  <a:txBody>
                    <a:bodyPr/>
                    <a:lstStyle/>
                    <a:p>
                      <a:pPr algn="l"/>
                      <a:r>
                        <a:rPr lang="en-US" sz="2200" b="1" baseline="0" dirty="0">
                          <a:solidFill>
                            <a:srgbClr val="FFC000"/>
                          </a:solidFill>
                          <a:latin typeface="Arial" panose="020B0604020202020204" pitchFamily="34" charset="0"/>
                          <a:cs typeface="Arial" panose="020B0604020202020204" pitchFamily="34" charset="0"/>
                        </a:rPr>
                        <a:t>How to </a:t>
                      </a:r>
                      <a:r>
                        <a:rPr lang="en-US" sz="3700" b="1" baseline="0" dirty="0">
                          <a:solidFill>
                            <a:srgbClr val="FFC000"/>
                          </a:solidFill>
                          <a:latin typeface="Arial" panose="020B0604020202020204" pitchFamily="34" charset="0"/>
                          <a:cs typeface="Arial" panose="020B0604020202020204" pitchFamily="34" charset="0"/>
                        </a:rPr>
                        <a:t>Zoom in </a:t>
                      </a:r>
                      <a:r>
                        <a:rPr lang="en-US" sz="2200" b="1" baseline="0" dirty="0">
                          <a:solidFill>
                            <a:srgbClr val="FFC000"/>
                          </a:solidFill>
                          <a:latin typeface="Arial" panose="020B0604020202020204" pitchFamily="34" charset="0"/>
                          <a:cs typeface="Arial" panose="020B0604020202020204" pitchFamily="34" charset="0"/>
                        </a:rPr>
                        <a:t>and </a:t>
                      </a:r>
                      <a:r>
                        <a:rPr lang="en-US" sz="1700" b="1" baseline="0" dirty="0">
                          <a:solidFill>
                            <a:srgbClr val="FFC000"/>
                          </a:solidFill>
                          <a:latin typeface="Arial" panose="020B0604020202020204" pitchFamily="34" charset="0"/>
                          <a:cs typeface="Arial" panose="020B0604020202020204" pitchFamily="34" charset="0"/>
                        </a:rPr>
                        <a:t>out</a:t>
                      </a:r>
                      <a:endParaRPr lang="en-US" sz="22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78349" marR="89175" marT="126147" marB="42049">
                    <a:solidFill>
                      <a:srgbClr val="010101"/>
                    </a:solidFill>
                  </a:tcPr>
                </a:tc>
                <a:extLst>
                  <a:ext uri="{0D108BD9-81ED-4DB2-BD59-A6C34878D82A}">
                    <a16:rowId xmlns:a16="http://schemas.microsoft.com/office/drawing/2014/main" val="10001"/>
                  </a:ext>
                </a:extLst>
              </a:tr>
              <a:tr h="1655953">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2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89175" marR="89175" marT="42049" marB="42049">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517263">
                <a:tc>
                  <a:txBody>
                    <a:bodyPr/>
                    <a:lstStyle/>
                    <a:p>
                      <a:endParaRPr lang="en-US" sz="1800" dirty="0">
                        <a:solidFill>
                          <a:srgbClr val="1F3A4E"/>
                        </a:solidFill>
                      </a:endParaRPr>
                    </a:p>
                  </a:txBody>
                  <a:tcPr marL="89175" marR="89175" marT="42049" marB="42049">
                    <a:blipFill rotWithShape="1">
                      <a:blip r:embed="rId6"/>
                      <a:stretch>
                        <a:fillRect/>
                      </a:stretch>
                    </a:blipFill>
                  </a:tcPr>
                </a:tc>
                <a:tc>
                  <a:txBody>
                    <a:bodyPr/>
                    <a:lstStyle/>
                    <a:p>
                      <a:pPr marL="0" lvl="1" indent="0" algn="l" defTabSz="114300"/>
                      <a:r>
                        <a:rPr lang="en-US" sz="22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78349" marR="89175" marT="126147" marB="42049">
                    <a:solidFill>
                      <a:srgbClr val="010101"/>
                    </a:solidFill>
                  </a:tcPr>
                </a:tc>
                <a:extLst>
                  <a:ext uri="{0D108BD9-81ED-4DB2-BD59-A6C34878D82A}">
                    <a16:rowId xmlns:a16="http://schemas.microsoft.com/office/drawing/2014/main" val="10003"/>
                  </a:ext>
                </a:extLst>
              </a:tr>
              <a:tr h="3236566">
                <a:tc gridSpan="2">
                  <a:txBody>
                    <a:bodyPr/>
                    <a:lstStyle/>
                    <a:p>
                      <a:r>
                        <a:rPr lang="en-US" sz="22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marL="89175" marR="89175" marT="42049" marB="42049">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8674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78349" marR="89175" marT="126147" marB="42049">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109040">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78349" marR="89175" marT="126147" marB="42049">
                    <a:blipFill rotWithShape="1">
                      <a:blip r:embed="rId7"/>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1774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78349" marR="89175" marT="126147" marB="42049">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93134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78349" marR="89175" marT="126147" marB="42049">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3587872" y="-77944"/>
          <a:ext cx="9196548" cy="30419303"/>
        </p:xfrm>
        <a:graphic>
          <a:graphicData uri="http://schemas.openxmlformats.org/drawingml/2006/table">
            <a:tbl>
              <a:tblPr firstRow="1" bandRow="1">
                <a:tableStyleId>{5C22544A-7EE6-4342-B048-85BDC9FD1C3A}</a:tableStyleId>
              </a:tblPr>
              <a:tblGrid>
                <a:gridCol w="3260989">
                  <a:extLst>
                    <a:ext uri="{9D8B030D-6E8A-4147-A177-3AD203B41FA5}">
                      <a16:colId xmlns:a16="http://schemas.microsoft.com/office/drawing/2014/main" val="20000"/>
                    </a:ext>
                  </a:extLst>
                </a:gridCol>
                <a:gridCol w="1347330">
                  <a:extLst>
                    <a:ext uri="{9D8B030D-6E8A-4147-A177-3AD203B41FA5}">
                      <a16:colId xmlns:a16="http://schemas.microsoft.com/office/drawing/2014/main" val="997673227"/>
                    </a:ext>
                  </a:extLst>
                </a:gridCol>
                <a:gridCol w="4588229">
                  <a:extLst>
                    <a:ext uri="{9D8B030D-6E8A-4147-A177-3AD203B41FA5}">
                      <a16:colId xmlns:a16="http://schemas.microsoft.com/office/drawing/2014/main" val="4164475170"/>
                    </a:ext>
                  </a:extLst>
                </a:gridCol>
              </a:tblGrid>
              <a:tr h="1615399">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700" b="0" spc="600" dirty="0">
                          <a:solidFill>
                            <a:srgbClr val="1F3A4E"/>
                          </a:solidFill>
                          <a:latin typeface="Arial Black" panose="020B0A04020102020204" pitchFamily="34" charset="0"/>
                        </a:rPr>
                        <a:t>QUICK START GUIDE</a:t>
                      </a:r>
                      <a:br>
                        <a:rPr lang="en-US" sz="3700" b="0" spc="600" dirty="0">
                          <a:solidFill>
                            <a:srgbClr val="1F3A4E"/>
                          </a:solidFill>
                          <a:latin typeface="Arial Black" panose="020B0A04020102020204" pitchFamily="34" charset="0"/>
                        </a:rPr>
                      </a:br>
                      <a:r>
                        <a:rPr lang="en-US" sz="2900" b="1" spc="0" dirty="0">
                          <a:solidFill>
                            <a:srgbClr val="FF0000"/>
                          </a:solidFill>
                          <a:latin typeface="Trebuchet MS" pitchFamily="34" charset="0"/>
                        </a:rPr>
                        <a:t>(THIS SIDEBAR WILL NOT PRINT)</a:t>
                      </a:r>
                      <a:endParaRPr lang="en-US" sz="3700" b="1" spc="600" dirty="0">
                        <a:solidFill>
                          <a:schemeClr val="bg1"/>
                        </a:solidFill>
                        <a:latin typeface="Trebuchet MS" pitchFamily="34" charset="0"/>
                      </a:endParaRPr>
                    </a:p>
                  </a:txBody>
                  <a:tcPr marL="178349" marR="89175" marT="126147" marB="42049">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116411">
                <a:tc gridSpan="3">
                  <a:txBody>
                    <a:bodyPr/>
                    <a:lstStyle/>
                    <a:p>
                      <a:pPr algn="l"/>
                      <a:r>
                        <a:rPr lang="en-US" sz="26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200" dirty="0">
                          <a:solidFill>
                            <a:srgbClr val="FFC000"/>
                          </a:solidFill>
                          <a:hlinkClick r:id="rId9">
                            <a:extLst>
                              <a:ext uri="{A12FA001-AC4F-418D-AE19-62706E023703}">
                                <ahyp:hlinkClr xmlns:ahyp="http://schemas.microsoft.com/office/drawing/2018/hyperlinkcolor" val="tx"/>
                              </a:ext>
                            </a:extLst>
                          </a:hlinkClick>
                        </a:rPr>
                        <a:t>https://www.posterpresentations.com/how-to-change-the-research-poster-template-colors.html</a:t>
                      </a:r>
                      <a:endParaRPr lang="en-US" sz="2200" dirty="0">
                        <a:solidFill>
                          <a:srgbClr val="FFC000"/>
                        </a:solidFill>
                      </a:endParaRPr>
                    </a:p>
                    <a:p>
                      <a:pPr marL="0" indent="0" algn="l" defTabSz="114300"/>
                      <a:endParaRPr lang="en-US" sz="2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78349" marR="89175" marT="126147" marB="42049">
                    <a:solidFill>
                      <a:schemeClr val="tx1"/>
                    </a:solidFill>
                  </a:tcPr>
                </a:tc>
                <a:tc hMerge="1">
                  <a:txBody>
                    <a:bodyPr/>
                    <a:lstStyle/>
                    <a:p>
                      <a:endParaRPr lang="en-US" sz="2400" dirty="0">
                        <a:solidFill>
                          <a:srgbClr val="1F3A4E"/>
                        </a:solidFill>
                      </a:endParaRPr>
                    </a:p>
                  </a:txBody>
                  <a:tcPr marL="182880" marT="137160">
                    <a:blipFill rotWithShape="1">
                      <a:blip r:embed="rId10"/>
                      <a:stretch>
                        <a:fillRect/>
                      </a:stretch>
                    </a:blipFill>
                  </a:tcPr>
                </a:tc>
                <a:tc hMerge="1">
                  <a:txBody>
                    <a:bodyPr/>
                    <a:lstStyle/>
                    <a:p>
                      <a:endParaRPr lang="en-US"/>
                    </a:p>
                  </a:txBody>
                  <a:tcPr/>
                </a:tc>
                <a:extLst>
                  <a:ext uri="{0D108BD9-81ED-4DB2-BD59-A6C34878D82A}">
                    <a16:rowId xmlns:a16="http://schemas.microsoft.com/office/drawing/2014/main" val="10001"/>
                  </a:ext>
                </a:extLst>
              </a:tr>
              <a:tr h="3373219">
                <a:tc gridSpan="3">
                  <a:txBody>
                    <a:bodyPr/>
                    <a:lstStyle/>
                    <a:p>
                      <a:r>
                        <a:rPr lang="en-US" sz="2600" b="1" dirty="0">
                          <a:solidFill>
                            <a:srgbClr val="FFC000"/>
                          </a:solidFill>
                          <a:latin typeface="Arial" panose="020B0604020202020204" pitchFamily="34" charset="0"/>
                          <a:cs typeface="Arial" panose="020B0604020202020204" pitchFamily="34" charset="0"/>
                        </a:rPr>
                        <a:t>How to change the column layout configuration</a:t>
                      </a:r>
                    </a:p>
                    <a:p>
                      <a:r>
                        <a:rPr lang="en-US" sz="2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200" dirty="0">
                          <a:solidFill>
                            <a:srgbClr val="D9D9D9"/>
                          </a:solidFill>
                          <a:latin typeface="Arial" panose="020B0604020202020204" pitchFamily="34" charset="0"/>
                          <a:cs typeface="Arial" panose="020B0604020202020204" pitchFamily="34" charset="0"/>
                        </a:rPr>
                        <a:t>You can see a tutorial here: </a:t>
                      </a:r>
                      <a:r>
                        <a:rPr lang="en-US" sz="2200" u="sng" dirty="0">
                          <a:solidFill>
                            <a:srgbClr val="FFC000"/>
                          </a:solidFill>
                          <a:latin typeface="Arial" panose="020B0604020202020204" pitchFamily="34" charset="0"/>
                          <a:cs typeface="Arial" panose="020B0604020202020204" pitchFamily="34" charset="0"/>
                        </a:rPr>
                        <a:t>https://</a:t>
                      </a:r>
                      <a:r>
                        <a:rPr lang="en-US" sz="2200" u="sng" dirty="0" err="1">
                          <a:solidFill>
                            <a:srgbClr val="FFC000"/>
                          </a:solidFill>
                          <a:latin typeface="Arial" panose="020B0604020202020204" pitchFamily="34" charset="0"/>
                          <a:cs typeface="Arial" panose="020B0604020202020204" pitchFamily="34" charset="0"/>
                        </a:rPr>
                        <a:t>www.posterpresentations.com</a:t>
                      </a:r>
                      <a:r>
                        <a:rPr lang="en-US" sz="2200" u="sng" dirty="0">
                          <a:solidFill>
                            <a:srgbClr val="FFC000"/>
                          </a:solidFill>
                          <a:latin typeface="Arial" panose="020B0604020202020204" pitchFamily="34" charset="0"/>
                          <a:cs typeface="Arial" panose="020B0604020202020204" pitchFamily="34" charset="0"/>
                        </a:rPr>
                        <a:t>/how-to-change-the-column-</a:t>
                      </a:r>
                      <a:r>
                        <a:rPr lang="en-US" sz="2200" u="sng" dirty="0" err="1">
                          <a:solidFill>
                            <a:srgbClr val="FFC000"/>
                          </a:solidFill>
                          <a:latin typeface="Arial" panose="020B0604020202020204" pitchFamily="34" charset="0"/>
                          <a:cs typeface="Arial" panose="020B0604020202020204" pitchFamily="34" charset="0"/>
                        </a:rPr>
                        <a:t>configuration.html</a:t>
                      </a:r>
                      <a:endParaRPr lang="en-US" sz="7900" u="sng" dirty="0">
                        <a:solidFill>
                          <a:srgbClr val="FFC000"/>
                        </a:solidFill>
                      </a:endParaRPr>
                    </a:p>
                  </a:txBody>
                  <a:tcPr marL="178349" marR="89175" marT="126147" marB="42049">
                    <a:solidFill>
                      <a:schemeClr val="tx1"/>
                    </a:solidFill>
                  </a:tcPr>
                </a:tc>
                <a:tc hMerge="1">
                  <a:txBody>
                    <a:bodyPr/>
                    <a:lstStyle/>
                    <a:p>
                      <a:endParaRPr lang="en-US" sz="2400" dirty="0">
                        <a:solidFill>
                          <a:srgbClr val="1F3A4E"/>
                        </a:solidFill>
                      </a:endParaRPr>
                    </a:p>
                  </a:txBody>
                  <a:tcPr marL="182880" marT="137160">
                    <a:blipFill rotWithShape="1">
                      <a:blip r:embed="rId11"/>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476138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178349" marR="89175" marT="126147" marB="42049">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6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panose="020B0604020202020204" pitchFamily="34" charset="0"/>
                          <a:cs typeface="Arial" panose="020B0604020202020204" pitchFamily="34" charset="0"/>
                        </a:rPr>
                        <a:t>The Quick Start</a:t>
                      </a:r>
                      <a:r>
                        <a:rPr lang="en-US" sz="2200" baseline="0" noProof="0" dirty="0">
                          <a:solidFill>
                            <a:srgbClr val="D9D9D9"/>
                          </a:solidFill>
                          <a:latin typeface="Arial" panose="020B0604020202020204" pitchFamily="34" charset="0"/>
                          <a:cs typeface="Arial" panose="020B0604020202020204" pitchFamily="34" charset="0"/>
                        </a:rPr>
                        <a:t> Guides</a:t>
                      </a:r>
                      <a:r>
                        <a:rPr lang="en-US" sz="2200" noProof="0" dirty="0">
                          <a:solidFill>
                            <a:srgbClr val="D9D9D9"/>
                          </a:solidFill>
                          <a:latin typeface="Arial" panose="020B0604020202020204" pitchFamily="34" charset="0"/>
                          <a:cs typeface="Arial" panose="020B0604020202020204" pitchFamily="34" charset="0"/>
                        </a:rPr>
                        <a:t> </a:t>
                      </a:r>
                      <a:r>
                        <a:rPr lang="en-US" sz="2200" u="sng" noProof="0" dirty="0">
                          <a:solidFill>
                            <a:srgbClr val="D9D9D9"/>
                          </a:solidFill>
                          <a:latin typeface="Arial" panose="020B0604020202020204" pitchFamily="34" charset="0"/>
                          <a:cs typeface="Arial" panose="020B0604020202020204" pitchFamily="34" charset="0"/>
                        </a:rPr>
                        <a:t>are outside the template’s printable area</a:t>
                      </a:r>
                      <a:r>
                        <a:rPr lang="en-US" sz="2200" noProof="0" dirty="0">
                          <a:solidFill>
                            <a:srgbClr val="D9D9D9"/>
                          </a:solidFill>
                          <a:latin typeface="Arial" panose="020B0604020202020204" pitchFamily="34" charset="0"/>
                          <a:cs typeface="Arial" panose="020B0604020202020204" pitchFamily="34" charset="0"/>
                        </a:rPr>
                        <a:t> and they will not be on the printed poster</a:t>
                      </a:r>
                      <a:r>
                        <a:rPr lang="en-US" sz="2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baseline="0" noProof="0" dirty="0">
                          <a:solidFill>
                            <a:srgbClr val="D9D9D9"/>
                          </a:solidFill>
                          <a:latin typeface="Arial" panose="020B0604020202020204" pitchFamily="34" charset="0"/>
                          <a:cs typeface="Arial" panose="020B0604020202020204" pitchFamily="34" charset="0"/>
                        </a:rPr>
                        <a:t>To hide the guides click on the </a:t>
                      </a:r>
                      <a:r>
                        <a:rPr lang="en-US" sz="2200" b="1" baseline="0" noProof="0" dirty="0">
                          <a:solidFill>
                            <a:srgbClr val="D9D9D9"/>
                          </a:solidFill>
                          <a:latin typeface="Arial" panose="020B0604020202020204" pitchFamily="34" charset="0"/>
                          <a:cs typeface="Arial" panose="020B0604020202020204" pitchFamily="34" charset="0"/>
                        </a:rPr>
                        <a:t>Home</a:t>
                      </a:r>
                      <a:r>
                        <a:rPr lang="en-US" sz="2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200" b="1" baseline="0" noProof="0" dirty="0">
                          <a:solidFill>
                            <a:srgbClr val="D9D9D9"/>
                          </a:solidFill>
                          <a:latin typeface="Arial" panose="020B0604020202020204" pitchFamily="34" charset="0"/>
                          <a:cs typeface="Arial" panose="020B0604020202020204" pitchFamily="34" charset="0"/>
                        </a:rPr>
                        <a:t>Layout</a:t>
                      </a:r>
                      <a:r>
                        <a:rPr lang="en-US" sz="2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200" b="1" baseline="0" noProof="0" dirty="0">
                          <a:solidFill>
                            <a:srgbClr val="D9D9D9"/>
                          </a:solidFill>
                          <a:latin typeface="Arial" panose="020B0604020202020204" pitchFamily="34" charset="0"/>
                          <a:cs typeface="Arial" panose="020B0604020202020204" pitchFamily="34" charset="0"/>
                        </a:rPr>
                        <a:t>Without Guides </a:t>
                      </a:r>
                      <a:r>
                        <a:rPr lang="en-US" sz="2200" b="0" baseline="0" noProof="0" dirty="0">
                          <a:solidFill>
                            <a:srgbClr val="D9D9D9"/>
                          </a:solidFill>
                          <a:latin typeface="Arial" panose="020B0604020202020204" pitchFamily="34" charset="0"/>
                          <a:cs typeface="Arial" panose="020B0604020202020204" pitchFamily="34" charset="0"/>
                        </a:rPr>
                        <a:t>layout</a:t>
                      </a:r>
                      <a:r>
                        <a:rPr lang="en-US" sz="2200" baseline="0" noProof="0" dirty="0">
                          <a:solidFill>
                            <a:srgbClr val="D9D9D9"/>
                          </a:solidFill>
                          <a:latin typeface="Arial" panose="020B0604020202020204" pitchFamily="34" charset="0"/>
                          <a:cs typeface="Arial" panose="020B0604020202020204" pitchFamily="34" charset="0"/>
                        </a:rPr>
                        <a:t>.</a:t>
                      </a:r>
                      <a:endParaRPr lang="en-US" sz="2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178349" marR="89175" marT="126147" marB="42049">
                    <a:solidFill>
                      <a:srgbClr val="010101"/>
                    </a:solidFill>
                  </a:tcPr>
                </a:tc>
                <a:extLst>
                  <a:ext uri="{0D108BD9-81ED-4DB2-BD59-A6C34878D82A}">
                    <a16:rowId xmlns:a16="http://schemas.microsoft.com/office/drawing/2014/main" val="10005"/>
                  </a:ext>
                </a:extLst>
              </a:tr>
              <a:tr h="265640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178349" marR="89175" marT="126147" marB="42049">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477796">
                <a:tc gridSpan="2">
                  <a:txBody>
                    <a:bodyPr/>
                    <a:lstStyle/>
                    <a:p>
                      <a:r>
                        <a:rPr lang="en-US" sz="2600" b="1" dirty="0">
                          <a:solidFill>
                            <a:srgbClr val="FFC000"/>
                          </a:solidFill>
                          <a:latin typeface="Arial" panose="020B0604020202020204" pitchFamily="34" charset="0"/>
                          <a:cs typeface="Arial" panose="020B0604020202020204" pitchFamily="34" charset="0"/>
                        </a:rPr>
                        <a:t>How to</a:t>
                      </a:r>
                      <a:r>
                        <a:rPr lang="en-US" sz="2600" b="1" baseline="0" dirty="0">
                          <a:solidFill>
                            <a:srgbClr val="FFC000"/>
                          </a:solidFill>
                          <a:latin typeface="Arial" panose="020B0604020202020204" pitchFamily="34" charset="0"/>
                          <a:cs typeface="Arial" panose="020B0604020202020204" pitchFamily="34" charset="0"/>
                        </a:rPr>
                        <a:t> preview your poster prior to printing</a:t>
                      </a:r>
                      <a:endParaRPr lang="en-US" sz="2600" b="1" dirty="0">
                        <a:solidFill>
                          <a:srgbClr val="FFC000"/>
                        </a:solidFill>
                        <a:latin typeface="Arial" panose="020B0604020202020204" pitchFamily="34" charset="0"/>
                        <a:cs typeface="Arial" panose="020B0604020202020204" pitchFamily="34" charset="0"/>
                      </a:endParaRPr>
                    </a:p>
                    <a:p>
                      <a:r>
                        <a:rPr lang="en-US" sz="2200" dirty="0">
                          <a:solidFill>
                            <a:srgbClr val="D9D9D9"/>
                          </a:solidFill>
                          <a:latin typeface="Arial" panose="020B0604020202020204" pitchFamily="34" charset="0"/>
                          <a:cs typeface="Arial" panose="020B0604020202020204" pitchFamily="34" charset="0"/>
                        </a:rPr>
                        <a:t>You can preview your poster at any time by pressing the </a:t>
                      </a:r>
                      <a:r>
                        <a:rPr lang="en-US" sz="2200" dirty="0">
                          <a:solidFill>
                            <a:srgbClr val="FFC000"/>
                          </a:solidFill>
                          <a:latin typeface="Arial" panose="020B0604020202020204" pitchFamily="34" charset="0"/>
                          <a:cs typeface="Arial" panose="020B0604020202020204" pitchFamily="34" charset="0"/>
                        </a:rPr>
                        <a:t>F5 key</a:t>
                      </a:r>
                      <a:r>
                        <a:rPr lang="en-US" sz="2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200" dirty="0">
                          <a:solidFill>
                            <a:srgbClr val="FFC000"/>
                          </a:solidFill>
                          <a:latin typeface="Arial" panose="020B0604020202020204" pitchFamily="34" charset="0"/>
                          <a:cs typeface="Arial" panose="020B0604020202020204" pitchFamily="34" charset="0"/>
                        </a:rPr>
                        <a:t>ESC key </a:t>
                      </a:r>
                      <a:r>
                        <a:rPr lang="en-US" sz="2200" dirty="0">
                          <a:solidFill>
                            <a:srgbClr val="D9D9D9"/>
                          </a:solidFill>
                          <a:latin typeface="Arial" panose="020B0604020202020204" pitchFamily="34" charset="0"/>
                          <a:cs typeface="Arial" panose="020B0604020202020204" pitchFamily="34" charset="0"/>
                        </a:rPr>
                        <a:t>to exit Preview.</a:t>
                      </a:r>
                    </a:p>
                  </a:txBody>
                  <a:tcPr marL="178349" marR="89175" marT="126147" marB="42049">
                    <a:solidFill>
                      <a:srgbClr val="010101"/>
                    </a:solidFill>
                  </a:tcPr>
                </a:tc>
                <a:tc hMerge="1">
                  <a:txBody>
                    <a:bodyPr/>
                    <a:lstStyle/>
                    <a:p>
                      <a:endParaRPr lang="en-US"/>
                    </a:p>
                  </a:txBody>
                  <a:tcPr/>
                </a:tc>
                <a:tc>
                  <a:txBody>
                    <a:bodyPr/>
                    <a:lstStyle/>
                    <a:p>
                      <a:pPr algn="ctr"/>
                      <a:r>
                        <a:rPr lang="en-US" sz="10600" b="1" dirty="0">
                          <a:solidFill>
                            <a:srgbClr val="D9D9D9"/>
                          </a:solidFill>
                          <a:latin typeface="Arial" panose="020B0604020202020204" pitchFamily="34" charset="0"/>
                          <a:cs typeface="Arial" panose="020B0604020202020204" pitchFamily="34" charset="0"/>
                        </a:rPr>
                        <a:t>F5</a:t>
                      </a:r>
                      <a:r>
                        <a:rPr lang="en-US" sz="2200" baseline="0" dirty="0">
                          <a:solidFill>
                            <a:srgbClr val="D9D9D9"/>
                          </a:solidFill>
                          <a:latin typeface="Arial" panose="020B0604020202020204" pitchFamily="34" charset="0"/>
                          <a:cs typeface="Arial" panose="020B0604020202020204" pitchFamily="34" charset="0"/>
                        </a:rPr>
                        <a:t> </a:t>
                      </a:r>
                      <a:endParaRPr lang="en-US" sz="7900" dirty="0"/>
                    </a:p>
                  </a:txBody>
                  <a:tcPr marL="178349" marR="89175" marT="126147" marB="42049" anchor="ctr">
                    <a:solidFill>
                      <a:schemeClr val="tx1">
                        <a:lumMod val="95000"/>
                        <a:lumOff val="5000"/>
                      </a:schemeClr>
                    </a:solidFill>
                  </a:tcPr>
                </a:tc>
                <a:extLst>
                  <a:ext uri="{0D108BD9-81ED-4DB2-BD59-A6C34878D82A}">
                    <a16:rowId xmlns:a16="http://schemas.microsoft.com/office/drawing/2014/main" val="10006"/>
                  </a:ext>
                </a:extLst>
              </a:tr>
              <a:tr h="521841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6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When you are ready to have your poster printed go online to </a:t>
                      </a:r>
                      <a:r>
                        <a:rPr lang="en-US" sz="2200" noProof="0" dirty="0" err="1">
                          <a:solidFill>
                            <a:srgbClr val="FFC000"/>
                          </a:solidFill>
                          <a:latin typeface="Arial"/>
                          <a:cs typeface="Arial"/>
                        </a:rPr>
                        <a:t>PosterPresentations.com</a:t>
                      </a:r>
                      <a:r>
                        <a:rPr lang="en-US" sz="2200" noProof="0" dirty="0">
                          <a:solidFill>
                            <a:srgbClr val="D9D9D9"/>
                          </a:solidFill>
                          <a:latin typeface="Arial"/>
                          <a:cs typeface="Arial"/>
                        </a:rPr>
                        <a:t> and click on the "</a:t>
                      </a:r>
                      <a:r>
                        <a:rPr lang="en-US" sz="2200" noProof="0" dirty="0">
                          <a:solidFill>
                            <a:srgbClr val="FFC000"/>
                          </a:solidFill>
                          <a:latin typeface="Arial"/>
                          <a:cs typeface="Arial"/>
                        </a:rPr>
                        <a:t>Order Your Poster</a:t>
                      </a:r>
                      <a:r>
                        <a:rPr lang="en-US" sz="2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200" noProof="0" dirty="0">
                          <a:solidFill>
                            <a:srgbClr val="D9D9D9"/>
                          </a:solidFill>
                          <a:latin typeface="Arial"/>
                          <a:cs typeface="Arial"/>
                        </a:rPr>
                      </a:br>
                      <a:r>
                        <a:rPr lang="en-US" sz="2200" noProof="0" dirty="0">
                          <a:solidFill>
                            <a:srgbClr val="D9D9D9"/>
                          </a:solidFill>
                          <a:latin typeface="Arial"/>
                          <a:cs typeface="Arial"/>
                        </a:rPr>
                        <a:t>Go to </a:t>
                      </a:r>
                      <a:r>
                        <a:rPr lang="en-US" sz="2200" noProof="0" dirty="0" err="1">
                          <a:solidFill>
                            <a:srgbClr val="FFC000"/>
                          </a:solidFill>
                          <a:latin typeface="Arial"/>
                          <a:cs typeface="Arial"/>
                        </a:rPr>
                        <a:t>PosterPresentations.com</a:t>
                      </a:r>
                      <a:r>
                        <a:rPr lang="en-US" sz="2200" noProof="0" dirty="0">
                          <a:solidFill>
                            <a:srgbClr val="D9D9D9"/>
                          </a:solidFill>
                          <a:latin typeface="Arial"/>
                          <a:cs typeface="Arial"/>
                        </a:rPr>
                        <a:t> for more information.</a:t>
                      </a:r>
                    </a:p>
                  </a:txBody>
                  <a:tcPr marL="178349" marR="89175" marT="126147" marB="42049">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245996">
                <a:tc gridSpan="3">
                  <a:txBody>
                    <a:bodyPr/>
                    <a:lstStyle/>
                    <a:p>
                      <a:endParaRPr lang="en-US" sz="2200" dirty="0">
                        <a:solidFill>
                          <a:srgbClr val="1F3A4E"/>
                        </a:solidFill>
                      </a:endParaRPr>
                    </a:p>
                  </a:txBody>
                  <a:tcPr marL="178349" marR="89175" marT="126147" marB="42049">
                    <a:blipFill dpi="0" rotWithShape="1">
                      <a:blip r:embed="rId13">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954280">
                <a:tc>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78349" marR="89175" marT="126147" marB="42049">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200" b="1" dirty="0">
                          <a:solidFill>
                            <a:srgbClr val="D0D0D0"/>
                          </a:solidFill>
                          <a:latin typeface="Arial"/>
                          <a:cs typeface="Arial"/>
                        </a:rPr>
                        <a:t>For complete tutorials</a:t>
                      </a:r>
                      <a:r>
                        <a:rPr lang="en-US" sz="2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700" b="1" dirty="0">
                          <a:solidFill>
                            <a:srgbClr val="FFC000"/>
                          </a:solidFill>
                          <a:latin typeface="Arial"/>
                          <a:cs typeface="Arial"/>
                        </a:rPr>
                        <a:t>https://</a:t>
                      </a:r>
                      <a:r>
                        <a:rPr lang="en-US" sz="1700" b="1" dirty="0" err="1">
                          <a:solidFill>
                            <a:srgbClr val="FFC000"/>
                          </a:solidFill>
                          <a:latin typeface="Arial"/>
                          <a:cs typeface="Arial"/>
                        </a:rPr>
                        <a:t>www.posterpresentations.com</a:t>
                      </a:r>
                      <a:r>
                        <a:rPr lang="en-US" sz="1700" b="1" dirty="0">
                          <a:solidFill>
                            <a:srgbClr val="FFC000"/>
                          </a:solidFill>
                          <a:latin typeface="Arial"/>
                          <a:cs typeface="Arial"/>
                        </a:rPr>
                        <a:t>/</a:t>
                      </a:r>
                      <a:r>
                        <a:rPr lang="en-US" sz="1700" b="1" dirty="0" err="1">
                          <a:solidFill>
                            <a:srgbClr val="FFC000"/>
                          </a:solidFill>
                          <a:latin typeface="Arial"/>
                          <a:cs typeface="Arial"/>
                        </a:rPr>
                        <a:t>helpdesk.html</a:t>
                      </a:r>
                      <a:endParaRPr lang="en-US" sz="1700" dirty="0">
                        <a:solidFill>
                          <a:schemeClr val="bg1">
                            <a:lumMod val="85000"/>
                          </a:schemeClr>
                        </a:solidFill>
                        <a:latin typeface="Arial"/>
                        <a:cs typeface="Arial"/>
                      </a:endParaRPr>
                    </a:p>
                  </a:txBody>
                  <a:tcPr marL="178349" marR="89175" marT="126147" marB="42049">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 id="2147483655" r:id="rId2"/>
    <p:sldLayoutId id="2147483699" r:id="rId3"/>
  </p:sldLayoutIdLst>
  <p:txStyles>
    <p:titleStyle>
      <a:lvl1pPr algn="ctr" defTabSz="4036471" rtl="0" eaLnBrk="1" latinLnBrk="0" hangingPunct="1">
        <a:spcBef>
          <a:spcPct val="0"/>
        </a:spcBef>
        <a:buNone/>
        <a:defRPr sz="8093" kern="1200">
          <a:solidFill>
            <a:schemeClr val="bg1"/>
          </a:solidFill>
          <a:latin typeface="Trebuchet MS" pitchFamily="34" charset="0"/>
          <a:ea typeface="+mj-ea"/>
          <a:cs typeface="+mj-cs"/>
        </a:defRPr>
      </a:lvl1pPr>
    </p:titleStyle>
    <p:bodyStyle>
      <a:lvl1pPr marL="1513677" indent="-1513677" algn="l" defTabSz="4036471" rtl="0" eaLnBrk="1" latinLnBrk="0" hangingPunct="1">
        <a:spcBef>
          <a:spcPct val="20000"/>
        </a:spcBef>
        <a:buFont typeface="Arial" pitchFamily="34" charset="0"/>
        <a:buChar char="•"/>
        <a:defRPr sz="14163" kern="1200">
          <a:solidFill>
            <a:schemeClr val="tx1"/>
          </a:solidFill>
          <a:latin typeface="+mn-lt"/>
          <a:ea typeface="+mn-ea"/>
          <a:cs typeface="+mn-cs"/>
        </a:defRPr>
      </a:lvl1pPr>
      <a:lvl2pPr marL="3279634" indent="-1261397" algn="l" defTabSz="4036471" rtl="0" eaLnBrk="1" latinLnBrk="0" hangingPunct="1">
        <a:spcBef>
          <a:spcPct val="20000"/>
        </a:spcBef>
        <a:buFont typeface="Arial" pitchFamily="34" charset="0"/>
        <a:buChar char="–"/>
        <a:defRPr sz="12416" kern="1200">
          <a:solidFill>
            <a:schemeClr val="tx1"/>
          </a:solidFill>
          <a:latin typeface="+mn-lt"/>
          <a:ea typeface="+mn-ea"/>
          <a:cs typeface="+mn-cs"/>
        </a:defRPr>
      </a:lvl2pPr>
      <a:lvl3pPr marL="5045590" indent="-1009119" algn="l" defTabSz="4036471" rtl="0" eaLnBrk="1" latinLnBrk="0" hangingPunct="1">
        <a:spcBef>
          <a:spcPct val="20000"/>
        </a:spcBef>
        <a:buFont typeface="Arial" pitchFamily="34" charset="0"/>
        <a:buChar char="•"/>
        <a:defRPr sz="10669" kern="1200">
          <a:solidFill>
            <a:schemeClr val="tx1"/>
          </a:solidFill>
          <a:latin typeface="+mn-lt"/>
          <a:ea typeface="+mn-ea"/>
          <a:cs typeface="+mn-cs"/>
        </a:defRPr>
      </a:lvl3pPr>
      <a:lvl4pPr marL="7063827"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4pPr>
      <a:lvl5pPr marL="9082061"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p:bodyStyle>
    <p:otherStyle>
      <a:defPPr>
        <a:defRPr lang="en-US"/>
      </a:defPPr>
      <a:lvl1pPr marL="0" algn="l" defTabSz="4036471" rtl="0" eaLnBrk="1" latinLnBrk="0" hangingPunct="1">
        <a:defRPr sz="7909" kern="1200">
          <a:solidFill>
            <a:schemeClr val="tx1"/>
          </a:solidFill>
          <a:latin typeface="+mn-lt"/>
          <a:ea typeface="+mn-ea"/>
          <a:cs typeface="+mn-cs"/>
        </a:defRPr>
      </a:lvl1pPr>
      <a:lvl2pPr marL="2018237" algn="l" defTabSz="4036471" rtl="0" eaLnBrk="1" latinLnBrk="0" hangingPunct="1">
        <a:defRPr sz="7909" kern="1200">
          <a:solidFill>
            <a:schemeClr val="tx1"/>
          </a:solidFill>
          <a:latin typeface="+mn-lt"/>
          <a:ea typeface="+mn-ea"/>
          <a:cs typeface="+mn-cs"/>
        </a:defRPr>
      </a:lvl2pPr>
      <a:lvl3pPr marL="4036471" algn="l" defTabSz="4036471" rtl="0" eaLnBrk="1" latinLnBrk="0" hangingPunct="1">
        <a:defRPr sz="7909" kern="1200">
          <a:solidFill>
            <a:schemeClr val="tx1"/>
          </a:solidFill>
          <a:latin typeface="+mn-lt"/>
          <a:ea typeface="+mn-ea"/>
          <a:cs typeface="+mn-cs"/>
        </a:defRPr>
      </a:lvl3pPr>
      <a:lvl4pPr marL="6054708" algn="l" defTabSz="4036471" rtl="0" eaLnBrk="1" latinLnBrk="0" hangingPunct="1">
        <a:defRPr sz="7909" kern="1200">
          <a:solidFill>
            <a:schemeClr val="tx1"/>
          </a:solidFill>
          <a:latin typeface="+mn-lt"/>
          <a:ea typeface="+mn-ea"/>
          <a:cs typeface="+mn-cs"/>
        </a:defRPr>
      </a:lvl4pPr>
      <a:lvl5pPr marL="8072944" algn="l" defTabSz="4036471" rtl="0" eaLnBrk="1" latinLnBrk="0" hangingPunct="1">
        <a:defRPr sz="7909" kern="1200">
          <a:solidFill>
            <a:schemeClr val="tx1"/>
          </a:solidFill>
          <a:latin typeface="+mn-lt"/>
          <a:ea typeface="+mn-ea"/>
          <a:cs typeface="+mn-cs"/>
        </a:defRPr>
      </a:lvl5pPr>
      <a:lvl6pPr marL="10091180" algn="l" defTabSz="4036471" rtl="0" eaLnBrk="1" latinLnBrk="0" hangingPunct="1">
        <a:defRPr sz="7909" kern="1200">
          <a:solidFill>
            <a:schemeClr val="tx1"/>
          </a:solidFill>
          <a:latin typeface="+mn-lt"/>
          <a:ea typeface="+mn-ea"/>
          <a:cs typeface="+mn-cs"/>
        </a:defRPr>
      </a:lvl6pPr>
      <a:lvl7pPr marL="12109417" algn="l" defTabSz="4036471" rtl="0" eaLnBrk="1" latinLnBrk="0" hangingPunct="1">
        <a:defRPr sz="7909" kern="1200">
          <a:solidFill>
            <a:schemeClr val="tx1"/>
          </a:solidFill>
          <a:latin typeface="+mn-lt"/>
          <a:ea typeface="+mn-ea"/>
          <a:cs typeface="+mn-cs"/>
        </a:defRPr>
      </a:lvl7pPr>
      <a:lvl8pPr marL="14127651" algn="l" defTabSz="4036471" rtl="0" eaLnBrk="1" latinLnBrk="0" hangingPunct="1">
        <a:defRPr sz="7909" kern="1200">
          <a:solidFill>
            <a:schemeClr val="tx1"/>
          </a:solidFill>
          <a:latin typeface="+mn-lt"/>
          <a:ea typeface="+mn-ea"/>
          <a:cs typeface="+mn-cs"/>
        </a:defRPr>
      </a:lvl8pPr>
      <a:lvl9pPr marL="16145888" algn="l" defTabSz="4036471" rtl="0" eaLnBrk="1" latinLnBrk="0" hangingPunct="1">
        <a:defRPr sz="790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28474" y="29790078"/>
            <a:ext cx="2452299" cy="314226"/>
          </a:xfrm>
          <a:prstGeom prst="rect">
            <a:avLst/>
          </a:prstGeom>
          <a:noFill/>
          <a:ln w="9525">
            <a:noFill/>
            <a:miter lim="800000"/>
            <a:headEnd/>
            <a:tailEnd/>
          </a:ln>
          <a:effectLst/>
        </p:spPr>
        <p:txBody>
          <a:bodyPr lIns="83935" tIns="41960" rIns="83935" bIns="41960">
            <a:spAutoFit/>
          </a:bodyPr>
          <a:lstStyle/>
          <a:p>
            <a:pPr eaLnBrk="0" hangingPunct="0">
              <a:lnSpc>
                <a:spcPct val="65000"/>
              </a:lnSpc>
              <a:spcBef>
                <a:spcPct val="50000"/>
              </a:spcBef>
              <a:defRPr/>
            </a:pPr>
            <a:r>
              <a:rPr lang="en-US" sz="46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12"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036471" rtl="0" eaLnBrk="1" latinLnBrk="0" hangingPunct="1">
        <a:spcBef>
          <a:spcPct val="0"/>
        </a:spcBef>
        <a:buNone/>
        <a:defRPr sz="8093" kern="1200">
          <a:solidFill>
            <a:schemeClr val="bg1"/>
          </a:solidFill>
          <a:latin typeface="Trebuchet MS" pitchFamily="34" charset="0"/>
          <a:ea typeface="+mj-ea"/>
          <a:cs typeface="+mj-cs"/>
        </a:defRPr>
      </a:lvl1pPr>
    </p:titleStyle>
    <p:bodyStyle>
      <a:lvl1pPr marL="1513677" indent="-1513677" algn="l" defTabSz="4036471" rtl="0" eaLnBrk="1" latinLnBrk="0" hangingPunct="1">
        <a:spcBef>
          <a:spcPct val="20000"/>
        </a:spcBef>
        <a:buFont typeface="Arial" pitchFamily="34" charset="0"/>
        <a:buChar char="•"/>
        <a:defRPr sz="14163" kern="1200">
          <a:solidFill>
            <a:schemeClr val="tx1"/>
          </a:solidFill>
          <a:latin typeface="+mn-lt"/>
          <a:ea typeface="+mn-ea"/>
          <a:cs typeface="+mn-cs"/>
        </a:defRPr>
      </a:lvl1pPr>
      <a:lvl2pPr marL="3279634" indent="-1261397" algn="l" defTabSz="4036471" rtl="0" eaLnBrk="1" latinLnBrk="0" hangingPunct="1">
        <a:spcBef>
          <a:spcPct val="20000"/>
        </a:spcBef>
        <a:buFont typeface="Arial" pitchFamily="34" charset="0"/>
        <a:buChar char="–"/>
        <a:defRPr sz="12416" kern="1200">
          <a:solidFill>
            <a:schemeClr val="tx1"/>
          </a:solidFill>
          <a:latin typeface="+mn-lt"/>
          <a:ea typeface="+mn-ea"/>
          <a:cs typeface="+mn-cs"/>
        </a:defRPr>
      </a:lvl2pPr>
      <a:lvl3pPr marL="5045590" indent="-1009119" algn="l" defTabSz="4036471" rtl="0" eaLnBrk="1" latinLnBrk="0" hangingPunct="1">
        <a:spcBef>
          <a:spcPct val="20000"/>
        </a:spcBef>
        <a:buFont typeface="Arial" pitchFamily="34" charset="0"/>
        <a:buChar char="•"/>
        <a:defRPr sz="10669" kern="1200">
          <a:solidFill>
            <a:schemeClr val="tx1"/>
          </a:solidFill>
          <a:latin typeface="+mn-lt"/>
          <a:ea typeface="+mn-ea"/>
          <a:cs typeface="+mn-cs"/>
        </a:defRPr>
      </a:lvl3pPr>
      <a:lvl4pPr marL="7063827"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4pPr>
      <a:lvl5pPr marL="9082061"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p:bodyStyle>
    <p:otherStyle>
      <a:defPPr>
        <a:defRPr lang="en-US"/>
      </a:defPPr>
      <a:lvl1pPr marL="0" algn="l" defTabSz="4036471" rtl="0" eaLnBrk="1" latinLnBrk="0" hangingPunct="1">
        <a:defRPr sz="7909" kern="1200">
          <a:solidFill>
            <a:schemeClr val="tx1"/>
          </a:solidFill>
          <a:latin typeface="+mn-lt"/>
          <a:ea typeface="+mn-ea"/>
          <a:cs typeface="+mn-cs"/>
        </a:defRPr>
      </a:lvl1pPr>
      <a:lvl2pPr marL="2018237" algn="l" defTabSz="4036471" rtl="0" eaLnBrk="1" latinLnBrk="0" hangingPunct="1">
        <a:defRPr sz="7909" kern="1200">
          <a:solidFill>
            <a:schemeClr val="tx1"/>
          </a:solidFill>
          <a:latin typeface="+mn-lt"/>
          <a:ea typeface="+mn-ea"/>
          <a:cs typeface="+mn-cs"/>
        </a:defRPr>
      </a:lvl2pPr>
      <a:lvl3pPr marL="4036471" algn="l" defTabSz="4036471" rtl="0" eaLnBrk="1" latinLnBrk="0" hangingPunct="1">
        <a:defRPr sz="7909" kern="1200">
          <a:solidFill>
            <a:schemeClr val="tx1"/>
          </a:solidFill>
          <a:latin typeface="+mn-lt"/>
          <a:ea typeface="+mn-ea"/>
          <a:cs typeface="+mn-cs"/>
        </a:defRPr>
      </a:lvl3pPr>
      <a:lvl4pPr marL="6054708" algn="l" defTabSz="4036471" rtl="0" eaLnBrk="1" latinLnBrk="0" hangingPunct="1">
        <a:defRPr sz="7909" kern="1200">
          <a:solidFill>
            <a:schemeClr val="tx1"/>
          </a:solidFill>
          <a:latin typeface="+mn-lt"/>
          <a:ea typeface="+mn-ea"/>
          <a:cs typeface="+mn-cs"/>
        </a:defRPr>
      </a:lvl4pPr>
      <a:lvl5pPr marL="8072944" algn="l" defTabSz="4036471" rtl="0" eaLnBrk="1" latinLnBrk="0" hangingPunct="1">
        <a:defRPr sz="7909" kern="1200">
          <a:solidFill>
            <a:schemeClr val="tx1"/>
          </a:solidFill>
          <a:latin typeface="+mn-lt"/>
          <a:ea typeface="+mn-ea"/>
          <a:cs typeface="+mn-cs"/>
        </a:defRPr>
      </a:lvl5pPr>
      <a:lvl6pPr marL="10091180" algn="l" defTabSz="4036471" rtl="0" eaLnBrk="1" latinLnBrk="0" hangingPunct="1">
        <a:defRPr sz="7909" kern="1200">
          <a:solidFill>
            <a:schemeClr val="tx1"/>
          </a:solidFill>
          <a:latin typeface="+mn-lt"/>
          <a:ea typeface="+mn-ea"/>
          <a:cs typeface="+mn-cs"/>
        </a:defRPr>
      </a:lvl6pPr>
      <a:lvl7pPr marL="12109417" algn="l" defTabSz="4036471" rtl="0" eaLnBrk="1" latinLnBrk="0" hangingPunct="1">
        <a:defRPr sz="7909" kern="1200">
          <a:solidFill>
            <a:schemeClr val="tx1"/>
          </a:solidFill>
          <a:latin typeface="+mn-lt"/>
          <a:ea typeface="+mn-ea"/>
          <a:cs typeface="+mn-cs"/>
        </a:defRPr>
      </a:lvl7pPr>
      <a:lvl8pPr marL="14127651" algn="l" defTabSz="4036471" rtl="0" eaLnBrk="1" latinLnBrk="0" hangingPunct="1">
        <a:defRPr sz="7909" kern="1200">
          <a:solidFill>
            <a:schemeClr val="tx1"/>
          </a:solidFill>
          <a:latin typeface="+mn-lt"/>
          <a:ea typeface="+mn-ea"/>
          <a:cs typeface="+mn-cs"/>
        </a:defRPr>
      </a:lvl8pPr>
      <a:lvl9pPr marL="16145888" algn="l" defTabSz="4036471" rtl="0" eaLnBrk="1" latinLnBrk="0" hangingPunct="1">
        <a:defRPr sz="79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jpeg"/><Relationship Id="rId13" Type="http://schemas.openxmlformats.org/officeDocument/2006/relationships/image" Target="../media/image18.png"/><Relationship Id="rId3" Type="http://schemas.openxmlformats.org/officeDocument/2006/relationships/hyperlink" Target="https://www.oecd.org/pisa/data/" TargetMode="External"/><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jpeg"/><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494E4F-DC92-69E1-334B-CED101DEA9ED}"/>
              </a:ext>
            </a:extLst>
          </p:cNvPr>
          <p:cNvSpPr>
            <a:spLocks noGrp="1"/>
          </p:cNvSpPr>
          <p:nvPr>
            <p:ph type="body" sz="quarter" idx="10"/>
          </p:nvPr>
        </p:nvSpPr>
        <p:spPr>
          <a:xfrm>
            <a:off x="400872" y="5496301"/>
            <a:ext cx="9799906" cy="3999791"/>
          </a:xfrm>
        </p:spPr>
        <p:txBody>
          <a:bodyPr/>
          <a:lstStyle/>
          <a:p>
            <a:pPr algn="just">
              <a:spcBef>
                <a:spcPts val="0"/>
              </a:spcBef>
            </a:pPr>
            <a:r>
              <a:rPr lang="en-US" dirty="0">
                <a:latin typeface="+mn-lt"/>
                <a:cs typeface="Arial" panose="020B0604020202020204" pitchFamily="34" charset="0"/>
              </a:rPr>
              <a:t>High School years are a fundamental stage of development for everyone, and it is in the interest of every country to ensure that all students have access to the best possible education and are well integrated into the social system.</a:t>
            </a:r>
          </a:p>
          <a:p>
            <a:pPr algn="just">
              <a:spcBef>
                <a:spcPts val="0"/>
              </a:spcBef>
            </a:pPr>
            <a:r>
              <a:rPr lang="en-US" dirty="0">
                <a:latin typeface="+mn-lt"/>
                <a:cs typeface="Arial" panose="020B0604020202020204" pitchFamily="34" charset="0"/>
              </a:rPr>
              <a:t>We analyzed data related to students of 15 years of age coming from European countries which have a significant number of immigrant students. We observe that immigration is a huge factor limiting foreign students from achieving the same results of their native peers. This trend is common to all to most countries across Europe, but some worse than others.</a:t>
            </a:r>
          </a:p>
          <a:p>
            <a:pPr algn="just">
              <a:spcBef>
                <a:spcPts val="0"/>
              </a:spcBef>
            </a:pPr>
            <a:r>
              <a:rPr lang="en-US" dirty="0">
                <a:latin typeface="+mn-lt"/>
                <a:cs typeface="Arial" panose="020B0604020202020204" pitchFamily="34" charset="0"/>
              </a:rPr>
              <a:t>In this study we aimed at investigating quantitatively the reasons behind these differences.</a:t>
            </a:r>
          </a:p>
        </p:txBody>
      </p:sp>
      <p:sp>
        <p:nvSpPr>
          <p:cNvPr id="3" name="Text Placeholder 2">
            <a:extLst>
              <a:ext uri="{FF2B5EF4-FFF2-40B4-BE49-F238E27FC236}">
                <a16:creationId xmlns:a16="http://schemas.microsoft.com/office/drawing/2014/main" id="{70BEF31E-234A-68CD-1930-00526DE7E1AE}"/>
              </a:ext>
            </a:extLst>
          </p:cNvPr>
          <p:cNvSpPr>
            <a:spLocks noGrp="1"/>
          </p:cNvSpPr>
          <p:nvPr>
            <p:ph type="body" sz="quarter" idx="11"/>
          </p:nvPr>
        </p:nvSpPr>
        <p:spPr>
          <a:xfrm>
            <a:off x="400870" y="4842116"/>
            <a:ext cx="9799907" cy="708327"/>
          </a:xfrm>
        </p:spPr>
        <p:txBody>
          <a:bodyPr/>
          <a:lstStyle/>
          <a:p>
            <a:r>
              <a:rPr lang="en-US" dirty="0"/>
              <a:t>ABSTRACT</a:t>
            </a:r>
          </a:p>
        </p:txBody>
      </p:sp>
      <p:sp>
        <p:nvSpPr>
          <p:cNvPr id="4" name="Text Placeholder 3">
            <a:extLst>
              <a:ext uri="{FF2B5EF4-FFF2-40B4-BE49-F238E27FC236}">
                <a16:creationId xmlns:a16="http://schemas.microsoft.com/office/drawing/2014/main" id="{9723C132-4FB0-8933-076B-0E5D733E2A32}"/>
              </a:ext>
            </a:extLst>
          </p:cNvPr>
          <p:cNvSpPr>
            <a:spLocks noGrp="1"/>
          </p:cNvSpPr>
          <p:nvPr>
            <p:ph type="body" sz="quarter" idx="20"/>
          </p:nvPr>
        </p:nvSpPr>
        <p:spPr>
          <a:xfrm>
            <a:off x="399323" y="10320120"/>
            <a:ext cx="9801454" cy="708327"/>
          </a:xfrm>
        </p:spPr>
        <p:txBody>
          <a:bodyPr/>
          <a:lstStyle/>
          <a:p>
            <a:r>
              <a:rPr lang="en-US" dirty="0"/>
              <a:t>INTRODUCTION</a:t>
            </a:r>
          </a:p>
        </p:txBody>
      </p:sp>
      <p:sp>
        <p:nvSpPr>
          <p:cNvPr id="5" name="Text Placeholder 4">
            <a:extLst>
              <a:ext uri="{FF2B5EF4-FFF2-40B4-BE49-F238E27FC236}">
                <a16:creationId xmlns:a16="http://schemas.microsoft.com/office/drawing/2014/main" id="{A988190A-C127-A259-886A-310BB58387A9}"/>
              </a:ext>
            </a:extLst>
          </p:cNvPr>
          <p:cNvSpPr>
            <a:spLocks noGrp="1"/>
          </p:cNvSpPr>
          <p:nvPr>
            <p:ph type="body" sz="quarter" idx="21"/>
          </p:nvPr>
        </p:nvSpPr>
        <p:spPr>
          <a:xfrm>
            <a:off x="400873" y="18594723"/>
            <a:ext cx="9799906" cy="4578282"/>
          </a:xfrm>
        </p:spPr>
        <p:txBody>
          <a:bodyPr/>
          <a:lstStyle/>
          <a:p>
            <a:pPr algn="just">
              <a:spcBef>
                <a:spcPts val="0"/>
              </a:spcBef>
              <a:spcAft>
                <a:spcPts val="600"/>
              </a:spcAft>
            </a:pPr>
            <a:r>
              <a:rPr lang="en-US" b="1" u="sng" dirty="0">
                <a:latin typeface="+mn-lt"/>
              </a:rPr>
              <a:t>Data Selection</a:t>
            </a:r>
          </a:p>
          <a:p>
            <a:pPr algn="just">
              <a:spcBef>
                <a:spcPts val="600"/>
              </a:spcBef>
            </a:pPr>
            <a:r>
              <a:rPr lang="en-US" dirty="0">
                <a:latin typeface="+mn-lt"/>
              </a:rPr>
              <a:t>Starting from the data of Pisa’ OECD program of 2018, which contains student and school answers to standardized questionnaires, we restricted our analysis to 10 selected countries which had a sufficient sample of immigrant students: Austria, Belgium, Switzerland, Germany, Denmark, Spain, Great Britain, Italy, Luxemburg, Sweden.</a:t>
            </a:r>
          </a:p>
          <a:p>
            <a:pPr algn="just">
              <a:spcBef>
                <a:spcPts val="0"/>
              </a:spcBef>
            </a:pPr>
            <a:r>
              <a:rPr lang="en-US" dirty="0">
                <a:latin typeface="+mn-lt"/>
              </a:rPr>
              <a:t>Some questionnaire answers where already grouped in aggregated features.</a:t>
            </a:r>
          </a:p>
          <a:p>
            <a:pPr algn="just">
              <a:spcBef>
                <a:spcPts val="0"/>
              </a:spcBef>
            </a:pPr>
            <a:r>
              <a:rPr lang="en-US" dirty="0">
                <a:latin typeface="+mn-lt"/>
              </a:rPr>
              <a:t>The features we selected range over many fields: ESCS status (index of economic, social, and cultural status), Immigration status, teacher support, sense of belonging, class size, at home weekly learning time, etc.</a:t>
            </a:r>
            <a:endParaRPr lang="it-IT" dirty="0">
              <a:latin typeface="+mn-lt"/>
            </a:endParaRPr>
          </a:p>
          <a:p>
            <a:endParaRPr lang="en-US" dirty="0"/>
          </a:p>
        </p:txBody>
      </p:sp>
      <p:sp>
        <p:nvSpPr>
          <p:cNvPr id="6" name="Text Placeholder 5">
            <a:extLst>
              <a:ext uri="{FF2B5EF4-FFF2-40B4-BE49-F238E27FC236}">
                <a16:creationId xmlns:a16="http://schemas.microsoft.com/office/drawing/2014/main" id="{F42974FC-912B-8B4E-D682-10248512D36D}"/>
              </a:ext>
            </a:extLst>
          </p:cNvPr>
          <p:cNvSpPr>
            <a:spLocks noGrp="1"/>
          </p:cNvSpPr>
          <p:nvPr>
            <p:ph type="body" sz="quarter" idx="22"/>
          </p:nvPr>
        </p:nvSpPr>
        <p:spPr>
          <a:xfrm>
            <a:off x="400872" y="17767294"/>
            <a:ext cx="9799907" cy="708327"/>
          </a:xfrm>
        </p:spPr>
        <p:txBody>
          <a:bodyPr/>
          <a:lstStyle/>
          <a:p>
            <a:r>
              <a:rPr lang="en-US" dirty="0"/>
              <a:t>MATERIALS &amp; METHODS</a:t>
            </a:r>
          </a:p>
        </p:txBody>
      </p:sp>
      <p:sp>
        <p:nvSpPr>
          <p:cNvPr id="9" name="Text Placeholder 8">
            <a:extLst>
              <a:ext uri="{FF2B5EF4-FFF2-40B4-BE49-F238E27FC236}">
                <a16:creationId xmlns:a16="http://schemas.microsoft.com/office/drawing/2014/main" id="{42EBE8F7-206A-FE84-C39E-BD0CB16BFE42}"/>
              </a:ext>
            </a:extLst>
          </p:cNvPr>
          <p:cNvSpPr>
            <a:spLocks noGrp="1"/>
          </p:cNvSpPr>
          <p:nvPr>
            <p:ph type="body" sz="quarter" idx="25"/>
          </p:nvPr>
        </p:nvSpPr>
        <p:spPr>
          <a:xfrm>
            <a:off x="32537869" y="12938572"/>
            <a:ext cx="9798096" cy="708327"/>
          </a:xfrm>
        </p:spPr>
        <p:txBody>
          <a:bodyPr/>
          <a:lstStyle/>
          <a:p>
            <a:r>
              <a:rPr lang="en-US" dirty="0"/>
              <a:t>CONCLUSION</a:t>
            </a:r>
          </a:p>
        </p:txBody>
      </p:sp>
      <p:sp>
        <p:nvSpPr>
          <p:cNvPr id="10" name="Text Placeholder 9">
            <a:extLst>
              <a:ext uri="{FF2B5EF4-FFF2-40B4-BE49-F238E27FC236}">
                <a16:creationId xmlns:a16="http://schemas.microsoft.com/office/drawing/2014/main" id="{D1E2D322-788B-4321-5335-BF5341D6BF7F}"/>
              </a:ext>
            </a:extLst>
          </p:cNvPr>
          <p:cNvSpPr>
            <a:spLocks noGrp="1"/>
          </p:cNvSpPr>
          <p:nvPr>
            <p:ph type="body" sz="quarter" idx="26"/>
          </p:nvPr>
        </p:nvSpPr>
        <p:spPr>
          <a:xfrm>
            <a:off x="32539679" y="13914289"/>
            <a:ext cx="9798096" cy="10817298"/>
          </a:xfrm>
        </p:spPr>
        <p:txBody>
          <a:bodyPr/>
          <a:lstStyle/>
          <a:p>
            <a:pPr algn="just">
              <a:lnSpc>
                <a:spcPct val="107000"/>
              </a:lnSpc>
              <a:spcBef>
                <a:spcPts val="0"/>
              </a:spcBef>
            </a:pPr>
            <a:r>
              <a:rPr lang="en-US" sz="2300" dirty="0">
                <a:effectLst/>
                <a:latin typeface="Calibri" panose="020F0502020204030204" pitchFamily="34" charset="0"/>
                <a:ea typeface="Calibri" panose="020F0502020204030204" pitchFamily="34" charset="0"/>
                <a:cs typeface="Times New Roman" panose="02020603050405020304" pitchFamily="18" charset="0"/>
              </a:rPr>
              <a:t>Through our analysis we highlighted the differences between immigrant students and native students and provided the main factors which drive their scholastic success.</a:t>
            </a:r>
            <a:endParaRPr lang="it-IT" sz="23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pPr>
            <a:r>
              <a:rPr lang="en-US" sz="2300" dirty="0">
                <a:effectLst/>
                <a:latin typeface="Calibri" panose="020F0502020204030204" pitchFamily="34" charset="0"/>
                <a:ea typeface="Calibri" panose="020F0502020204030204" pitchFamily="34" charset="0"/>
                <a:cs typeface="Times New Roman" panose="02020603050405020304" pitchFamily="18" charset="0"/>
              </a:rPr>
              <a:t>The main findings were that immigrant students have lower scores while studying significantly more, they often have a lower social status, lower academic support, higher rates of grade repetition and lower sense of belonging in schools. </a:t>
            </a:r>
            <a:endParaRPr lang="it-IT" sz="23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pPr>
            <a:r>
              <a:rPr lang="en-US" sz="2300" dirty="0">
                <a:effectLst/>
                <a:latin typeface="Calibri" panose="020F0502020204030204" pitchFamily="34" charset="0"/>
                <a:ea typeface="Calibri" panose="020F0502020204030204" pitchFamily="34" charset="0"/>
                <a:cs typeface="Times New Roman" panose="02020603050405020304" pitchFamily="18" charset="0"/>
              </a:rPr>
              <a:t>These results confirm the main studies on the subject and highlight a problem in integration of many countries in the European area.</a:t>
            </a:r>
            <a:endParaRPr lang="it-IT" sz="23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pPr>
            <a:r>
              <a:rPr lang="en-US" sz="2300" dirty="0">
                <a:effectLst/>
                <a:latin typeface="Calibri" panose="020F0502020204030204" pitchFamily="34" charset="0"/>
                <a:ea typeface="Calibri" panose="020F0502020204030204" pitchFamily="34" charset="0"/>
                <a:cs typeface="Times New Roman" panose="02020603050405020304" pitchFamily="18" charset="0"/>
              </a:rPr>
              <a:t>What can schools do to improve?</a:t>
            </a:r>
            <a:endParaRPr lang="it-IT" sz="23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0"/>
              </a:spcBef>
              <a:buFont typeface="Symbol" panose="05050102010706020507" pitchFamily="18" charset="2"/>
              <a:buChar char=""/>
            </a:pPr>
            <a:r>
              <a:rPr lang="en-US" sz="2300" dirty="0">
                <a:effectLst/>
                <a:latin typeface="Calibri" panose="020F0502020204030204" pitchFamily="34" charset="0"/>
                <a:ea typeface="Calibri" panose="020F0502020204030204" pitchFamily="34" charset="0"/>
                <a:cs typeface="Times New Roman" panose="02020603050405020304" pitchFamily="18" charset="0"/>
              </a:rPr>
              <a:t>Provide information to immigrant parents on the schooling options available for their children and help parents to overcome financial and/or logistical barriers to access the school of their choice. Limit the extent to which advantaged schools can select students based on socio-economic status. </a:t>
            </a:r>
            <a:endParaRPr lang="it-IT" sz="23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0"/>
              </a:spcBef>
              <a:spcAft>
                <a:spcPts val="800"/>
              </a:spcAft>
              <a:buFont typeface="Symbol" panose="05050102010706020507" pitchFamily="18" charset="2"/>
              <a:buChar char=""/>
            </a:pPr>
            <a:r>
              <a:rPr lang="en-US" sz="2300" dirty="0">
                <a:effectLst/>
                <a:latin typeface="Calibri" panose="020F0502020204030204" pitchFamily="34" charset="0"/>
                <a:ea typeface="Calibri" panose="020F0502020204030204" pitchFamily="34" charset="0"/>
                <a:cs typeface="Times New Roman" panose="02020603050405020304" pitchFamily="18" charset="0"/>
              </a:rPr>
              <a:t>Retain and attract more advantaged students in schools that also host immigrant students. For example, schools in disadvantaged areas can make their curricula more appealing to students from across the socio-economic spectrum by offering special mathematics, science and/or art courses.</a:t>
            </a:r>
            <a:endParaRPr lang="it-IT" sz="23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pPr>
            <a:r>
              <a:rPr lang="en-US" sz="2300" dirty="0">
                <a:effectLst/>
                <a:latin typeface="Calibri" panose="020F0502020204030204" pitchFamily="34" charset="0"/>
                <a:ea typeface="Calibri" panose="020F0502020204030204" pitchFamily="34" charset="0"/>
                <a:cs typeface="Times New Roman" panose="02020603050405020304" pitchFamily="18" charset="0"/>
              </a:rPr>
              <a:t>What can countries do?</a:t>
            </a:r>
            <a:endParaRPr lang="it-IT" sz="23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0"/>
              </a:spcBef>
              <a:buFont typeface="Symbol" panose="05050102010706020507" pitchFamily="18" charset="2"/>
              <a:buChar char=""/>
            </a:pPr>
            <a:r>
              <a:rPr lang="en-US" sz="2300" dirty="0">
                <a:effectLst/>
                <a:latin typeface="Calibri" panose="020F0502020204030204" pitchFamily="34" charset="0"/>
                <a:ea typeface="Calibri" panose="020F0502020204030204" pitchFamily="34" charset="0"/>
                <a:cs typeface="Times New Roman" panose="02020603050405020304" pitchFamily="18" charset="0"/>
              </a:rPr>
              <a:t>Integrate language and subject learning from the earliest grades. While language training is essential, it should be offered in addition to, not instead of, regular course work. </a:t>
            </a:r>
            <a:endParaRPr lang="it-IT" sz="23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0"/>
              </a:spcBef>
              <a:spcAft>
                <a:spcPts val="800"/>
              </a:spcAft>
              <a:buFont typeface="Symbol" panose="05050102010706020507" pitchFamily="18" charset="2"/>
              <a:buChar char=""/>
            </a:pPr>
            <a:r>
              <a:rPr lang="en-US" sz="2300" dirty="0">
                <a:effectLst/>
                <a:latin typeface="Calibri" panose="020F0502020204030204" pitchFamily="34" charset="0"/>
                <a:ea typeface="Calibri" panose="020F0502020204030204" pitchFamily="34" charset="0"/>
                <a:cs typeface="Times New Roman" panose="02020603050405020304" pitchFamily="18" charset="0"/>
              </a:rPr>
              <a:t>Help teachers to identify students who need language training.</a:t>
            </a:r>
            <a:endParaRPr lang="it-IT" sz="23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0"/>
              </a:spcBef>
            </a:pPr>
            <a:r>
              <a:rPr lang="en-US" sz="2300" dirty="0">
                <a:effectLst/>
                <a:latin typeface="Calibri" panose="020F0502020204030204" pitchFamily="34" charset="0"/>
                <a:ea typeface="Calibri" panose="020F0502020204030204" pitchFamily="34" charset="0"/>
                <a:cs typeface="Times New Roman" panose="02020603050405020304" pitchFamily="18" charset="0"/>
              </a:rPr>
              <a:t>Reduce the use of grade repetition. Instead, identify struggling students early and offer them extra support. For immigrant students, identify language-training needs early. </a:t>
            </a:r>
            <a:endParaRPr lang="en-US" sz="2300" dirty="0"/>
          </a:p>
        </p:txBody>
      </p:sp>
      <p:sp>
        <p:nvSpPr>
          <p:cNvPr id="14" name="Text Placeholder 13">
            <a:extLst>
              <a:ext uri="{FF2B5EF4-FFF2-40B4-BE49-F238E27FC236}">
                <a16:creationId xmlns:a16="http://schemas.microsoft.com/office/drawing/2014/main" id="{9BA737B8-54F9-B018-01DC-EE21146643BE}"/>
              </a:ext>
            </a:extLst>
          </p:cNvPr>
          <p:cNvSpPr>
            <a:spLocks noGrp="1"/>
          </p:cNvSpPr>
          <p:nvPr>
            <p:ph type="body" sz="quarter" idx="30"/>
          </p:nvPr>
        </p:nvSpPr>
        <p:spPr>
          <a:xfrm>
            <a:off x="32539679" y="25480820"/>
            <a:ext cx="9799200" cy="1240061"/>
          </a:xfrm>
        </p:spPr>
        <p:txBody>
          <a:bodyPr/>
          <a:lstStyle/>
          <a:p>
            <a:pPr marL="342900" indent="-342900">
              <a:buFont typeface="Arial" panose="020B0604020202020204" pitchFamily="34" charset="0"/>
              <a:buChar char="•"/>
            </a:pPr>
            <a:r>
              <a:rPr lang="en-US" dirty="0">
                <a:latin typeface="+mn-lt"/>
              </a:rPr>
              <a:t>OECD PISA Database, </a:t>
            </a:r>
            <a:r>
              <a:rPr lang="en-US" dirty="0">
                <a:latin typeface="+mn-lt"/>
                <a:hlinkClick r:id="rId3"/>
              </a:rPr>
              <a:t>https://www.oecd.org/pisa/data/</a:t>
            </a:r>
            <a:endParaRPr lang="en-US" dirty="0">
              <a:latin typeface="+mn-lt"/>
            </a:endParaRPr>
          </a:p>
          <a:p>
            <a:pPr marL="342900" indent="-342900">
              <a:buFont typeface="Arial" panose="020B0604020202020204" pitchFamily="34" charset="0"/>
              <a:buChar char="•"/>
            </a:pPr>
            <a:r>
              <a:rPr lang="en-US" dirty="0">
                <a:latin typeface="+mn-lt"/>
              </a:rPr>
              <a:t>Helping immigrant students to succeed at school – and beyond, OECD 2015</a:t>
            </a:r>
          </a:p>
        </p:txBody>
      </p:sp>
      <p:sp>
        <p:nvSpPr>
          <p:cNvPr id="15" name="Text Placeholder 14">
            <a:extLst>
              <a:ext uri="{FF2B5EF4-FFF2-40B4-BE49-F238E27FC236}">
                <a16:creationId xmlns:a16="http://schemas.microsoft.com/office/drawing/2014/main" id="{9149E413-2746-0785-40CC-19A0484953AA}"/>
              </a:ext>
            </a:extLst>
          </p:cNvPr>
          <p:cNvSpPr>
            <a:spLocks noGrp="1"/>
          </p:cNvSpPr>
          <p:nvPr>
            <p:ph type="body" sz="quarter" idx="96"/>
          </p:nvPr>
        </p:nvSpPr>
        <p:spPr>
          <a:xfrm>
            <a:off x="400871" y="11146681"/>
            <a:ext cx="9799907" cy="5415050"/>
          </a:xfrm>
        </p:spPr>
        <p:txBody>
          <a:bodyPr/>
          <a:lstStyle/>
          <a:p>
            <a:pPr algn="just">
              <a:spcBef>
                <a:spcPts val="0"/>
              </a:spcBef>
            </a:pPr>
            <a:r>
              <a:rPr lang="en-US" dirty="0">
                <a:latin typeface="+mn-lt"/>
              </a:rPr>
              <a:t>Our dataset is based on some questionaries’ answers of students, their parents, and their school’s staff, regarding both their scholastic knowledge and social and psychological conditions.</a:t>
            </a:r>
          </a:p>
          <a:p>
            <a:pPr algn="just">
              <a:spcBef>
                <a:spcPts val="0"/>
              </a:spcBef>
            </a:pPr>
            <a:r>
              <a:rPr lang="en-US" dirty="0">
                <a:latin typeface="+mn-lt"/>
              </a:rPr>
              <a:t>After exploring the dataset and analyzing it through MANOVA tests and Clustering methods, we focused on students’ scores in Math and Reading.  Indeed, native and immigrant students show consistent differences in term of their results. </a:t>
            </a:r>
          </a:p>
          <a:p>
            <a:pPr algn="just">
              <a:spcBef>
                <a:spcPts val="0"/>
              </a:spcBef>
            </a:pPr>
            <a:r>
              <a:rPr lang="en-US" dirty="0">
                <a:latin typeface="+mn-lt"/>
              </a:rPr>
              <a:t>Then through linear models, we identified the main covariates responsible of the students scores to understand where to act to help struggling students, often immigrant, in the most effective way.</a:t>
            </a:r>
          </a:p>
          <a:p>
            <a:pPr algn="just">
              <a:spcBef>
                <a:spcPts val="0"/>
              </a:spcBef>
            </a:pPr>
            <a:r>
              <a:rPr lang="en-US" dirty="0">
                <a:latin typeface="+mn-lt"/>
              </a:rPr>
              <a:t>Finally, through Linear Mixed Models we clustered schools based on their contribution to the scores and using Multinomial Logistic Regression we identified the key characteristic which allows the “better” schools to help their students.</a:t>
            </a:r>
          </a:p>
        </p:txBody>
      </p:sp>
      <p:sp>
        <p:nvSpPr>
          <p:cNvPr id="101" name="Text Placeholder 100">
            <a:extLst>
              <a:ext uri="{FF2B5EF4-FFF2-40B4-BE49-F238E27FC236}">
                <a16:creationId xmlns:a16="http://schemas.microsoft.com/office/drawing/2014/main" id="{3F1E5495-EDC6-8943-BA21-C1F3009450C4}"/>
              </a:ext>
            </a:extLst>
          </p:cNvPr>
          <p:cNvSpPr>
            <a:spLocks noGrp="1"/>
          </p:cNvSpPr>
          <p:nvPr>
            <p:ph type="body" sz="quarter" idx="150"/>
          </p:nvPr>
        </p:nvSpPr>
        <p:spPr/>
        <p:txBody>
          <a:bodyPr/>
          <a:lstStyle/>
          <a:p>
            <a:r>
              <a:rPr lang="en-US" dirty="0"/>
              <a:t>Applied Statistics – Politecnico di Milano 2021/2022</a:t>
            </a:r>
          </a:p>
        </p:txBody>
      </p:sp>
      <p:sp>
        <p:nvSpPr>
          <p:cNvPr id="103" name="Text Placeholder 102">
            <a:extLst>
              <a:ext uri="{FF2B5EF4-FFF2-40B4-BE49-F238E27FC236}">
                <a16:creationId xmlns:a16="http://schemas.microsoft.com/office/drawing/2014/main" id="{95FDDD8F-0EE1-3F4F-AEB9-C6A6DBC65968}"/>
              </a:ext>
            </a:extLst>
          </p:cNvPr>
          <p:cNvSpPr>
            <a:spLocks noGrp="1"/>
          </p:cNvSpPr>
          <p:nvPr>
            <p:ph type="body" sz="quarter" idx="153"/>
          </p:nvPr>
        </p:nvSpPr>
        <p:spPr>
          <a:xfrm>
            <a:off x="4463881" y="428411"/>
            <a:ext cx="33876000" cy="2700000"/>
          </a:xfrm>
        </p:spPr>
        <p:txBody>
          <a:bodyPr>
            <a:noAutofit/>
          </a:bodyPr>
          <a:lstStyle/>
          <a:p>
            <a:r>
              <a:rPr lang="en-US" sz="8800" dirty="0"/>
              <a:t>Immigrant students in Europe suffer from lower grades: some social and scholastic features are the key to explain it</a:t>
            </a:r>
          </a:p>
        </p:txBody>
      </p:sp>
      <p:pic>
        <p:nvPicPr>
          <p:cNvPr id="23" name="Picture 22" descr="A picture containing logo&#10;&#10;Description automatically generated">
            <a:extLst>
              <a:ext uri="{FF2B5EF4-FFF2-40B4-BE49-F238E27FC236}">
                <a16:creationId xmlns:a16="http://schemas.microsoft.com/office/drawing/2014/main" id="{58B5828A-CCF5-D83B-B7AC-D5D48DA6F2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0050" y="1824431"/>
            <a:ext cx="3600000" cy="2645783"/>
          </a:xfrm>
          <a:prstGeom prst="rect">
            <a:avLst/>
          </a:prstGeom>
        </p:spPr>
      </p:pic>
      <p:pic>
        <p:nvPicPr>
          <p:cNvPr id="19" name="Immagine 18">
            <a:extLst>
              <a:ext uri="{FF2B5EF4-FFF2-40B4-BE49-F238E27FC236}">
                <a16:creationId xmlns:a16="http://schemas.microsoft.com/office/drawing/2014/main" id="{D16EBA06-E04F-3F60-7613-B83DE94073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9022" y="23059203"/>
            <a:ext cx="7224716" cy="5391579"/>
          </a:xfrm>
          <a:prstGeom prst="rect">
            <a:avLst/>
          </a:prstGeom>
        </p:spPr>
      </p:pic>
      <p:sp>
        <p:nvSpPr>
          <p:cNvPr id="25" name="Text Placeholder 4">
            <a:extLst>
              <a:ext uri="{FF2B5EF4-FFF2-40B4-BE49-F238E27FC236}">
                <a16:creationId xmlns:a16="http://schemas.microsoft.com/office/drawing/2014/main" id="{D9F59B1B-341E-AB10-939A-A01872BE2024}"/>
              </a:ext>
            </a:extLst>
          </p:cNvPr>
          <p:cNvSpPr txBox="1">
            <a:spLocks/>
          </p:cNvSpPr>
          <p:nvPr/>
        </p:nvSpPr>
        <p:spPr>
          <a:xfrm>
            <a:off x="10902688" y="4936938"/>
            <a:ext cx="9799906" cy="3446691"/>
          </a:xfrm>
          <a:prstGeom prst="rect">
            <a:avLst/>
          </a:prstGeom>
        </p:spPr>
        <p:txBody>
          <a:bodyPr wrap="square" lIns="228589" tIns="228589" rIns="228589" bIns="228589">
            <a:spAutoFit/>
          </a:bodyPr>
          <a:lstStyle>
            <a:lvl1pPr marL="0" indent="0" algn="l" defTabSz="4036471" rtl="0" eaLnBrk="1" latinLnBrk="0" hangingPunct="1">
              <a:spcBef>
                <a:spcPct val="20000"/>
              </a:spcBef>
              <a:buFont typeface="Arial" pitchFamily="34" charset="0"/>
              <a:buNone/>
              <a:defRPr sz="2299" kern="1200">
                <a:solidFill>
                  <a:schemeClr val="accent5">
                    <a:lumMod val="50000"/>
                  </a:schemeClr>
                </a:solidFill>
                <a:latin typeface="Times New Roman" pitchFamily="18" charset="0"/>
                <a:ea typeface="+mn-ea"/>
                <a:cs typeface="Times New Roman" pitchFamily="18" charset="0"/>
              </a:defRPr>
            </a:lvl1pPr>
            <a:lvl2pPr marL="1366513"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2pPr>
            <a:lvl3pPr marL="1892096"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3pPr>
            <a:lvl4pPr marL="2470237" indent="-578141"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4pPr>
            <a:lvl5pPr marL="2890703" indent="-420466"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a:lstStyle>
          <a:p>
            <a:pPr algn="just">
              <a:spcBef>
                <a:spcPts val="0"/>
              </a:spcBef>
              <a:spcAft>
                <a:spcPts val="600"/>
              </a:spcAft>
            </a:pPr>
            <a:r>
              <a:rPr lang="en-US" b="1" u="sng" dirty="0">
                <a:latin typeface="+mn-lt"/>
              </a:rPr>
              <a:t>Clustering</a:t>
            </a:r>
          </a:p>
          <a:p>
            <a:pPr algn="just">
              <a:spcBef>
                <a:spcPts val="600"/>
              </a:spcBef>
            </a:pPr>
            <a:r>
              <a:rPr lang="en-US" dirty="0">
                <a:latin typeface="+mn-lt"/>
              </a:rPr>
              <a:t>Investigating the dataset through k-means we identified 3 clusters of students.</a:t>
            </a:r>
          </a:p>
          <a:p>
            <a:pPr algn="just">
              <a:spcBef>
                <a:spcPts val="0"/>
              </a:spcBef>
            </a:pPr>
            <a:r>
              <a:rPr lang="en-US" dirty="0">
                <a:latin typeface="+mn-lt"/>
              </a:rPr>
              <a:t> </a:t>
            </a:r>
            <a:endParaRPr lang="en-GB" sz="2300" i="1" dirty="0">
              <a:latin typeface="+mn-lt"/>
            </a:endParaRPr>
          </a:p>
          <a:p>
            <a:pPr algn="just">
              <a:spcBef>
                <a:spcPts val="0"/>
              </a:spcBef>
            </a:pPr>
            <a:r>
              <a:rPr lang="en-US" sz="2300" i="1" dirty="0">
                <a:latin typeface="+mn-lt"/>
              </a:rPr>
              <a:t>The cluster with the worst math and reading scores contains 54% of the total number of immigrants, while the best contains only 23% of them. </a:t>
            </a:r>
          </a:p>
          <a:p>
            <a:pPr algn="just">
              <a:spcBef>
                <a:spcPts val="0"/>
              </a:spcBef>
            </a:pPr>
            <a:r>
              <a:rPr lang="en-US" sz="2300" i="1" dirty="0">
                <a:latin typeface="+mn-lt"/>
              </a:rPr>
              <a:t>Moreover, the clusters show that most immigrant students attend poorer schools with a shortage of material and staff, and a school climate that hinders learning.</a:t>
            </a:r>
          </a:p>
        </p:txBody>
      </p:sp>
      <p:sp>
        <p:nvSpPr>
          <p:cNvPr id="29" name="Text Placeholder 4">
            <a:extLst>
              <a:ext uri="{FF2B5EF4-FFF2-40B4-BE49-F238E27FC236}">
                <a16:creationId xmlns:a16="http://schemas.microsoft.com/office/drawing/2014/main" id="{3B880278-E8D7-367E-14FC-D1BAB63F3C2D}"/>
              </a:ext>
            </a:extLst>
          </p:cNvPr>
          <p:cNvSpPr txBox="1">
            <a:spLocks/>
          </p:cNvSpPr>
          <p:nvPr/>
        </p:nvSpPr>
        <p:spPr>
          <a:xfrm>
            <a:off x="10907405" y="13302655"/>
            <a:ext cx="9799906" cy="5292068"/>
          </a:xfrm>
          <a:prstGeom prst="rect">
            <a:avLst/>
          </a:prstGeom>
        </p:spPr>
        <p:txBody>
          <a:bodyPr wrap="square" lIns="228589" tIns="228589" rIns="228589" bIns="228589">
            <a:spAutoFit/>
          </a:bodyPr>
          <a:lstStyle>
            <a:lvl1pPr marL="0" indent="0" algn="l" defTabSz="4036471" rtl="0" eaLnBrk="1" latinLnBrk="0" hangingPunct="1">
              <a:spcBef>
                <a:spcPct val="20000"/>
              </a:spcBef>
              <a:buFont typeface="Arial" pitchFamily="34" charset="0"/>
              <a:buNone/>
              <a:defRPr sz="2299" kern="1200">
                <a:solidFill>
                  <a:schemeClr val="accent5">
                    <a:lumMod val="50000"/>
                  </a:schemeClr>
                </a:solidFill>
                <a:latin typeface="Times New Roman" pitchFamily="18" charset="0"/>
                <a:ea typeface="+mn-ea"/>
                <a:cs typeface="Times New Roman" pitchFamily="18" charset="0"/>
              </a:defRPr>
            </a:lvl1pPr>
            <a:lvl2pPr marL="1366513"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2pPr>
            <a:lvl3pPr marL="1892096"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3pPr>
            <a:lvl4pPr marL="2470237" indent="-578141"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4pPr>
            <a:lvl5pPr marL="2890703" indent="-420466"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a:lstStyle>
          <a:p>
            <a:pPr algn="just">
              <a:spcBef>
                <a:spcPts val="0"/>
              </a:spcBef>
              <a:spcAft>
                <a:spcPts val="600"/>
              </a:spcAft>
            </a:pPr>
            <a:r>
              <a:rPr lang="en-US" b="1" u="sng" dirty="0">
                <a:latin typeface="+mn-lt"/>
              </a:rPr>
              <a:t>MANOVA</a:t>
            </a:r>
          </a:p>
          <a:p>
            <a:pPr algn="just">
              <a:spcBef>
                <a:spcPts val="600"/>
              </a:spcBef>
            </a:pPr>
            <a:r>
              <a:rPr lang="en-US" dirty="0">
                <a:latin typeface="+mn-lt"/>
              </a:rPr>
              <a:t>To confirm the qualitative results observed through clustering we performed MANOVA tests on the main features of interest.</a:t>
            </a:r>
          </a:p>
          <a:p>
            <a:pPr algn="just">
              <a:spcBef>
                <a:spcPts val="600"/>
              </a:spcBef>
            </a:pPr>
            <a:endParaRPr lang="en-US" dirty="0">
              <a:latin typeface="+mn-lt"/>
            </a:endParaRPr>
          </a:p>
          <a:p>
            <a:pPr algn="just">
              <a:spcBef>
                <a:spcPts val="0"/>
              </a:spcBef>
            </a:pPr>
            <a:r>
              <a:rPr lang="en-US" i="1" dirty="0">
                <a:latin typeface="+mn-lt"/>
              </a:rPr>
              <a:t>For all countries (except Great Britain) we found statistical evidence at level 95% that immigrant students have lower mean scores in both Math and Reading. By ranking the differences in scores, we see that Great Britain is first while Denmark is last.</a:t>
            </a:r>
          </a:p>
          <a:p>
            <a:pPr algn="just">
              <a:spcBef>
                <a:spcPts val="0"/>
              </a:spcBef>
            </a:pPr>
            <a:r>
              <a:rPr lang="en-US" i="1" dirty="0">
                <a:latin typeface="+mn-lt"/>
              </a:rPr>
              <a:t>Similar differences are found also for other features such as ESCS status, sense of belonging in school, grade repetition percentages. On the other hand, weekly times spent studying are consistently higher for immigrant students compared to native, which excludes lack of commitment as the motivation behind lower scores.</a:t>
            </a:r>
          </a:p>
        </p:txBody>
      </p:sp>
      <p:sp>
        <p:nvSpPr>
          <p:cNvPr id="30" name="Text Placeholder 4">
            <a:extLst>
              <a:ext uri="{FF2B5EF4-FFF2-40B4-BE49-F238E27FC236}">
                <a16:creationId xmlns:a16="http://schemas.microsoft.com/office/drawing/2014/main" id="{CA151401-7CBA-F04E-F8CC-562C6F720D5A}"/>
              </a:ext>
            </a:extLst>
          </p:cNvPr>
          <p:cNvSpPr txBox="1">
            <a:spLocks/>
          </p:cNvSpPr>
          <p:nvPr/>
        </p:nvSpPr>
        <p:spPr>
          <a:xfrm>
            <a:off x="21857691" y="4936938"/>
            <a:ext cx="9799906" cy="6707327"/>
          </a:xfrm>
          <a:prstGeom prst="rect">
            <a:avLst/>
          </a:prstGeom>
        </p:spPr>
        <p:txBody>
          <a:bodyPr wrap="square" lIns="228589" tIns="228589" rIns="228589" bIns="228589">
            <a:spAutoFit/>
          </a:bodyPr>
          <a:lstStyle>
            <a:lvl1pPr marL="0" indent="0" algn="l" defTabSz="4036471" rtl="0" eaLnBrk="1" latinLnBrk="0" hangingPunct="1">
              <a:spcBef>
                <a:spcPct val="20000"/>
              </a:spcBef>
              <a:buFont typeface="Arial" pitchFamily="34" charset="0"/>
              <a:buNone/>
              <a:defRPr sz="2299" kern="1200">
                <a:solidFill>
                  <a:schemeClr val="accent5">
                    <a:lumMod val="50000"/>
                  </a:schemeClr>
                </a:solidFill>
                <a:latin typeface="Times New Roman" pitchFamily="18" charset="0"/>
                <a:ea typeface="+mn-ea"/>
                <a:cs typeface="Times New Roman" pitchFamily="18" charset="0"/>
              </a:defRPr>
            </a:lvl1pPr>
            <a:lvl2pPr marL="1366513"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2pPr>
            <a:lvl3pPr marL="1892096"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3pPr>
            <a:lvl4pPr marL="2470237" indent="-578141"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4pPr>
            <a:lvl5pPr marL="2890703" indent="-420466"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a:lstStyle>
          <a:p>
            <a:pPr algn="just">
              <a:spcBef>
                <a:spcPts val="0"/>
              </a:spcBef>
              <a:spcAft>
                <a:spcPts val="600"/>
              </a:spcAft>
            </a:pPr>
            <a:r>
              <a:rPr lang="en-US" b="1" u="sng" dirty="0">
                <a:latin typeface="+mn-lt"/>
              </a:rPr>
              <a:t>Linear Models</a:t>
            </a:r>
          </a:p>
          <a:p>
            <a:pPr algn="just">
              <a:spcBef>
                <a:spcPts val="600"/>
              </a:spcBef>
            </a:pPr>
            <a:r>
              <a:rPr lang="en-US" dirty="0">
                <a:latin typeface="+mn-lt"/>
              </a:rPr>
              <a:t>To find the features mainly responsible of scholastic success we focused on three datasets: our complete dataset, Great Britain as an example of a country with good integration, and Denmark as one with more integration issues. </a:t>
            </a:r>
          </a:p>
          <a:p>
            <a:pPr algn="just">
              <a:spcBef>
                <a:spcPts val="600"/>
              </a:spcBef>
            </a:pPr>
            <a:endParaRPr lang="en-US" dirty="0">
              <a:latin typeface="+mn-lt"/>
            </a:endParaRPr>
          </a:p>
          <a:p>
            <a:pPr algn="just">
              <a:spcBef>
                <a:spcPts val="0"/>
              </a:spcBef>
            </a:pPr>
            <a:r>
              <a:rPr lang="en-US" i="1" dirty="0">
                <a:latin typeface="+mn-lt"/>
              </a:rPr>
              <a:t>For immigrant students some of the main negative regressors are: not speaking the country’s language at home, having parents who are not highly educated and being bullied at school. </a:t>
            </a:r>
          </a:p>
          <a:p>
            <a:pPr algn="just">
              <a:spcBef>
                <a:spcPts val="0"/>
              </a:spcBef>
            </a:pPr>
            <a:r>
              <a:rPr lang="en-US" i="1" dirty="0">
                <a:latin typeface="+mn-lt"/>
              </a:rPr>
              <a:t>Moreover, schools with a shortage of educational material and staff influences their students’ achievements, especially if they are immigrant since they might need additional attention from teachers. </a:t>
            </a:r>
          </a:p>
          <a:p>
            <a:pPr algn="just">
              <a:spcBef>
                <a:spcPts val="0"/>
              </a:spcBef>
            </a:pPr>
            <a:r>
              <a:rPr lang="en-US" i="1" dirty="0">
                <a:latin typeface="+mn-lt"/>
              </a:rPr>
              <a:t>From the separate analysis of Great Britain, we noticed that ‘immigration’ and most of its interaction effects were not significant anymore, as expected. The key factors are schools’ resources and ESCS status. </a:t>
            </a:r>
          </a:p>
          <a:p>
            <a:pPr algn="just">
              <a:spcBef>
                <a:spcPts val="0"/>
              </a:spcBef>
            </a:pPr>
            <a:r>
              <a:rPr lang="en-US" i="1" dirty="0">
                <a:latin typeface="+mn-lt"/>
              </a:rPr>
              <a:t>On the contrary, in Denmark being an immigrant has a strong negative effect, worsened by the interaction with other covariates such as the student-teacher ratio in schools and the emotional status of the students.</a:t>
            </a:r>
          </a:p>
        </p:txBody>
      </p:sp>
      <p:sp>
        <p:nvSpPr>
          <p:cNvPr id="32" name="Text Placeholder 4">
            <a:extLst>
              <a:ext uri="{FF2B5EF4-FFF2-40B4-BE49-F238E27FC236}">
                <a16:creationId xmlns:a16="http://schemas.microsoft.com/office/drawing/2014/main" id="{8467A902-5C0E-6A70-75BD-C4BBAC4F6A58}"/>
              </a:ext>
            </a:extLst>
          </p:cNvPr>
          <p:cNvSpPr txBox="1">
            <a:spLocks/>
          </p:cNvSpPr>
          <p:nvPr/>
        </p:nvSpPr>
        <p:spPr>
          <a:xfrm>
            <a:off x="21857691" y="11554396"/>
            <a:ext cx="9799906" cy="6508426"/>
          </a:xfrm>
          <a:prstGeom prst="rect">
            <a:avLst/>
          </a:prstGeom>
        </p:spPr>
        <p:txBody>
          <a:bodyPr wrap="square" lIns="228589" tIns="228589" rIns="228589" bIns="228589">
            <a:spAutoFit/>
          </a:bodyPr>
          <a:lstStyle>
            <a:lvl1pPr marL="0" indent="0" algn="l" defTabSz="4036471" rtl="0" eaLnBrk="1" latinLnBrk="0" hangingPunct="1">
              <a:spcBef>
                <a:spcPct val="20000"/>
              </a:spcBef>
              <a:buFont typeface="Arial" pitchFamily="34" charset="0"/>
              <a:buNone/>
              <a:defRPr sz="2299" kern="1200">
                <a:solidFill>
                  <a:schemeClr val="accent5">
                    <a:lumMod val="50000"/>
                  </a:schemeClr>
                </a:solidFill>
                <a:latin typeface="Times New Roman" pitchFamily="18" charset="0"/>
                <a:ea typeface="+mn-ea"/>
                <a:cs typeface="Times New Roman" pitchFamily="18" charset="0"/>
              </a:defRPr>
            </a:lvl1pPr>
            <a:lvl2pPr marL="1366513"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2pPr>
            <a:lvl3pPr marL="1892096"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3pPr>
            <a:lvl4pPr marL="2470237" indent="-578141"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4pPr>
            <a:lvl5pPr marL="2890703" indent="-420466"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a:lstStyle>
          <a:p>
            <a:pPr algn="just">
              <a:spcBef>
                <a:spcPts val="0"/>
              </a:spcBef>
              <a:spcAft>
                <a:spcPts val="600"/>
              </a:spcAft>
            </a:pPr>
            <a:r>
              <a:rPr lang="en-US" b="1" u="sng" dirty="0">
                <a:latin typeface="+mn-lt"/>
              </a:rPr>
              <a:t>Linear Mixed Models</a:t>
            </a:r>
          </a:p>
          <a:p>
            <a:pPr algn="just">
              <a:spcBef>
                <a:spcPts val="600"/>
              </a:spcBef>
            </a:pPr>
            <a:r>
              <a:rPr lang="en-US" dirty="0">
                <a:latin typeface="+mn-lt"/>
              </a:rPr>
              <a:t>Since our data offers some grouping possibilities (by country and by schools) we extended our linear models into linear mixed models aggregating the observations firstly by countries, adding a random slope associated with the variable immigration.</a:t>
            </a:r>
          </a:p>
          <a:p>
            <a:pPr algn="just">
              <a:spcBef>
                <a:spcPts val="600"/>
              </a:spcBef>
            </a:pPr>
            <a:r>
              <a:rPr lang="en-US" dirty="0">
                <a:latin typeface="+mn-lt"/>
              </a:rPr>
              <a:t>Secondly, we grouped the datasets of Great Britain and Denmark by schools, to observe what do schools in these countries do differently to help their students through Multinomial Logistic Regression in the next section.</a:t>
            </a:r>
          </a:p>
          <a:p>
            <a:pPr algn="just">
              <a:spcBef>
                <a:spcPts val="600"/>
              </a:spcBef>
            </a:pPr>
            <a:endParaRPr lang="en-GB" sz="2300" dirty="0">
              <a:latin typeface="+mn-lt"/>
            </a:endParaRPr>
          </a:p>
          <a:p>
            <a:pPr algn="just">
              <a:spcBef>
                <a:spcPts val="600"/>
              </a:spcBef>
            </a:pPr>
            <a:r>
              <a:rPr lang="en-US" sz="2300" i="1" dirty="0">
                <a:latin typeface="+mn-lt"/>
              </a:rPr>
              <a:t>The random effect given by the country grouping is significant and adding the immigration random slope increases its relevance. The Percentage of Variance explained by the Random Effect (PVRE) goes from 2.3% to 4.4% for math and from 1.5% to 4.3% for reading. By plotting the random coefficients of the two models, it’s clear how being an immigrant living in Great Britain has a positive effect on the school performances while living in Denmark has a negative one with respect to the mean.</a:t>
            </a:r>
            <a:endParaRPr lang="it-IT" sz="2300" i="1" dirty="0">
              <a:latin typeface="+mn-lt"/>
            </a:endParaRPr>
          </a:p>
        </p:txBody>
      </p:sp>
      <p:sp>
        <p:nvSpPr>
          <p:cNvPr id="33" name="Text Placeholder 4">
            <a:extLst>
              <a:ext uri="{FF2B5EF4-FFF2-40B4-BE49-F238E27FC236}">
                <a16:creationId xmlns:a16="http://schemas.microsoft.com/office/drawing/2014/main" id="{BA76CFA9-F1A6-1C21-A9EF-929276DD2E20}"/>
              </a:ext>
            </a:extLst>
          </p:cNvPr>
          <p:cNvSpPr txBox="1">
            <a:spLocks/>
          </p:cNvSpPr>
          <p:nvPr/>
        </p:nvSpPr>
        <p:spPr>
          <a:xfrm>
            <a:off x="21858596" y="22354901"/>
            <a:ext cx="9798096" cy="7491901"/>
          </a:xfrm>
          <a:prstGeom prst="rect">
            <a:avLst/>
          </a:prstGeom>
        </p:spPr>
        <p:txBody>
          <a:bodyPr wrap="square" lIns="228589" tIns="228589" rIns="228589" bIns="228589">
            <a:spAutoFit/>
          </a:bodyPr>
          <a:lstStyle>
            <a:lvl1pPr marL="0" indent="0" algn="l" defTabSz="4036471" rtl="0" eaLnBrk="1" latinLnBrk="0" hangingPunct="1">
              <a:spcBef>
                <a:spcPct val="20000"/>
              </a:spcBef>
              <a:buFont typeface="Arial" pitchFamily="34" charset="0"/>
              <a:buNone/>
              <a:defRPr sz="2299" kern="1200">
                <a:solidFill>
                  <a:schemeClr val="accent5">
                    <a:lumMod val="50000"/>
                  </a:schemeClr>
                </a:solidFill>
                <a:latin typeface="Times New Roman" pitchFamily="18" charset="0"/>
                <a:ea typeface="+mn-ea"/>
                <a:cs typeface="Times New Roman" pitchFamily="18" charset="0"/>
              </a:defRPr>
            </a:lvl1pPr>
            <a:lvl2pPr marL="1366513"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2pPr>
            <a:lvl3pPr marL="1892096"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3pPr>
            <a:lvl4pPr marL="2470237" indent="-578141"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4pPr>
            <a:lvl5pPr marL="2890703" indent="-420466"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a:lstStyle>
          <a:p>
            <a:pPr algn="just">
              <a:spcBef>
                <a:spcPts val="0"/>
              </a:spcBef>
              <a:spcAft>
                <a:spcPts val="600"/>
              </a:spcAft>
            </a:pPr>
            <a:r>
              <a:rPr lang="en-US" b="1" u="sng" dirty="0">
                <a:latin typeface="+mn-lt"/>
              </a:rPr>
              <a:t>Multinomial Logistic Regression</a:t>
            </a:r>
          </a:p>
          <a:p>
            <a:pPr algn="just">
              <a:spcBef>
                <a:spcPts val="0"/>
              </a:spcBef>
            </a:pPr>
            <a:r>
              <a:rPr lang="en-US" dirty="0">
                <a:latin typeface="+mn-lt"/>
              </a:rPr>
              <a:t>We implemented two mixed models for the schools of GBR and DNK (see previous section), then for each we divided the schools in three clusters: those with a positive intercept, those with no significant effect, and those with negative intercept.</a:t>
            </a:r>
          </a:p>
          <a:p>
            <a:pPr algn="just">
              <a:spcBef>
                <a:spcPts val="0"/>
              </a:spcBef>
            </a:pPr>
            <a:r>
              <a:rPr lang="en-US" dirty="0">
                <a:latin typeface="+mn-lt"/>
              </a:rPr>
              <a:t>We then identified the different characteristics of the “better” and “worse” schools through Multinomial Logistic Regression. </a:t>
            </a:r>
          </a:p>
          <a:p>
            <a:pPr algn="just">
              <a:spcBef>
                <a:spcPts val="0"/>
              </a:spcBef>
            </a:pPr>
            <a:r>
              <a:rPr lang="en-US" dirty="0">
                <a:latin typeface="+mn-lt"/>
              </a:rPr>
              <a:t>Indeed, the output of these models assign at each covariate a coefficient representing their contribution in increasing the probability of being assigned to a better or worse school.</a:t>
            </a:r>
          </a:p>
          <a:p>
            <a:pPr algn="just">
              <a:spcBef>
                <a:spcPts val="0"/>
              </a:spcBef>
            </a:pPr>
            <a:endParaRPr lang="en-GB" dirty="0">
              <a:latin typeface="+mn-lt"/>
            </a:endParaRPr>
          </a:p>
          <a:p>
            <a:pPr algn="just">
              <a:spcBef>
                <a:spcPts val="0"/>
              </a:spcBef>
            </a:pPr>
            <a:r>
              <a:rPr lang="en-US" i="1" dirty="0">
                <a:latin typeface="+mn-lt"/>
              </a:rPr>
              <a:t>We notice that in Great Britain the better and worse schools have similar characteristics, except for higher ESCS status of the students and larger educational staff, which might give more attention to students’ individual issues. </a:t>
            </a:r>
          </a:p>
          <a:p>
            <a:pPr algn="just">
              <a:spcBef>
                <a:spcPts val="0"/>
              </a:spcBef>
            </a:pPr>
            <a:r>
              <a:rPr lang="en-US" i="1" dirty="0">
                <a:latin typeface="+mn-lt"/>
              </a:rPr>
              <a:t>This is also true in Denmark, but in the worse schools there is also a relevant worsening in the school climate and, as expected, being an immigrant student increments the probabilities of being assigned to the worse schools. Indeed in Denmark the worse schools have a higher percentage of immigrant students.</a:t>
            </a:r>
          </a:p>
        </p:txBody>
      </p:sp>
      <p:pic>
        <p:nvPicPr>
          <p:cNvPr id="18" name="Immagine 17">
            <a:extLst>
              <a:ext uri="{FF2B5EF4-FFF2-40B4-BE49-F238E27FC236}">
                <a16:creationId xmlns:a16="http://schemas.microsoft.com/office/drawing/2014/main" id="{844068A7-AE13-FBDC-A3E8-CF60A0C347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61632" y="19177333"/>
            <a:ext cx="4789581" cy="3995672"/>
          </a:xfrm>
          <a:prstGeom prst="rect">
            <a:avLst/>
          </a:prstGeom>
        </p:spPr>
      </p:pic>
      <p:pic>
        <p:nvPicPr>
          <p:cNvPr id="21" name="Immagine 20">
            <a:extLst>
              <a:ext uri="{FF2B5EF4-FFF2-40B4-BE49-F238E27FC236}">
                <a16:creationId xmlns:a16="http://schemas.microsoft.com/office/drawing/2014/main" id="{5F26AC44-DAEE-4B0F-2E38-21741734024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802641" y="19177333"/>
            <a:ext cx="4789581" cy="3995672"/>
          </a:xfrm>
          <a:prstGeom prst="rect">
            <a:avLst/>
          </a:prstGeom>
        </p:spPr>
      </p:pic>
      <p:pic>
        <p:nvPicPr>
          <p:cNvPr id="28" name="Picture 27" descr="Chart&#10;&#10;Description automatically generated">
            <a:extLst>
              <a:ext uri="{FF2B5EF4-FFF2-40B4-BE49-F238E27FC236}">
                <a16:creationId xmlns:a16="http://schemas.microsoft.com/office/drawing/2014/main" id="{4F22FA92-9C64-3FA4-3E8A-1EC2DBF3843F}"/>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1854919" y="17972953"/>
            <a:ext cx="4328277" cy="4381200"/>
          </a:xfrm>
          <a:prstGeom prst="rect">
            <a:avLst/>
          </a:prstGeom>
          <a:noFill/>
          <a:ln>
            <a:noFill/>
          </a:ln>
        </p:spPr>
      </p:pic>
      <p:pic>
        <p:nvPicPr>
          <p:cNvPr id="31" name="Picture 30">
            <a:extLst>
              <a:ext uri="{FF2B5EF4-FFF2-40B4-BE49-F238E27FC236}">
                <a16:creationId xmlns:a16="http://schemas.microsoft.com/office/drawing/2014/main" id="{69DFDAB4-0C42-74FB-3B3D-4231797FA626}"/>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7102310" y="17977388"/>
            <a:ext cx="4327200" cy="4420826"/>
          </a:xfrm>
          <a:prstGeom prst="rect">
            <a:avLst/>
          </a:prstGeom>
          <a:noFill/>
          <a:ln>
            <a:noFill/>
          </a:ln>
        </p:spPr>
      </p:pic>
      <p:pic>
        <p:nvPicPr>
          <p:cNvPr id="17" name="Picture 16" descr="Logo&#10;&#10;Description automatically generated with medium confidence">
            <a:extLst>
              <a:ext uri="{FF2B5EF4-FFF2-40B4-BE49-F238E27FC236}">
                <a16:creationId xmlns:a16="http://schemas.microsoft.com/office/drawing/2014/main" id="{4BCF60D1-5121-F846-A9F8-D654BA9F6F8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761448" y="1820985"/>
            <a:ext cx="3350937" cy="2869103"/>
          </a:xfrm>
          <a:prstGeom prst="rect">
            <a:avLst/>
          </a:prstGeom>
        </p:spPr>
      </p:pic>
      <p:graphicFrame>
        <p:nvGraphicFramePr>
          <p:cNvPr id="36" name="Table 21">
            <a:extLst>
              <a:ext uri="{FF2B5EF4-FFF2-40B4-BE49-F238E27FC236}">
                <a16:creationId xmlns:a16="http://schemas.microsoft.com/office/drawing/2014/main" id="{CD25AD69-BC5C-0BE4-954A-4ACD8B55A977}"/>
              </a:ext>
            </a:extLst>
          </p:cNvPr>
          <p:cNvGraphicFramePr>
            <a:graphicFrameLocks noGrp="1"/>
          </p:cNvGraphicFramePr>
          <p:nvPr>
            <p:extLst>
              <p:ext uri="{D42A27DB-BD31-4B8C-83A1-F6EECF244321}">
                <p14:modId xmlns:p14="http://schemas.microsoft.com/office/powerpoint/2010/main" val="1305328688"/>
              </p:ext>
            </p:extLst>
          </p:nvPr>
        </p:nvGraphicFramePr>
        <p:xfrm>
          <a:off x="32726037" y="5802143"/>
          <a:ext cx="4647112" cy="3352800"/>
        </p:xfrm>
        <a:graphic>
          <a:graphicData uri="http://schemas.openxmlformats.org/drawingml/2006/table">
            <a:tbl>
              <a:tblPr firstRow="1" bandRow="1"/>
              <a:tblGrid>
                <a:gridCol w="1748274">
                  <a:extLst>
                    <a:ext uri="{9D8B030D-6E8A-4147-A177-3AD203B41FA5}">
                      <a16:colId xmlns:a16="http://schemas.microsoft.com/office/drawing/2014/main" val="857910294"/>
                    </a:ext>
                  </a:extLst>
                </a:gridCol>
                <a:gridCol w="1514698">
                  <a:extLst>
                    <a:ext uri="{9D8B030D-6E8A-4147-A177-3AD203B41FA5}">
                      <a16:colId xmlns:a16="http://schemas.microsoft.com/office/drawing/2014/main" val="3509235413"/>
                    </a:ext>
                  </a:extLst>
                </a:gridCol>
                <a:gridCol w="1384140">
                  <a:extLst>
                    <a:ext uri="{9D8B030D-6E8A-4147-A177-3AD203B41FA5}">
                      <a16:colId xmlns:a16="http://schemas.microsoft.com/office/drawing/2014/main" val="4213556645"/>
                    </a:ext>
                  </a:extLst>
                </a:gridCol>
              </a:tblGrid>
              <a:tr h="327193">
                <a:tc>
                  <a:txBody>
                    <a:bodyPr/>
                    <a:lstStyle/>
                    <a:p>
                      <a:r>
                        <a:rPr lang="it-IT" sz="1600" b="1" dirty="0">
                          <a:solidFill>
                            <a:schemeClr val="accent5">
                              <a:lumMod val="50000"/>
                            </a:schemeClr>
                          </a:solidFill>
                          <a:latin typeface="+mn-lt"/>
                        </a:rPr>
                        <a:t>DNK </a:t>
                      </a:r>
                      <a:r>
                        <a:rPr lang="it-IT" sz="1600" b="1" dirty="0" err="1">
                          <a:solidFill>
                            <a:schemeClr val="accent5">
                              <a:lumMod val="50000"/>
                            </a:schemeClr>
                          </a:solidFill>
                          <a:latin typeface="+mn-lt"/>
                        </a:rPr>
                        <a:t>math</a:t>
                      </a:r>
                      <a:endParaRPr lang="it-IT" sz="1600" b="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600" i="1" dirty="0" err="1">
                          <a:solidFill>
                            <a:schemeClr val="accent5">
                              <a:lumMod val="50000"/>
                            </a:schemeClr>
                          </a:solidFill>
                          <a:latin typeface="+mn-lt"/>
                        </a:rPr>
                        <a:t>Worse</a:t>
                      </a:r>
                      <a:r>
                        <a:rPr lang="it-IT" sz="1600" i="1" dirty="0">
                          <a:solidFill>
                            <a:schemeClr val="accent5">
                              <a:lumMod val="50000"/>
                            </a:schemeClr>
                          </a:solidFill>
                          <a:latin typeface="+mn-lt"/>
                        </a:rPr>
                        <a:t> Schools</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600" i="1" dirty="0">
                          <a:solidFill>
                            <a:schemeClr val="accent5">
                              <a:lumMod val="50000"/>
                            </a:schemeClr>
                          </a:solidFill>
                          <a:latin typeface="+mn-lt"/>
                        </a:rPr>
                        <a:t>Better Schools</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9250468"/>
                  </a:ext>
                </a:extLst>
              </a:tr>
              <a:tr h="327193">
                <a:tc>
                  <a:txBody>
                    <a:bodyPr/>
                    <a:lstStyle/>
                    <a:p>
                      <a:r>
                        <a:rPr lang="it-IT" sz="1600" i="1" dirty="0" err="1">
                          <a:solidFill>
                            <a:schemeClr val="accent5">
                              <a:lumMod val="50000"/>
                            </a:schemeClr>
                          </a:solidFill>
                          <a:latin typeface="+mn-lt"/>
                        </a:rPr>
                        <a:t>emo_sup</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600" dirty="0">
                          <a:solidFill>
                            <a:schemeClr val="accent5">
                              <a:lumMod val="50000"/>
                            </a:schemeClr>
                          </a:solidFill>
                          <a:latin typeface="+mn-lt"/>
                        </a:rPr>
                        <a:t>-0,2137</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600" dirty="0">
                          <a:solidFill>
                            <a:schemeClr val="accent5">
                              <a:lumMod val="50000"/>
                            </a:schemeClr>
                          </a:solidFill>
                          <a:latin typeface="+mn-lt"/>
                        </a:rPr>
                        <a:t>-0,2131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9950321"/>
                  </a:ext>
                </a:extLst>
              </a:tr>
              <a:tr h="327193">
                <a:tc>
                  <a:txBody>
                    <a:bodyPr/>
                    <a:lstStyle/>
                    <a:p>
                      <a:r>
                        <a:rPr lang="it-IT" sz="1600" i="1" dirty="0" err="1">
                          <a:solidFill>
                            <a:schemeClr val="accent5">
                              <a:lumMod val="50000"/>
                            </a:schemeClr>
                          </a:solidFill>
                          <a:latin typeface="+mn-lt"/>
                        </a:rPr>
                        <a:t>class_size</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600" dirty="0">
                          <a:solidFill>
                            <a:schemeClr val="accent5">
                              <a:lumMod val="50000"/>
                            </a:schemeClr>
                          </a:solidFill>
                          <a:latin typeface="+mn-lt"/>
                        </a:rPr>
                        <a:t> 0,1340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600" dirty="0">
                          <a:solidFill>
                            <a:schemeClr val="accent5">
                              <a:lumMod val="50000"/>
                            </a:schemeClr>
                          </a:solidFill>
                          <a:latin typeface="+mn-lt"/>
                        </a:rPr>
                        <a:t> 0,4796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42589258"/>
                  </a:ext>
                </a:extLst>
              </a:tr>
              <a:tr h="327193">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stud_teach_ratio</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600" dirty="0">
                          <a:solidFill>
                            <a:schemeClr val="accent5">
                              <a:lumMod val="50000"/>
                            </a:schemeClr>
                          </a:solidFill>
                          <a:latin typeface="+mn-lt"/>
                        </a:rPr>
                        <a:t> 0,0065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600" dirty="0">
                          <a:solidFill>
                            <a:schemeClr val="accent5">
                              <a:lumMod val="50000"/>
                            </a:schemeClr>
                          </a:solidFill>
                          <a:latin typeface="+mn-lt"/>
                        </a:rPr>
                        <a:t> 0,1527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298537"/>
                  </a:ext>
                </a:extLst>
              </a:tr>
              <a:tr h="327193">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short_edu_mat</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600" dirty="0">
                          <a:solidFill>
                            <a:schemeClr val="accent5">
                              <a:lumMod val="50000"/>
                            </a:schemeClr>
                          </a:solidFill>
                          <a:latin typeface="+mn-lt"/>
                        </a:rPr>
                        <a:t>-1,1037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600" dirty="0">
                          <a:solidFill>
                            <a:schemeClr val="accent5">
                              <a:lumMod val="50000"/>
                            </a:schemeClr>
                          </a:solidFill>
                          <a:latin typeface="+mn-lt"/>
                        </a:rPr>
                        <a:t>-0,4795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64228151"/>
                  </a:ext>
                </a:extLst>
              </a:tr>
              <a:tr h="327193">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short_edu_staff</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600" dirty="0">
                          <a:solidFill>
                            <a:schemeClr val="accent5">
                              <a:lumMod val="50000"/>
                            </a:schemeClr>
                          </a:solidFill>
                          <a:latin typeface="+mn-lt"/>
                        </a:rPr>
                        <a:t> 0,0698</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600" dirty="0">
                          <a:solidFill>
                            <a:schemeClr val="accent5">
                              <a:lumMod val="50000"/>
                            </a:schemeClr>
                          </a:solidFill>
                          <a:latin typeface="+mn-lt"/>
                        </a:rPr>
                        <a:t>-0,6047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9571167"/>
                  </a:ext>
                </a:extLst>
              </a:tr>
              <a:tr h="327193">
                <a:tc>
                  <a:txBody>
                    <a:bodyPr/>
                    <a:lstStyle/>
                    <a:p>
                      <a:r>
                        <a:rPr lang="it-IT" sz="1600" i="1" dirty="0" err="1">
                          <a:solidFill>
                            <a:schemeClr val="accent5">
                              <a:lumMod val="50000"/>
                            </a:schemeClr>
                          </a:solidFill>
                          <a:latin typeface="+mn-lt"/>
                        </a:rPr>
                        <a:t>stu_behav</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600" dirty="0">
                          <a:solidFill>
                            <a:schemeClr val="accent5">
                              <a:lumMod val="50000"/>
                            </a:schemeClr>
                          </a:solidFill>
                          <a:latin typeface="+mn-lt"/>
                        </a:rPr>
                        <a:t> 0,3716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600" dirty="0">
                          <a:solidFill>
                            <a:schemeClr val="accent5">
                              <a:lumMod val="50000"/>
                            </a:schemeClr>
                          </a:solidFill>
                          <a:latin typeface="+mn-lt"/>
                        </a:rPr>
                        <a:t>-1,5763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15422483"/>
                  </a:ext>
                </a:extLst>
              </a:tr>
              <a:tr h="327193">
                <a:tc>
                  <a:txBody>
                    <a:bodyPr/>
                    <a:lstStyle/>
                    <a:p>
                      <a:r>
                        <a:rPr lang="it-IT" sz="1600" i="1" dirty="0" err="1">
                          <a:solidFill>
                            <a:schemeClr val="accent5">
                              <a:lumMod val="50000"/>
                            </a:schemeClr>
                          </a:solidFill>
                          <a:latin typeface="+mn-lt"/>
                        </a:rPr>
                        <a:t>teach_behav</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600" dirty="0">
                          <a:solidFill>
                            <a:schemeClr val="accent5">
                              <a:lumMod val="50000"/>
                            </a:schemeClr>
                          </a:solidFill>
                          <a:latin typeface="+mn-lt"/>
                        </a:rPr>
                        <a:t> 0,3021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600" dirty="0">
                          <a:solidFill>
                            <a:schemeClr val="accent5">
                              <a:lumMod val="50000"/>
                            </a:schemeClr>
                          </a:solidFill>
                          <a:latin typeface="+mn-lt"/>
                        </a:rPr>
                        <a:t> 0,5376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71741562"/>
                  </a:ext>
                </a:extLst>
              </a:tr>
              <a:tr h="327193">
                <a:tc>
                  <a:txBody>
                    <a:bodyPr/>
                    <a:lstStyle/>
                    <a:p>
                      <a:r>
                        <a:rPr lang="it-IT" sz="1600" i="1" dirty="0" err="1">
                          <a:solidFill>
                            <a:schemeClr val="accent5">
                              <a:lumMod val="50000"/>
                            </a:schemeClr>
                          </a:solidFill>
                          <a:latin typeface="+mn-lt"/>
                        </a:rPr>
                        <a:t>ESCS_status</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600" dirty="0">
                          <a:solidFill>
                            <a:schemeClr val="accent5">
                              <a:lumMod val="50000"/>
                            </a:schemeClr>
                          </a:solidFill>
                          <a:latin typeface="+mn-lt"/>
                        </a:rPr>
                        <a:t>-0,2458</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600" dirty="0">
                          <a:solidFill>
                            <a:schemeClr val="accent5">
                              <a:lumMod val="50000"/>
                            </a:schemeClr>
                          </a:solidFill>
                          <a:latin typeface="+mn-lt"/>
                        </a:rPr>
                        <a:t> 0,5188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7185365"/>
                  </a:ext>
                </a:extLst>
              </a:tr>
              <a:tr h="327193">
                <a:tc>
                  <a:txBody>
                    <a:bodyPr/>
                    <a:lstStyle/>
                    <a:p>
                      <a:r>
                        <a:rPr lang="it-IT" sz="1600" i="1" dirty="0" err="1">
                          <a:solidFill>
                            <a:schemeClr val="accent5">
                              <a:lumMod val="50000"/>
                            </a:schemeClr>
                          </a:solidFill>
                          <a:latin typeface="+mn-lt"/>
                        </a:rPr>
                        <a:t>immigration</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600" dirty="0">
                          <a:solidFill>
                            <a:schemeClr val="accent5">
                              <a:lumMod val="50000"/>
                            </a:schemeClr>
                          </a:solidFill>
                          <a:latin typeface="+mn-lt"/>
                        </a:rPr>
                        <a:t> 0,5500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600" dirty="0">
                          <a:solidFill>
                            <a:schemeClr val="accent5">
                              <a:lumMod val="50000"/>
                            </a:schemeClr>
                          </a:solidFill>
                          <a:latin typeface="+mn-lt"/>
                        </a:rPr>
                        <a:t>-0,3291</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86258841"/>
                  </a:ext>
                </a:extLst>
              </a:tr>
            </a:tbl>
          </a:graphicData>
        </a:graphic>
      </p:graphicFrame>
      <p:graphicFrame>
        <p:nvGraphicFramePr>
          <p:cNvPr id="37" name="Table 36">
            <a:extLst>
              <a:ext uri="{FF2B5EF4-FFF2-40B4-BE49-F238E27FC236}">
                <a16:creationId xmlns:a16="http://schemas.microsoft.com/office/drawing/2014/main" id="{C3E0783F-6749-57A1-E7B6-6A8BBA325058}"/>
              </a:ext>
            </a:extLst>
          </p:cNvPr>
          <p:cNvGraphicFramePr>
            <a:graphicFrameLocks noGrp="1"/>
          </p:cNvGraphicFramePr>
          <p:nvPr>
            <p:extLst>
              <p:ext uri="{D42A27DB-BD31-4B8C-83A1-F6EECF244321}">
                <p14:modId xmlns:p14="http://schemas.microsoft.com/office/powerpoint/2010/main" val="1630896015"/>
              </p:ext>
            </p:extLst>
          </p:nvPr>
        </p:nvGraphicFramePr>
        <p:xfrm>
          <a:off x="32726037" y="9601845"/>
          <a:ext cx="4647113" cy="2889825"/>
        </p:xfrm>
        <a:graphic>
          <a:graphicData uri="http://schemas.openxmlformats.org/drawingml/2006/table">
            <a:tbl>
              <a:tblPr firstRow="1" bandRow="1"/>
              <a:tblGrid>
                <a:gridCol w="1773052">
                  <a:extLst>
                    <a:ext uri="{9D8B030D-6E8A-4147-A177-3AD203B41FA5}">
                      <a16:colId xmlns:a16="http://schemas.microsoft.com/office/drawing/2014/main" val="857910294"/>
                    </a:ext>
                  </a:extLst>
                </a:gridCol>
                <a:gridCol w="1466568">
                  <a:extLst>
                    <a:ext uri="{9D8B030D-6E8A-4147-A177-3AD203B41FA5}">
                      <a16:colId xmlns:a16="http://schemas.microsoft.com/office/drawing/2014/main" val="3509235413"/>
                    </a:ext>
                  </a:extLst>
                </a:gridCol>
                <a:gridCol w="1407493">
                  <a:extLst>
                    <a:ext uri="{9D8B030D-6E8A-4147-A177-3AD203B41FA5}">
                      <a16:colId xmlns:a16="http://schemas.microsoft.com/office/drawing/2014/main" val="4213556645"/>
                    </a:ext>
                  </a:extLst>
                </a:gridCol>
              </a:tblGrid>
              <a:tr h="364935">
                <a:tc>
                  <a:txBody>
                    <a:bodyPr/>
                    <a:lstStyle/>
                    <a:p>
                      <a:r>
                        <a:rPr lang="it-IT" sz="1600" b="1" dirty="0">
                          <a:solidFill>
                            <a:schemeClr val="accent5">
                              <a:lumMod val="50000"/>
                            </a:schemeClr>
                          </a:solidFill>
                          <a:latin typeface="+mn-lt"/>
                        </a:rPr>
                        <a:t>DNK </a:t>
                      </a:r>
                      <a:r>
                        <a:rPr lang="it-IT" sz="1600" b="1" dirty="0" err="1">
                          <a:solidFill>
                            <a:schemeClr val="accent5">
                              <a:lumMod val="50000"/>
                            </a:schemeClr>
                          </a:solidFill>
                          <a:latin typeface="+mn-lt"/>
                        </a:rPr>
                        <a:t>read</a:t>
                      </a:r>
                      <a:endParaRPr lang="it-IT" sz="1600" b="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i="1" dirty="0" err="1">
                          <a:solidFill>
                            <a:schemeClr val="accent5">
                              <a:lumMod val="50000"/>
                            </a:schemeClr>
                          </a:solidFill>
                          <a:latin typeface="+mn-lt"/>
                        </a:rPr>
                        <a:t>Worse</a:t>
                      </a:r>
                      <a:r>
                        <a:rPr lang="it-IT" sz="1600" i="1" dirty="0">
                          <a:solidFill>
                            <a:schemeClr val="accent5">
                              <a:lumMod val="50000"/>
                            </a:schemeClr>
                          </a:solidFill>
                          <a:latin typeface="+mn-lt"/>
                        </a:rPr>
                        <a:t> Schools</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i="1" dirty="0">
                          <a:solidFill>
                            <a:schemeClr val="accent5">
                              <a:lumMod val="50000"/>
                            </a:schemeClr>
                          </a:solidFill>
                          <a:latin typeface="+mn-lt"/>
                        </a:rPr>
                        <a:t>Better Schools</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2509250468"/>
                  </a:ext>
                </a:extLst>
              </a:tr>
              <a:tr h="364935">
                <a:tc>
                  <a:txBody>
                    <a:bodyPr/>
                    <a:lstStyle/>
                    <a:p>
                      <a:r>
                        <a:rPr lang="it-IT" sz="1600" i="1" dirty="0" err="1">
                          <a:solidFill>
                            <a:schemeClr val="accent5">
                              <a:lumMod val="50000"/>
                            </a:schemeClr>
                          </a:solidFill>
                          <a:latin typeface="+mn-lt"/>
                        </a:rPr>
                        <a:t>belonging</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0,2816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0,1314</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842589258"/>
                  </a:ext>
                </a:extLst>
              </a:tr>
              <a:tr h="364935">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teacher_support</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-0,3892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-0,0440</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107298537"/>
                  </a:ext>
                </a:extLst>
              </a:tr>
              <a:tr h="364935">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stud_teach_ratio</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0,0208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0,0552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64228151"/>
                  </a:ext>
                </a:extLst>
              </a:tr>
              <a:tr h="364935">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short_edu_mat</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-0,8306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-1,3913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4159571167"/>
                  </a:ext>
                </a:extLst>
              </a:tr>
              <a:tr h="364935">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short_edu_staff</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0,5502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-0,2738</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15422483"/>
                  </a:ext>
                </a:extLst>
              </a:tr>
              <a:tr h="364935">
                <a:tc>
                  <a:txBody>
                    <a:bodyPr/>
                    <a:lstStyle/>
                    <a:p>
                      <a:r>
                        <a:rPr lang="it-IT" sz="1600" i="1" dirty="0" err="1">
                          <a:solidFill>
                            <a:schemeClr val="accent5">
                              <a:lumMod val="50000"/>
                            </a:schemeClr>
                          </a:solidFill>
                          <a:latin typeface="+mn-lt"/>
                        </a:rPr>
                        <a:t>teach_behav</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0,0440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-0,6213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671741562"/>
                  </a:ext>
                </a:extLst>
              </a:tr>
              <a:tr h="0">
                <a:tc>
                  <a:txBody>
                    <a:bodyPr/>
                    <a:lstStyle/>
                    <a:p>
                      <a:r>
                        <a:rPr lang="it-IT" sz="1600" i="1" dirty="0" err="1">
                          <a:solidFill>
                            <a:schemeClr val="accent5">
                              <a:lumMod val="50000"/>
                            </a:schemeClr>
                          </a:solidFill>
                          <a:latin typeface="+mn-lt"/>
                        </a:rPr>
                        <a:t>ESCS_status</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0,4883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0,3351</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3497185365"/>
                  </a:ext>
                </a:extLst>
              </a:tr>
            </a:tbl>
          </a:graphicData>
        </a:graphic>
      </p:graphicFrame>
      <p:graphicFrame>
        <p:nvGraphicFramePr>
          <p:cNvPr id="38" name="Table 37">
            <a:extLst>
              <a:ext uri="{FF2B5EF4-FFF2-40B4-BE49-F238E27FC236}">
                <a16:creationId xmlns:a16="http://schemas.microsoft.com/office/drawing/2014/main" id="{25AD5D4B-5794-321D-A713-94E0E4E20351}"/>
              </a:ext>
            </a:extLst>
          </p:cNvPr>
          <p:cNvGraphicFramePr>
            <a:graphicFrameLocks noGrp="1"/>
          </p:cNvGraphicFramePr>
          <p:nvPr>
            <p:extLst>
              <p:ext uri="{D42A27DB-BD31-4B8C-83A1-F6EECF244321}">
                <p14:modId xmlns:p14="http://schemas.microsoft.com/office/powerpoint/2010/main" val="3970351825"/>
              </p:ext>
            </p:extLst>
          </p:nvPr>
        </p:nvGraphicFramePr>
        <p:xfrm>
          <a:off x="37599366" y="5803009"/>
          <a:ext cx="4512192" cy="2682240"/>
        </p:xfrm>
        <a:graphic>
          <a:graphicData uri="http://schemas.openxmlformats.org/drawingml/2006/table">
            <a:tbl>
              <a:tblPr firstRow="1" bandRow="1"/>
              <a:tblGrid>
                <a:gridCol w="1594277">
                  <a:extLst>
                    <a:ext uri="{9D8B030D-6E8A-4147-A177-3AD203B41FA5}">
                      <a16:colId xmlns:a16="http://schemas.microsoft.com/office/drawing/2014/main" val="857910294"/>
                    </a:ext>
                  </a:extLst>
                </a:gridCol>
                <a:gridCol w="1486637">
                  <a:extLst>
                    <a:ext uri="{9D8B030D-6E8A-4147-A177-3AD203B41FA5}">
                      <a16:colId xmlns:a16="http://schemas.microsoft.com/office/drawing/2014/main" val="3509235413"/>
                    </a:ext>
                  </a:extLst>
                </a:gridCol>
                <a:gridCol w="1431278">
                  <a:extLst>
                    <a:ext uri="{9D8B030D-6E8A-4147-A177-3AD203B41FA5}">
                      <a16:colId xmlns:a16="http://schemas.microsoft.com/office/drawing/2014/main" val="4213556645"/>
                    </a:ext>
                  </a:extLst>
                </a:gridCol>
              </a:tblGrid>
              <a:tr h="209483">
                <a:tc>
                  <a:txBody>
                    <a:bodyPr/>
                    <a:lstStyle/>
                    <a:p>
                      <a:r>
                        <a:rPr lang="it-IT" sz="1600" b="1" dirty="0">
                          <a:solidFill>
                            <a:schemeClr val="accent5">
                              <a:lumMod val="50000"/>
                            </a:schemeClr>
                          </a:solidFill>
                          <a:latin typeface="+mn-lt"/>
                        </a:rPr>
                        <a:t>GBR </a:t>
                      </a:r>
                      <a:r>
                        <a:rPr lang="it-IT" sz="1600" b="1" dirty="0" err="1">
                          <a:solidFill>
                            <a:schemeClr val="accent5">
                              <a:lumMod val="50000"/>
                            </a:schemeClr>
                          </a:solidFill>
                          <a:latin typeface="+mn-lt"/>
                        </a:rPr>
                        <a:t>math</a:t>
                      </a:r>
                      <a:endParaRPr lang="it-IT" sz="1600" b="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i="1" dirty="0" err="1">
                          <a:solidFill>
                            <a:schemeClr val="accent5">
                              <a:lumMod val="50000"/>
                            </a:schemeClr>
                          </a:solidFill>
                          <a:latin typeface="+mn-lt"/>
                        </a:rPr>
                        <a:t>Worse</a:t>
                      </a:r>
                      <a:r>
                        <a:rPr lang="it-IT" sz="1600" i="1" dirty="0">
                          <a:solidFill>
                            <a:schemeClr val="accent5">
                              <a:lumMod val="50000"/>
                            </a:schemeClr>
                          </a:solidFill>
                          <a:latin typeface="+mn-lt"/>
                        </a:rPr>
                        <a:t> Schools</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i="1" dirty="0">
                          <a:solidFill>
                            <a:schemeClr val="accent5">
                              <a:lumMod val="50000"/>
                            </a:schemeClr>
                          </a:solidFill>
                          <a:latin typeface="+mn-lt"/>
                        </a:rPr>
                        <a:t>Better Schools</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2509250468"/>
                  </a:ext>
                </a:extLst>
              </a:tr>
              <a:tr h="335280">
                <a:tc>
                  <a:txBody>
                    <a:bodyPr/>
                    <a:lstStyle/>
                    <a:p>
                      <a:r>
                        <a:rPr lang="it-IT" sz="1600" i="1" dirty="0" err="1">
                          <a:solidFill>
                            <a:schemeClr val="accent5">
                              <a:lumMod val="50000"/>
                            </a:schemeClr>
                          </a:solidFill>
                          <a:latin typeface="+mn-lt"/>
                        </a:rPr>
                        <a:t>fear_failure</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-0,1023</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0,1595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842589258"/>
                  </a:ext>
                </a:extLst>
              </a:tr>
              <a:tr h="335280">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stud_teach_ratio</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-0,2209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-0,1460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107298537"/>
                  </a:ext>
                </a:extLst>
              </a:tr>
              <a:tr h="335280">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short_edu_mat</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0,5528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0,4548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3564228151"/>
                  </a:ext>
                </a:extLst>
              </a:tr>
              <a:tr h="335280">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short_edu_staff</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-0,0284</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-0,9470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4159571167"/>
                  </a:ext>
                </a:extLst>
              </a:tr>
              <a:tr h="335280">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stu_behav</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0,3217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-1,0387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2715422483"/>
                  </a:ext>
                </a:extLst>
              </a:tr>
              <a:tr h="335280">
                <a:tc>
                  <a:txBody>
                    <a:bodyPr/>
                    <a:lstStyle/>
                    <a:p>
                      <a:r>
                        <a:rPr lang="it-IT" sz="1600" i="1" dirty="0" err="1">
                          <a:solidFill>
                            <a:schemeClr val="accent5">
                              <a:lumMod val="50000"/>
                            </a:schemeClr>
                          </a:solidFill>
                          <a:latin typeface="+mn-lt"/>
                        </a:rPr>
                        <a:t>teach_behav</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600" dirty="0">
                          <a:solidFill>
                            <a:schemeClr val="accent5">
                              <a:lumMod val="50000"/>
                            </a:schemeClr>
                          </a:solidFill>
                          <a:latin typeface="+mn-lt"/>
                        </a:rPr>
                        <a:t>-0,4717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0,7049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671741562"/>
                  </a:ext>
                </a:extLst>
              </a:tr>
              <a:tr h="335280">
                <a:tc>
                  <a:txBody>
                    <a:bodyPr/>
                    <a:lstStyle/>
                    <a:p>
                      <a:r>
                        <a:rPr lang="it-IT" sz="1600" i="1" dirty="0" err="1">
                          <a:solidFill>
                            <a:schemeClr val="accent5">
                              <a:lumMod val="50000"/>
                            </a:schemeClr>
                          </a:solidFill>
                          <a:latin typeface="+mn-lt"/>
                        </a:rPr>
                        <a:t>ESCS_status</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-0,3464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0,8281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3497185365"/>
                  </a:ext>
                </a:extLst>
              </a:tr>
            </a:tbl>
          </a:graphicData>
        </a:graphic>
      </p:graphicFrame>
      <p:graphicFrame>
        <p:nvGraphicFramePr>
          <p:cNvPr id="39" name="Table 21">
            <a:extLst>
              <a:ext uri="{FF2B5EF4-FFF2-40B4-BE49-F238E27FC236}">
                <a16:creationId xmlns:a16="http://schemas.microsoft.com/office/drawing/2014/main" id="{61DBEE06-71A8-9505-84BC-27E962A3EF3F}"/>
              </a:ext>
            </a:extLst>
          </p:cNvPr>
          <p:cNvGraphicFramePr>
            <a:graphicFrameLocks noGrp="1"/>
          </p:cNvGraphicFramePr>
          <p:nvPr>
            <p:extLst>
              <p:ext uri="{D42A27DB-BD31-4B8C-83A1-F6EECF244321}">
                <p14:modId xmlns:p14="http://schemas.microsoft.com/office/powerpoint/2010/main" val="3551240245"/>
              </p:ext>
            </p:extLst>
          </p:nvPr>
        </p:nvGraphicFramePr>
        <p:xfrm>
          <a:off x="37599366" y="8803590"/>
          <a:ext cx="4512192" cy="3688080"/>
        </p:xfrm>
        <a:graphic>
          <a:graphicData uri="http://schemas.openxmlformats.org/drawingml/2006/table">
            <a:tbl>
              <a:tblPr firstRow="1" bandRow="1"/>
              <a:tblGrid>
                <a:gridCol w="1616185">
                  <a:extLst>
                    <a:ext uri="{9D8B030D-6E8A-4147-A177-3AD203B41FA5}">
                      <a16:colId xmlns:a16="http://schemas.microsoft.com/office/drawing/2014/main" val="857910294"/>
                    </a:ext>
                  </a:extLst>
                </a:gridCol>
                <a:gridCol w="1488559">
                  <a:extLst>
                    <a:ext uri="{9D8B030D-6E8A-4147-A177-3AD203B41FA5}">
                      <a16:colId xmlns:a16="http://schemas.microsoft.com/office/drawing/2014/main" val="3509235413"/>
                    </a:ext>
                  </a:extLst>
                </a:gridCol>
                <a:gridCol w="1407448">
                  <a:extLst>
                    <a:ext uri="{9D8B030D-6E8A-4147-A177-3AD203B41FA5}">
                      <a16:colId xmlns:a16="http://schemas.microsoft.com/office/drawing/2014/main" val="4213556645"/>
                    </a:ext>
                  </a:extLst>
                </a:gridCol>
              </a:tblGrid>
              <a:tr h="311860">
                <a:tc>
                  <a:txBody>
                    <a:bodyPr/>
                    <a:lstStyle/>
                    <a:p>
                      <a:r>
                        <a:rPr lang="it-IT" sz="1600" b="1" dirty="0">
                          <a:solidFill>
                            <a:schemeClr val="accent5">
                              <a:lumMod val="50000"/>
                            </a:schemeClr>
                          </a:solidFill>
                          <a:latin typeface="+mn-lt"/>
                        </a:rPr>
                        <a:t>GBR </a:t>
                      </a:r>
                      <a:r>
                        <a:rPr lang="it-IT" sz="1600" b="1" dirty="0" err="1">
                          <a:solidFill>
                            <a:schemeClr val="accent5">
                              <a:lumMod val="50000"/>
                            </a:schemeClr>
                          </a:solidFill>
                          <a:latin typeface="+mn-lt"/>
                        </a:rPr>
                        <a:t>read</a:t>
                      </a:r>
                      <a:endParaRPr lang="it-IT" sz="1600" b="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i="1" dirty="0" err="1">
                          <a:solidFill>
                            <a:schemeClr val="accent5">
                              <a:lumMod val="50000"/>
                            </a:schemeClr>
                          </a:solidFill>
                          <a:latin typeface="+mn-lt"/>
                        </a:rPr>
                        <a:t>Worse</a:t>
                      </a:r>
                      <a:r>
                        <a:rPr lang="it-IT" sz="1600" i="1" dirty="0">
                          <a:solidFill>
                            <a:schemeClr val="accent5">
                              <a:lumMod val="50000"/>
                            </a:schemeClr>
                          </a:solidFill>
                          <a:latin typeface="+mn-lt"/>
                        </a:rPr>
                        <a:t> Schools</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i="1" dirty="0">
                          <a:solidFill>
                            <a:schemeClr val="accent5">
                              <a:lumMod val="50000"/>
                            </a:schemeClr>
                          </a:solidFill>
                          <a:latin typeface="+mn-lt"/>
                        </a:rPr>
                        <a:t>Better Schools</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2509250468"/>
                  </a:ext>
                </a:extLst>
              </a:tr>
              <a:tr h="311860">
                <a:tc>
                  <a:txBody>
                    <a:bodyPr/>
                    <a:lstStyle/>
                    <a:p>
                      <a:r>
                        <a:rPr lang="it-IT" sz="1600" i="1" dirty="0" err="1">
                          <a:solidFill>
                            <a:schemeClr val="accent5">
                              <a:lumMod val="50000"/>
                            </a:schemeClr>
                          </a:solidFill>
                          <a:latin typeface="+mn-lt"/>
                        </a:rPr>
                        <a:t>fear_failure</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-0,0092</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0,1815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2239950321"/>
                  </a:ext>
                </a:extLst>
              </a:tr>
              <a:tr h="311860">
                <a:tc>
                  <a:txBody>
                    <a:bodyPr/>
                    <a:lstStyle/>
                    <a:p>
                      <a:r>
                        <a:rPr lang="it-IT" sz="1600" i="1" dirty="0" err="1">
                          <a:solidFill>
                            <a:schemeClr val="accent5">
                              <a:lumMod val="50000"/>
                            </a:schemeClr>
                          </a:solidFill>
                          <a:latin typeface="+mn-lt"/>
                        </a:rPr>
                        <a:t>belonging</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0,0571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0,2045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842589258"/>
                  </a:ext>
                </a:extLst>
              </a:tr>
              <a:tr h="311860">
                <a:tc>
                  <a:txBody>
                    <a:bodyPr/>
                    <a:lstStyle/>
                    <a:p>
                      <a:r>
                        <a:rPr lang="it-IT" sz="1600" i="1" dirty="0" err="1">
                          <a:solidFill>
                            <a:schemeClr val="accent5">
                              <a:lumMod val="50000"/>
                            </a:schemeClr>
                          </a:solidFill>
                          <a:latin typeface="+mn-lt"/>
                        </a:rPr>
                        <a:t>bullied</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0,2552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0,0101</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582944627"/>
                  </a:ext>
                </a:extLst>
              </a:tr>
              <a:tr h="311860">
                <a:tc>
                  <a:txBody>
                    <a:bodyPr/>
                    <a:lstStyle/>
                    <a:p>
                      <a:r>
                        <a:rPr lang="it-IT" sz="1600" i="1" dirty="0" err="1">
                          <a:solidFill>
                            <a:schemeClr val="accent5">
                              <a:lumMod val="50000"/>
                            </a:schemeClr>
                          </a:solidFill>
                          <a:latin typeface="+mn-lt"/>
                        </a:rPr>
                        <a:t>teacher_support</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0,3546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0,0312</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3665402714"/>
                  </a:ext>
                </a:extLst>
              </a:tr>
              <a:tr h="0">
                <a:tc>
                  <a:txBody>
                    <a:bodyPr/>
                    <a:lstStyle/>
                    <a:p>
                      <a:r>
                        <a:rPr lang="it-IT" sz="1600" i="1" dirty="0" err="1">
                          <a:solidFill>
                            <a:schemeClr val="accent5">
                              <a:lumMod val="50000"/>
                            </a:schemeClr>
                          </a:solidFill>
                          <a:latin typeface="+mn-lt"/>
                        </a:rPr>
                        <a:t>class_size</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0,1162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-0,0728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733948604"/>
                  </a:ext>
                </a:extLst>
              </a:tr>
              <a:tr h="0">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stud_teach_ratio</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-0,3541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-0,1035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107298537"/>
                  </a:ext>
                </a:extLst>
              </a:tr>
              <a:tr h="311860">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short_edu_mat</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0,2069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0,6265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3564228151"/>
                  </a:ext>
                </a:extLst>
              </a:tr>
              <a:tr h="311860">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short_edu_staff</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-0,0264</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-1,0375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4159571167"/>
                  </a:ext>
                </a:extLst>
              </a:tr>
              <a:tr h="311860">
                <a:tc>
                  <a:txBody>
                    <a:bodyPr/>
                    <a:lstStyle/>
                    <a:p>
                      <a:r>
                        <a:rPr lang="it-IT" sz="1600" i="1" dirty="0" err="1">
                          <a:solidFill>
                            <a:schemeClr val="accent5">
                              <a:lumMod val="50000"/>
                            </a:schemeClr>
                          </a:solidFill>
                          <a:latin typeface="+mn-lt"/>
                        </a:rPr>
                        <a:t>stu_behav</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0,8385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-1,2998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2715422483"/>
                  </a:ext>
                </a:extLst>
              </a:tr>
              <a:tr h="311860">
                <a:tc>
                  <a:txBody>
                    <a:bodyPr/>
                    <a:lstStyle/>
                    <a:p>
                      <a:r>
                        <a:rPr lang="it-IT" sz="1600" i="1" dirty="0" err="1">
                          <a:solidFill>
                            <a:schemeClr val="accent5">
                              <a:lumMod val="50000"/>
                            </a:schemeClr>
                          </a:solidFill>
                          <a:latin typeface="+mn-lt"/>
                        </a:rPr>
                        <a:t>teach_behav</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-0,3180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1,3167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671741562"/>
                  </a:ext>
                </a:extLst>
              </a:tr>
            </a:tbl>
          </a:graphicData>
        </a:graphic>
      </p:graphicFrame>
      <p:pic>
        <p:nvPicPr>
          <p:cNvPr id="11" name="Picture 10" descr="Chart, box and whisker chart&#10;&#10;Description automatically generated">
            <a:extLst>
              <a:ext uri="{FF2B5EF4-FFF2-40B4-BE49-F238E27FC236}">
                <a16:creationId xmlns:a16="http://schemas.microsoft.com/office/drawing/2014/main" id="{6B138C04-6DC8-EA24-811C-26A7800656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948455" y="8983916"/>
            <a:ext cx="4615937" cy="3712392"/>
          </a:xfrm>
          <a:prstGeom prst="rect">
            <a:avLst/>
          </a:prstGeom>
        </p:spPr>
      </p:pic>
      <p:pic>
        <p:nvPicPr>
          <p:cNvPr id="22" name="Picture 21" descr="Chart, box and whisker chart&#10;&#10;Description automatically generated">
            <a:extLst>
              <a:ext uri="{FF2B5EF4-FFF2-40B4-BE49-F238E27FC236}">
                <a16:creationId xmlns:a16="http://schemas.microsoft.com/office/drawing/2014/main" id="{580C98BD-0378-EFC4-E148-885D8B96AEB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6086657" y="8966239"/>
            <a:ext cx="4615937" cy="3712392"/>
          </a:xfrm>
          <a:prstGeom prst="rect">
            <a:avLst/>
          </a:prstGeom>
        </p:spPr>
      </p:pic>
      <p:pic>
        <p:nvPicPr>
          <p:cNvPr id="42" name="Picture 41" descr="Chart&#10;&#10;Description automatically generated">
            <a:extLst>
              <a:ext uri="{FF2B5EF4-FFF2-40B4-BE49-F238E27FC236}">
                <a16:creationId xmlns:a16="http://schemas.microsoft.com/office/drawing/2014/main" id="{99752C56-2CC7-5459-9C74-0F82130745C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802642" y="23195503"/>
            <a:ext cx="4707221" cy="4690800"/>
          </a:xfrm>
          <a:prstGeom prst="rect">
            <a:avLst/>
          </a:prstGeom>
        </p:spPr>
      </p:pic>
      <p:pic>
        <p:nvPicPr>
          <p:cNvPr id="44" name="Picture 43" descr="Chart&#10;&#10;Description automatically generated">
            <a:extLst>
              <a:ext uri="{FF2B5EF4-FFF2-40B4-BE49-F238E27FC236}">
                <a16:creationId xmlns:a16="http://schemas.microsoft.com/office/drawing/2014/main" id="{E188293E-A2A9-8BEC-62F5-D6185BABBAD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856917" y="23195503"/>
            <a:ext cx="4707475" cy="4691054"/>
          </a:xfrm>
          <a:prstGeom prst="rect">
            <a:avLst/>
          </a:prstGeom>
        </p:spPr>
      </p:pic>
      <p:sp>
        <p:nvSpPr>
          <p:cNvPr id="47" name="Text Placeholder 12">
            <a:extLst>
              <a:ext uri="{FF2B5EF4-FFF2-40B4-BE49-F238E27FC236}">
                <a16:creationId xmlns:a16="http://schemas.microsoft.com/office/drawing/2014/main" id="{FD2479D7-8E47-7D2D-B6BB-E9208EE8C882}"/>
              </a:ext>
            </a:extLst>
          </p:cNvPr>
          <p:cNvSpPr txBox="1">
            <a:spLocks/>
          </p:cNvSpPr>
          <p:nvPr/>
        </p:nvSpPr>
        <p:spPr>
          <a:xfrm>
            <a:off x="32539679" y="24578495"/>
            <a:ext cx="9798096" cy="708327"/>
          </a:xfrm>
          <a:prstGeom prst="rect">
            <a:avLst/>
          </a:prstGeom>
          <a:noFill/>
        </p:spPr>
        <p:txBody>
          <a:bodyPr wrap="square" lIns="91436" tIns="91436" rIns="91436" bIns="91436" anchor="ctr" anchorCtr="0">
            <a:spAutoFit/>
          </a:bodyPr>
          <a:lstStyle>
            <a:lvl1pPr marL="0" indent="0" algn="ctr" defTabSz="4036471" rtl="0" eaLnBrk="1" latinLnBrk="0" hangingPunct="1">
              <a:spcBef>
                <a:spcPct val="20000"/>
              </a:spcBef>
              <a:buFont typeface="Arial" pitchFamily="34" charset="0"/>
              <a:buNone/>
              <a:defRPr sz="3403" b="1" u="sng" kern="1200" baseline="0">
                <a:solidFill>
                  <a:schemeClr val="accent5">
                    <a:lumMod val="50000"/>
                  </a:schemeClr>
                </a:solidFill>
                <a:latin typeface="+mn-lt"/>
                <a:ea typeface="+mn-ea"/>
                <a:cs typeface="+mn-cs"/>
              </a:defRPr>
            </a:lvl1pPr>
            <a:lvl2pPr marL="3279634" indent="-1261397" algn="l" defTabSz="4036471" rtl="0" eaLnBrk="1" latinLnBrk="0" hangingPunct="1">
              <a:spcBef>
                <a:spcPct val="20000"/>
              </a:spcBef>
              <a:buFont typeface="Arial" pitchFamily="34" charset="0"/>
              <a:buChar char="–"/>
              <a:defRPr sz="12416" kern="1200">
                <a:solidFill>
                  <a:schemeClr val="tx1"/>
                </a:solidFill>
                <a:latin typeface="+mn-lt"/>
                <a:ea typeface="+mn-ea"/>
                <a:cs typeface="+mn-cs"/>
              </a:defRPr>
            </a:lvl2pPr>
            <a:lvl3pPr marL="5045590" indent="-1009119" algn="l" defTabSz="4036471" rtl="0" eaLnBrk="1" latinLnBrk="0" hangingPunct="1">
              <a:spcBef>
                <a:spcPct val="20000"/>
              </a:spcBef>
              <a:buFont typeface="Arial" pitchFamily="34" charset="0"/>
              <a:buChar char="•"/>
              <a:defRPr sz="10669" kern="1200">
                <a:solidFill>
                  <a:schemeClr val="tx1"/>
                </a:solidFill>
                <a:latin typeface="+mn-lt"/>
                <a:ea typeface="+mn-ea"/>
                <a:cs typeface="+mn-cs"/>
              </a:defRPr>
            </a:lvl3pPr>
            <a:lvl4pPr marL="7063827"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4pPr>
            <a:lvl5pPr marL="9082061"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a:lstStyle>
          <a:p>
            <a:r>
              <a:rPr lang="en-US" dirty="0"/>
              <a:t>REFERENCES</a:t>
            </a:r>
          </a:p>
        </p:txBody>
      </p:sp>
      <p:sp>
        <p:nvSpPr>
          <p:cNvPr id="48" name="Text Placeholder 13">
            <a:extLst>
              <a:ext uri="{FF2B5EF4-FFF2-40B4-BE49-F238E27FC236}">
                <a16:creationId xmlns:a16="http://schemas.microsoft.com/office/drawing/2014/main" id="{769F62C2-767A-B67E-F6B6-E58028108152}"/>
              </a:ext>
            </a:extLst>
          </p:cNvPr>
          <p:cNvSpPr txBox="1">
            <a:spLocks/>
          </p:cNvSpPr>
          <p:nvPr/>
        </p:nvSpPr>
        <p:spPr>
          <a:xfrm>
            <a:off x="32537317" y="26733533"/>
            <a:ext cx="4899600" cy="2683276"/>
          </a:xfrm>
          <a:prstGeom prst="rect">
            <a:avLst/>
          </a:prstGeom>
        </p:spPr>
        <p:txBody>
          <a:bodyPr wrap="square" lIns="228589" tIns="228589" rIns="228589" bIns="228589">
            <a:spAutoFit/>
          </a:bodyPr>
          <a:lstStyle>
            <a:lvl1pPr marL="0" indent="0" algn="l" defTabSz="4036471" rtl="0" eaLnBrk="1" latinLnBrk="0" hangingPunct="1">
              <a:spcBef>
                <a:spcPct val="20000"/>
              </a:spcBef>
              <a:buFont typeface="Arial" pitchFamily="34" charset="0"/>
              <a:buNone/>
              <a:defRPr sz="2299" kern="1200">
                <a:solidFill>
                  <a:schemeClr val="accent5">
                    <a:lumMod val="50000"/>
                  </a:schemeClr>
                </a:solidFill>
                <a:latin typeface="Times New Roman" pitchFamily="18" charset="0"/>
                <a:ea typeface="+mn-ea"/>
                <a:cs typeface="Times New Roman" pitchFamily="18" charset="0"/>
              </a:defRPr>
            </a:lvl1pPr>
            <a:lvl2pPr marL="1366513"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2pPr>
            <a:lvl3pPr marL="1892096"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3pPr>
            <a:lvl4pPr marL="2470237" indent="-578141"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4pPr>
            <a:lvl5pPr marL="2890703" indent="-420466"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a:lstStyle>
          <a:p>
            <a:pPr algn="ctr"/>
            <a:r>
              <a:rPr lang="en-US" sz="2800" b="1" u="sng" dirty="0">
                <a:latin typeface="+mn-lt"/>
              </a:rPr>
              <a:t>Group members</a:t>
            </a:r>
          </a:p>
          <a:p>
            <a:pPr algn="ctr"/>
            <a:r>
              <a:rPr lang="en-US" dirty="0">
                <a:latin typeface="+mn-lt"/>
              </a:rPr>
              <a:t>Giulia Bergonzoli</a:t>
            </a:r>
          </a:p>
          <a:p>
            <a:pPr algn="ctr"/>
            <a:r>
              <a:rPr lang="en-US" dirty="0">
                <a:latin typeface="+mn-lt"/>
              </a:rPr>
              <a:t>Ettore </a:t>
            </a:r>
            <a:r>
              <a:rPr lang="en-US" dirty="0" err="1">
                <a:latin typeface="+mn-lt"/>
              </a:rPr>
              <a:t>Busani</a:t>
            </a:r>
            <a:endParaRPr lang="en-US" dirty="0">
              <a:latin typeface="+mn-lt"/>
            </a:endParaRPr>
          </a:p>
          <a:p>
            <a:pPr algn="ctr"/>
            <a:r>
              <a:rPr lang="en-US" dirty="0">
                <a:latin typeface="+mn-lt"/>
              </a:rPr>
              <a:t>Sebastian Castellano</a:t>
            </a:r>
          </a:p>
          <a:p>
            <a:pPr algn="ctr"/>
            <a:r>
              <a:rPr lang="en-US" dirty="0">
                <a:latin typeface="+mn-lt"/>
              </a:rPr>
              <a:t>Lucia Gregorini</a:t>
            </a:r>
          </a:p>
        </p:txBody>
      </p:sp>
      <p:sp>
        <p:nvSpPr>
          <p:cNvPr id="49" name="Text Placeholder 13">
            <a:extLst>
              <a:ext uri="{FF2B5EF4-FFF2-40B4-BE49-F238E27FC236}">
                <a16:creationId xmlns:a16="http://schemas.microsoft.com/office/drawing/2014/main" id="{88C91EEF-4394-9DFD-C812-647535A1057C}"/>
              </a:ext>
            </a:extLst>
          </p:cNvPr>
          <p:cNvSpPr txBox="1">
            <a:spLocks/>
          </p:cNvSpPr>
          <p:nvPr/>
        </p:nvSpPr>
        <p:spPr>
          <a:xfrm>
            <a:off x="37439279" y="26733533"/>
            <a:ext cx="4899600" cy="2683405"/>
          </a:xfrm>
          <a:prstGeom prst="rect">
            <a:avLst/>
          </a:prstGeom>
        </p:spPr>
        <p:txBody>
          <a:bodyPr wrap="square" lIns="228589" tIns="228589" rIns="228589" bIns="228589">
            <a:spAutoFit/>
          </a:bodyPr>
          <a:lstStyle>
            <a:lvl1pPr marL="0" indent="0" algn="l" defTabSz="4036471" rtl="0" eaLnBrk="1" latinLnBrk="0" hangingPunct="1">
              <a:spcBef>
                <a:spcPct val="20000"/>
              </a:spcBef>
              <a:buFont typeface="Arial" pitchFamily="34" charset="0"/>
              <a:buNone/>
              <a:defRPr sz="2299" kern="1200">
                <a:solidFill>
                  <a:schemeClr val="accent5">
                    <a:lumMod val="50000"/>
                  </a:schemeClr>
                </a:solidFill>
                <a:latin typeface="Times New Roman" pitchFamily="18" charset="0"/>
                <a:ea typeface="+mn-ea"/>
                <a:cs typeface="Times New Roman" pitchFamily="18" charset="0"/>
              </a:defRPr>
            </a:lvl1pPr>
            <a:lvl2pPr marL="1366513"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2pPr>
            <a:lvl3pPr marL="1892096"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3pPr>
            <a:lvl4pPr marL="2470237" indent="-578141"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4pPr>
            <a:lvl5pPr marL="2890703" indent="-420466"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a:lstStyle>
          <a:p>
            <a:pPr algn="ctr"/>
            <a:r>
              <a:rPr lang="en-US" sz="2800" b="1" u="sng" dirty="0">
                <a:latin typeface="+mn-lt"/>
              </a:rPr>
              <a:t>Tutor</a:t>
            </a:r>
          </a:p>
          <a:p>
            <a:pPr algn="ctr"/>
            <a:r>
              <a:rPr lang="en-US" dirty="0">
                <a:latin typeface="+mn-lt"/>
              </a:rPr>
              <a:t>Chiara Masci</a:t>
            </a:r>
          </a:p>
          <a:p>
            <a:pPr algn="ctr"/>
            <a:endParaRPr lang="en-US" dirty="0">
              <a:latin typeface="+mn-lt"/>
            </a:endParaRPr>
          </a:p>
          <a:p>
            <a:pPr algn="ctr"/>
            <a:r>
              <a:rPr lang="en-US" sz="2800" b="1" u="sng" dirty="0">
                <a:latin typeface="+mn-lt"/>
              </a:rPr>
              <a:t>Professor</a:t>
            </a:r>
          </a:p>
          <a:p>
            <a:pPr algn="ctr"/>
            <a:r>
              <a:rPr lang="en-US" dirty="0" err="1">
                <a:latin typeface="+mn-lt"/>
              </a:rPr>
              <a:t>Piercesare</a:t>
            </a:r>
            <a:r>
              <a:rPr lang="en-US" dirty="0">
                <a:latin typeface="+mn-lt"/>
              </a:rPr>
              <a:t> Secchi</a:t>
            </a:r>
          </a:p>
        </p:txBody>
      </p:sp>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1848</TotalTime>
  <Words>1780</Words>
  <Application>Microsoft Office PowerPoint</Application>
  <PresentationFormat>Custom</PresentationFormat>
  <Paragraphs>181</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Symbol</vt:lpstr>
      <vt:lpstr>Times New Roman</vt:lpstr>
      <vt:lpstr>Trebuchet MS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Giulia Bergonzoli</cp:lastModifiedBy>
  <cp:revision>111</cp:revision>
  <dcterms:created xsi:type="dcterms:W3CDTF">2012-02-03T19:11:35Z</dcterms:created>
  <dcterms:modified xsi:type="dcterms:W3CDTF">2022-07-22T12:19:18Z</dcterms:modified>
  <cp:category>Research poster templates</cp:category>
</cp:coreProperties>
</file>