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2803763" cy="30275213"/>
  <p:notesSz cx="6858000" cy="9144000"/>
  <p:defaultTextStyle>
    <a:defPPr>
      <a:defRPr lang="en-US"/>
    </a:defPPr>
    <a:lvl1pPr marL="0" algn="l" defTabSz="4175599" rtl="0" eaLnBrk="1" latinLnBrk="0" hangingPunct="1">
      <a:defRPr sz="8182" kern="1200">
        <a:solidFill>
          <a:schemeClr val="tx1"/>
        </a:solidFill>
        <a:latin typeface="+mn-lt"/>
        <a:ea typeface="+mn-ea"/>
        <a:cs typeface="+mn-cs"/>
      </a:defRPr>
    </a:lvl1pPr>
    <a:lvl2pPr marL="2087801" algn="l" defTabSz="4175599" rtl="0" eaLnBrk="1" latinLnBrk="0" hangingPunct="1">
      <a:defRPr sz="8182" kern="1200">
        <a:solidFill>
          <a:schemeClr val="tx1"/>
        </a:solidFill>
        <a:latin typeface="+mn-lt"/>
        <a:ea typeface="+mn-ea"/>
        <a:cs typeface="+mn-cs"/>
      </a:defRPr>
    </a:lvl2pPr>
    <a:lvl3pPr marL="4175599" algn="l" defTabSz="4175599" rtl="0" eaLnBrk="1" latinLnBrk="0" hangingPunct="1">
      <a:defRPr sz="8182" kern="1200">
        <a:solidFill>
          <a:schemeClr val="tx1"/>
        </a:solidFill>
        <a:latin typeface="+mn-lt"/>
        <a:ea typeface="+mn-ea"/>
        <a:cs typeface="+mn-cs"/>
      </a:defRPr>
    </a:lvl3pPr>
    <a:lvl4pPr marL="6263400" algn="l" defTabSz="4175599" rtl="0" eaLnBrk="1" latinLnBrk="0" hangingPunct="1">
      <a:defRPr sz="8182" kern="1200">
        <a:solidFill>
          <a:schemeClr val="tx1"/>
        </a:solidFill>
        <a:latin typeface="+mn-lt"/>
        <a:ea typeface="+mn-ea"/>
        <a:cs typeface="+mn-cs"/>
      </a:defRPr>
    </a:lvl4pPr>
    <a:lvl5pPr marL="8351200" algn="l" defTabSz="4175599" rtl="0" eaLnBrk="1" latinLnBrk="0" hangingPunct="1">
      <a:defRPr sz="8182" kern="1200">
        <a:solidFill>
          <a:schemeClr val="tx1"/>
        </a:solidFill>
        <a:latin typeface="+mn-lt"/>
        <a:ea typeface="+mn-ea"/>
        <a:cs typeface="+mn-cs"/>
      </a:defRPr>
    </a:lvl5pPr>
    <a:lvl6pPr marL="10439001" algn="l" defTabSz="4175599" rtl="0" eaLnBrk="1" latinLnBrk="0" hangingPunct="1">
      <a:defRPr sz="8182" kern="1200">
        <a:solidFill>
          <a:schemeClr val="tx1"/>
        </a:solidFill>
        <a:latin typeface="+mn-lt"/>
        <a:ea typeface="+mn-ea"/>
        <a:cs typeface="+mn-cs"/>
      </a:defRPr>
    </a:lvl6pPr>
    <a:lvl7pPr marL="12526801" algn="l" defTabSz="4175599" rtl="0" eaLnBrk="1" latinLnBrk="0" hangingPunct="1">
      <a:defRPr sz="8182" kern="1200">
        <a:solidFill>
          <a:schemeClr val="tx1"/>
        </a:solidFill>
        <a:latin typeface="+mn-lt"/>
        <a:ea typeface="+mn-ea"/>
        <a:cs typeface="+mn-cs"/>
      </a:defRPr>
    </a:lvl7pPr>
    <a:lvl8pPr marL="14614600" algn="l" defTabSz="4175599" rtl="0" eaLnBrk="1" latinLnBrk="0" hangingPunct="1">
      <a:defRPr sz="8182" kern="1200">
        <a:solidFill>
          <a:schemeClr val="tx1"/>
        </a:solidFill>
        <a:latin typeface="+mn-lt"/>
        <a:ea typeface="+mn-ea"/>
        <a:cs typeface="+mn-cs"/>
      </a:defRPr>
    </a:lvl8pPr>
    <a:lvl9pPr marL="16702401" algn="l" defTabSz="4175599" rtl="0" eaLnBrk="1" latinLnBrk="0" hangingPunct="1">
      <a:defRPr sz="81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2"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257" userDrawn="1">
          <p15:clr>
            <a:srgbClr val="A4A3A4"/>
          </p15:clr>
        </p15:guide>
        <p15:guide id="6" pos="2670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4248" autoAdjust="0"/>
  </p:normalViewPr>
  <p:slideViewPr>
    <p:cSldViewPr snapToGrid="0" snapToObjects="1" showGuides="1">
      <p:cViewPr>
        <p:scale>
          <a:sx n="18" d="100"/>
          <a:sy n="18" d="100"/>
        </p:scale>
        <p:origin x="1848" y="62"/>
      </p:cViewPr>
      <p:guideLst>
        <p:guide orient="horz" pos="3052"/>
        <p:guide orient="horz" pos="265"/>
        <p:guide orient="horz" pos="18541"/>
        <p:guide orient="horz"/>
        <p:guide pos="257"/>
        <p:guide pos="2670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7/21/2022</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175599" rtl="0" eaLnBrk="1" latinLnBrk="0" hangingPunct="1">
      <a:defRPr sz="5518" kern="1200">
        <a:solidFill>
          <a:schemeClr val="tx1"/>
        </a:solidFill>
        <a:latin typeface="+mn-lt"/>
        <a:ea typeface="+mn-ea"/>
        <a:cs typeface="+mn-cs"/>
      </a:defRPr>
    </a:lvl1pPr>
    <a:lvl2pPr marL="2087801" algn="l" defTabSz="4175599" rtl="0" eaLnBrk="1" latinLnBrk="0" hangingPunct="1">
      <a:defRPr sz="5518" kern="1200">
        <a:solidFill>
          <a:schemeClr val="tx1"/>
        </a:solidFill>
        <a:latin typeface="+mn-lt"/>
        <a:ea typeface="+mn-ea"/>
        <a:cs typeface="+mn-cs"/>
      </a:defRPr>
    </a:lvl2pPr>
    <a:lvl3pPr marL="4175599" algn="l" defTabSz="4175599" rtl="0" eaLnBrk="1" latinLnBrk="0" hangingPunct="1">
      <a:defRPr sz="5518" kern="1200">
        <a:solidFill>
          <a:schemeClr val="tx1"/>
        </a:solidFill>
        <a:latin typeface="+mn-lt"/>
        <a:ea typeface="+mn-ea"/>
        <a:cs typeface="+mn-cs"/>
      </a:defRPr>
    </a:lvl3pPr>
    <a:lvl4pPr marL="6263400" algn="l" defTabSz="4175599" rtl="0" eaLnBrk="1" latinLnBrk="0" hangingPunct="1">
      <a:defRPr sz="5518" kern="1200">
        <a:solidFill>
          <a:schemeClr val="tx1"/>
        </a:solidFill>
        <a:latin typeface="+mn-lt"/>
        <a:ea typeface="+mn-ea"/>
        <a:cs typeface="+mn-cs"/>
      </a:defRPr>
    </a:lvl4pPr>
    <a:lvl5pPr marL="8351200" algn="l" defTabSz="4175599" rtl="0" eaLnBrk="1" latinLnBrk="0" hangingPunct="1">
      <a:defRPr sz="5518" kern="1200">
        <a:solidFill>
          <a:schemeClr val="tx1"/>
        </a:solidFill>
        <a:latin typeface="+mn-lt"/>
        <a:ea typeface="+mn-ea"/>
        <a:cs typeface="+mn-cs"/>
      </a:defRPr>
    </a:lvl5pPr>
    <a:lvl6pPr marL="10439001" algn="l" defTabSz="4175599" rtl="0" eaLnBrk="1" latinLnBrk="0" hangingPunct="1">
      <a:defRPr sz="5518" kern="1200">
        <a:solidFill>
          <a:schemeClr val="tx1"/>
        </a:solidFill>
        <a:latin typeface="+mn-lt"/>
        <a:ea typeface="+mn-ea"/>
        <a:cs typeface="+mn-cs"/>
      </a:defRPr>
    </a:lvl6pPr>
    <a:lvl7pPr marL="12526801" algn="l" defTabSz="4175599" rtl="0" eaLnBrk="1" latinLnBrk="0" hangingPunct="1">
      <a:defRPr sz="5518" kern="1200">
        <a:solidFill>
          <a:schemeClr val="tx1"/>
        </a:solidFill>
        <a:latin typeface="+mn-lt"/>
        <a:ea typeface="+mn-ea"/>
        <a:cs typeface="+mn-cs"/>
      </a:defRPr>
    </a:lvl7pPr>
    <a:lvl8pPr marL="14614600" algn="l" defTabSz="4175599" rtl="0" eaLnBrk="1" latinLnBrk="0" hangingPunct="1">
      <a:defRPr sz="5518" kern="1200">
        <a:solidFill>
          <a:schemeClr val="tx1"/>
        </a:solidFill>
        <a:latin typeface="+mn-lt"/>
        <a:ea typeface="+mn-ea"/>
        <a:cs typeface="+mn-cs"/>
      </a:defRPr>
    </a:lvl8pPr>
    <a:lvl9pPr marL="16702401" algn="l" defTabSz="4175599" rtl="0" eaLnBrk="1" latinLnBrk="0" hangingPunct="1">
      <a:defRPr sz="551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603933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26369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259103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hyperlink" Target="https://www.posterpresentations.com/how-to-change-the-research-poster-template-colors.html"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348221" y="12966"/>
          <a:ext cx="9534640" cy="30055240"/>
        </p:xfrm>
        <a:graphic>
          <a:graphicData uri="http://schemas.openxmlformats.org/drawingml/2006/table">
            <a:tbl>
              <a:tblPr firstRow="1" bandRow="1">
                <a:tableStyleId>{5C22544A-7EE6-4342-B048-85BDC9FD1C3A}</a:tableStyleId>
              </a:tblPr>
              <a:tblGrid>
                <a:gridCol w="4088379">
                  <a:extLst>
                    <a:ext uri="{9D8B030D-6E8A-4147-A177-3AD203B41FA5}">
                      <a16:colId xmlns:a16="http://schemas.microsoft.com/office/drawing/2014/main" val="20000"/>
                    </a:ext>
                  </a:extLst>
                </a:gridCol>
                <a:gridCol w="5446261">
                  <a:extLst>
                    <a:ext uri="{9D8B030D-6E8A-4147-A177-3AD203B41FA5}">
                      <a16:colId xmlns:a16="http://schemas.microsoft.com/office/drawing/2014/main" val="20001"/>
                    </a:ext>
                  </a:extLst>
                </a:gridCol>
              </a:tblGrid>
              <a:tr h="122239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600" b="1" spc="0" dirty="0">
                          <a:solidFill>
                            <a:srgbClr val="FF0000"/>
                          </a:solidFill>
                          <a:latin typeface="Trebuchet MS" pitchFamily="34" charset="0"/>
                        </a:rPr>
                        <a:t>(THIS SIDEBAR WILL NOT PRINT)</a:t>
                      </a:r>
                      <a:endParaRPr lang="en-US" sz="33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86885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36"x48"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78349" marR="89175" marT="126147" marB="4204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0527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36 inches tall</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by</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48 inches wide</a:t>
                      </a: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89175" marR="89175" marT="42049" marB="4204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30 tall x 40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42 tall x 56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48 tall x 64 wide</a:t>
                      </a:r>
                    </a:p>
                  </a:txBody>
                  <a:tcPr marL="178349" marR="89175" marT="126147" marB="42049">
                    <a:solidFill>
                      <a:srgbClr val="010101"/>
                    </a:solidFill>
                  </a:tcPr>
                </a:tc>
                <a:extLst>
                  <a:ext uri="{0D108BD9-81ED-4DB2-BD59-A6C34878D82A}">
                    <a16:rowId xmlns:a16="http://schemas.microsoft.com/office/drawing/2014/main" val="10008"/>
                  </a:ext>
                </a:extLst>
              </a:tr>
              <a:tr h="3944331">
                <a:tc>
                  <a:txBody>
                    <a:bodyPr/>
                    <a:lstStyle/>
                    <a:p>
                      <a:endParaRPr lang="en-US" sz="1800" dirty="0">
                        <a:solidFill>
                          <a:srgbClr val="1F3A4E"/>
                        </a:solidFill>
                      </a:endParaRPr>
                    </a:p>
                  </a:txBody>
                  <a:tcPr marL="89175" marR="89175" marT="42049" marB="42049">
                    <a:blipFill rotWithShape="1">
                      <a:blip r:embed="rId5"/>
                      <a:stretch>
                        <a:fillRect/>
                      </a:stretch>
                    </a:blipFill>
                  </a:tcPr>
                </a:tc>
                <a:tc>
                  <a:txBody>
                    <a:bodyPr/>
                    <a:lstStyle/>
                    <a:p>
                      <a:pPr algn="l"/>
                      <a:r>
                        <a:rPr lang="en-US" sz="2200" b="1" baseline="0" dirty="0">
                          <a:solidFill>
                            <a:srgbClr val="FFC000"/>
                          </a:solidFill>
                          <a:latin typeface="Arial" panose="020B0604020202020204" pitchFamily="34" charset="0"/>
                          <a:cs typeface="Arial" panose="020B0604020202020204" pitchFamily="34" charset="0"/>
                        </a:rPr>
                        <a:t>How to </a:t>
                      </a:r>
                      <a:r>
                        <a:rPr lang="en-US" sz="3700" b="1" baseline="0" dirty="0">
                          <a:solidFill>
                            <a:srgbClr val="FFC000"/>
                          </a:solidFill>
                          <a:latin typeface="Arial" panose="020B0604020202020204" pitchFamily="34" charset="0"/>
                          <a:cs typeface="Arial" panose="020B0604020202020204" pitchFamily="34" charset="0"/>
                        </a:rPr>
                        <a:t>Zoom in </a:t>
                      </a:r>
                      <a:r>
                        <a:rPr lang="en-US" sz="22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2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78349" marR="89175" marT="126147" marB="42049">
                    <a:solidFill>
                      <a:srgbClr val="010101"/>
                    </a:solidFill>
                  </a:tcPr>
                </a:tc>
                <a:extLst>
                  <a:ext uri="{0D108BD9-81ED-4DB2-BD59-A6C34878D82A}">
                    <a16:rowId xmlns:a16="http://schemas.microsoft.com/office/drawing/2014/main" val="10001"/>
                  </a:ext>
                </a:extLst>
              </a:tr>
              <a:tr h="16559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89175" marR="89175" marT="42049" marB="4204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517263">
                <a:tc>
                  <a:txBody>
                    <a:bodyPr/>
                    <a:lstStyle/>
                    <a:p>
                      <a:endParaRPr lang="en-US" sz="1800" dirty="0">
                        <a:solidFill>
                          <a:srgbClr val="1F3A4E"/>
                        </a:solidFill>
                      </a:endParaRPr>
                    </a:p>
                  </a:txBody>
                  <a:tcPr marL="89175" marR="89175" marT="42049" marB="42049">
                    <a:blipFill rotWithShape="1">
                      <a:blip r:embed="rId6"/>
                      <a:stretch>
                        <a:fillRect/>
                      </a:stretch>
                    </a:blipFill>
                  </a:tcPr>
                </a:tc>
                <a:tc>
                  <a:txBody>
                    <a:bodyPr/>
                    <a:lstStyle/>
                    <a:p>
                      <a:pPr marL="0" lvl="1" indent="0" algn="l" defTabSz="114300"/>
                      <a:r>
                        <a:rPr lang="en-US" sz="22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78349" marR="89175" marT="126147" marB="42049">
                    <a:solidFill>
                      <a:srgbClr val="010101"/>
                    </a:solidFill>
                  </a:tcPr>
                </a:tc>
                <a:extLst>
                  <a:ext uri="{0D108BD9-81ED-4DB2-BD59-A6C34878D82A}">
                    <a16:rowId xmlns:a16="http://schemas.microsoft.com/office/drawing/2014/main" val="10003"/>
                  </a:ext>
                </a:extLst>
              </a:tr>
              <a:tr h="3236566">
                <a:tc gridSpan="2">
                  <a:txBody>
                    <a:bodyPr/>
                    <a:lstStyle/>
                    <a:p>
                      <a:r>
                        <a:rPr lang="en-US" sz="22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marL="89175" marR="89175" marT="42049" marB="4204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867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78349" marR="89175" marT="126147" marB="4204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109040">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78349" marR="89175" marT="126147" marB="42049">
                    <a:blipFill rotWithShape="1">
                      <a:blip r:embed="rId7"/>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1774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78349" marR="89175" marT="126147" marB="4204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93134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78349" marR="89175" marT="126147" marB="42049">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3587872" y="-77944"/>
          <a:ext cx="9196548" cy="30419303"/>
        </p:xfrm>
        <a:graphic>
          <a:graphicData uri="http://schemas.openxmlformats.org/drawingml/2006/table">
            <a:tbl>
              <a:tblPr firstRow="1" bandRow="1">
                <a:tableStyleId>{5C22544A-7EE6-4342-B048-85BDC9FD1C3A}</a:tableStyleId>
              </a:tblPr>
              <a:tblGrid>
                <a:gridCol w="3260989">
                  <a:extLst>
                    <a:ext uri="{9D8B030D-6E8A-4147-A177-3AD203B41FA5}">
                      <a16:colId xmlns:a16="http://schemas.microsoft.com/office/drawing/2014/main" val="20000"/>
                    </a:ext>
                  </a:extLst>
                </a:gridCol>
                <a:gridCol w="1347330">
                  <a:extLst>
                    <a:ext uri="{9D8B030D-6E8A-4147-A177-3AD203B41FA5}">
                      <a16:colId xmlns:a16="http://schemas.microsoft.com/office/drawing/2014/main" val="997673227"/>
                    </a:ext>
                  </a:extLst>
                </a:gridCol>
                <a:gridCol w="4588229">
                  <a:extLst>
                    <a:ext uri="{9D8B030D-6E8A-4147-A177-3AD203B41FA5}">
                      <a16:colId xmlns:a16="http://schemas.microsoft.com/office/drawing/2014/main" val="4164475170"/>
                    </a:ext>
                  </a:extLst>
                </a:gridCol>
              </a:tblGrid>
              <a:tr h="161539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16411">
                <a:tc gridSpan="3">
                  <a:txBody>
                    <a:bodyPr/>
                    <a:lstStyle/>
                    <a:p>
                      <a:pPr algn="l"/>
                      <a:r>
                        <a:rPr lang="en-US" sz="2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200" dirty="0">
                          <a:solidFill>
                            <a:srgbClr val="FFC000"/>
                          </a:solidFill>
                          <a:hlinkClick r:id="rId9">
                            <a:extLst>
                              <a:ext uri="{A12FA001-AC4F-418D-AE19-62706E023703}">
                                <ahyp:hlinkClr xmlns:ahyp="http://schemas.microsoft.com/office/drawing/2018/hyperlinkcolor" val="tx"/>
                              </a:ext>
                            </a:extLst>
                          </a:hlinkClick>
                        </a:rPr>
                        <a:t>https://www.posterpresentations.com/how-to-change-the-research-poster-template-colors.html</a:t>
                      </a:r>
                      <a:endParaRPr lang="en-US" sz="2200" dirty="0">
                        <a:solidFill>
                          <a:srgbClr val="FFC000"/>
                        </a:solidFill>
                      </a:endParaRP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a:p>
                  </a:txBody>
                  <a:tcPr/>
                </a:tc>
                <a:extLst>
                  <a:ext uri="{0D108BD9-81ED-4DB2-BD59-A6C34878D82A}">
                    <a16:rowId xmlns:a16="http://schemas.microsoft.com/office/drawing/2014/main" val="10001"/>
                  </a:ext>
                </a:extLst>
              </a:tr>
              <a:tr h="3373219">
                <a:tc gridSpan="3">
                  <a:txBody>
                    <a:bodyPr/>
                    <a:lstStyle/>
                    <a:p>
                      <a:r>
                        <a:rPr lang="en-US" sz="2600" b="1" dirty="0">
                          <a:solidFill>
                            <a:srgbClr val="FFC000"/>
                          </a:solidFill>
                          <a:latin typeface="Arial" panose="020B0604020202020204" pitchFamily="34" charset="0"/>
                          <a:cs typeface="Arial" panose="020B0604020202020204" pitchFamily="34" charset="0"/>
                        </a:rPr>
                        <a:t>How to change the column layout configuration</a:t>
                      </a:r>
                    </a:p>
                    <a:p>
                      <a:r>
                        <a:rPr lang="en-US" sz="2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200" dirty="0">
                          <a:solidFill>
                            <a:srgbClr val="D9D9D9"/>
                          </a:solidFill>
                          <a:latin typeface="Arial" panose="020B0604020202020204" pitchFamily="34" charset="0"/>
                          <a:cs typeface="Arial" panose="020B0604020202020204" pitchFamily="34" charset="0"/>
                        </a:rPr>
                        <a:t>You can see a tutorial here: </a:t>
                      </a:r>
                      <a:r>
                        <a:rPr lang="en-US" sz="2200" u="sng" dirty="0">
                          <a:solidFill>
                            <a:srgbClr val="FFC000"/>
                          </a:solidFill>
                          <a:latin typeface="Arial" panose="020B0604020202020204" pitchFamily="34" charset="0"/>
                          <a:cs typeface="Arial" panose="020B0604020202020204" pitchFamily="34" charset="0"/>
                        </a:rPr>
                        <a:t>https://</a:t>
                      </a:r>
                      <a:r>
                        <a:rPr lang="en-US" sz="2200" u="sng" dirty="0" err="1">
                          <a:solidFill>
                            <a:srgbClr val="FFC000"/>
                          </a:solidFill>
                          <a:latin typeface="Arial" panose="020B0604020202020204" pitchFamily="34" charset="0"/>
                          <a:cs typeface="Arial" panose="020B0604020202020204" pitchFamily="34" charset="0"/>
                        </a:rPr>
                        <a:t>www.posterpresentations.com</a:t>
                      </a:r>
                      <a:r>
                        <a:rPr lang="en-US" sz="2200" u="sng" dirty="0">
                          <a:solidFill>
                            <a:srgbClr val="FFC000"/>
                          </a:solidFill>
                          <a:latin typeface="Arial" panose="020B0604020202020204" pitchFamily="34" charset="0"/>
                          <a:cs typeface="Arial" panose="020B0604020202020204" pitchFamily="34" charset="0"/>
                        </a:rPr>
                        <a:t>/how-to-change-the-column-</a:t>
                      </a:r>
                      <a:r>
                        <a:rPr lang="en-US" sz="2200" u="sng" dirty="0" err="1">
                          <a:solidFill>
                            <a:srgbClr val="FFC000"/>
                          </a:solidFill>
                          <a:latin typeface="Arial" panose="020B0604020202020204" pitchFamily="34" charset="0"/>
                          <a:cs typeface="Arial" panose="020B0604020202020204" pitchFamily="34" charset="0"/>
                        </a:rPr>
                        <a:t>configuration.html</a:t>
                      </a:r>
                      <a:endParaRPr lang="en-US" sz="7900" u="sng" dirty="0">
                        <a:solidFill>
                          <a:srgbClr val="FFC000"/>
                        </a:solidFill>
                      </a:endParaRP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11"/>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7613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a:t>
                      </a:r>
                      <a:r>
                        <a:rPr lang="en-US" sz="2200" baseline="0" noProof="0" dirty="0">
                          <a:solidFill>
                            <a:srgbClr val="D9D9D9"/>
                          </a:solidFill>
                          <a:latin typeface="Arial" panose="020B0604020202020204" pitchFamily="34" charset="0"/>
                          <a:cs typeface="Arial" panose="020B0604020202020204" pitchFamily="34" charset="0"/>
                        </a:rPr>
                        <a:t> Guides</a:t>
                      </a:r>
                      <a:r>
                        <a:rPr lang="en-US" sz="2200" noProof="0" dirty="0">
                          <a:solidFill>
                            <a:srgbClr val="D9D9D9"/>
                          </a:solidFill>
                          <a:latin typeface="Arial" panose="020B0604020202020204" pitchFamily="34" charset="0"/>
                          <a:cs typeface="Arial" panose="020B0604020202020204" pitchFamily="34" charset="0"/>
                        </a:rPr>
                        <a:t> </a:t>
                      </a:r>
                      <a:r>
                        <a:rPr lang="en-US" sz="2200" u="sng" noProof="0" dirty="0">
                          <a:solidFill>
                            <a:srgbClr val="D9D9D9"/>
                          </a:solidFill>
                          <a:latin typeface="Arial" panose="020B0604020202020204" pitchFamily="34" charset="0"/>
                          <a:cs typeface="Arial" panose="020B0604020202020204" pitchFamily="34" charset="0"/>
                        </a:rPr>
                        <a:t>are outside the template’s printable area</a:t>
                      </a:r>
                      <a:r>
                        <a:rPr lang="en-US" sz="2200" noProof="0" dirty="0">
                          <a:solidFill>
                            <a:srgbClr val="D9D9D9"/>
                          </a:solidFill>
                          <a:latin typeface="Arial" panose="020B0604020202020204" pitchFamily="34" charset="0"/>
                          <a:cs typeface="Arial" panose="020B0604020202020204" pitchFamily="34" charset="0"/>
                        </a:rPr>
                        <a:t> and they will not be on the printed poster</a:t>
                      </a:r>
                      <a:r>
                        <a:rPr lang="en-US" sz="2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To hide the guides click on the </a:t>
                      </a:r>
                      <a:r>
                        <a:rPr lang="en-US" sz="2200" b="1" baseline="0" noProof="0" dirty="0">
                          <a:solidFill>
                            <a:srgbClr val="D9D9D9"/>
                          </a:solidFill>
                          <a:latin typeface="Arial" panose="020B0604020202020204" pitchFamily="34" charset="0"/>
                          <a:cs typeface="Arial" panose="020B0604020202020204" pitchFamily="34" charset="0"/>
                        </a:rPr>
                        <a:t>Home</a:t>
                      </a:r>
                      <a:r>
                        <a:rPr lang="en-US" sz="2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200" b="1"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200" b="1" baseline="0" noProof="0" dirty="0">
                          <a:solidFill>
                            <a:srgbClr val="D9D9D9"/>
                          </a:solidFill>
                          <a:latin typeface="Arial" panose="020B0604020202020204" pitchFamily="34" charset="0"/>
                          <a:cs typeface="Arial" panose="020B0604020202020204" pitchFamily="34" charset="0"/>
                        </a:rPr>
                        <a:t>Without Guides </a:t>
                      </a:r>
                      <a:r>
                        <a:rPr lang="en-US" sz="2200" b="0"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a:t>
                      </a: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extLst>
                  <a:ext uri="{0D108BD9-81ED-4DB2-BD59-A6C34878D82A}">
                    <a16:rowId xmlns:a16="http://schemas.microsoft.com/office/drawing/2014/main" val="10005"/>
                  </a:ext>
                </a:extLst>
              </a:tr>
              <a:tr h="26564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477796">
                <a:tc gridSpan="2">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dirty="0">
                          <a:solidFill>
                            <a:srgbClr val="FFC000"/>
                          </a:solidFill>
                          <a:latin typeface="Arial" panose="020B0604020202020204" pitchFamily="34" charset="0"/>
                          <a:cs typeface="Arial" panose="020B0604020202020204" pitchFamily="34" charset="0"/>
                        </a:rPr>
                        <a:t>F5 key</a:t>
                      </a:r>
                      <a:r>
                        <a:rPr lang="en-US" sz="2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200" dirty="0">
                          <a:solidFill>
                            <a:srgbClr val="FFC000"/>
                          </a:solidFill>
                          <a:latin typeface="Arial" panose="020B0604020202020204" pitchFamily="34" charset="0"/>
                          <a:cs typeface="Arial" panose="020B0604020202020204" pitchFamily="34" charset="0"/>
                        </a:rPr>
                        <a:t>ESC key </a:t>
                      </a:r>
                      <a:r>
                        <a:rPr lang="en-US" sz="2200" dirty="0">
                          <a:solidFill>
                            <a:srgbClr val="D9D9D9"/>
                          </a:solidFill>
                          <a:latin typeface="Arial" panose="020B0604020202020204" pitchFamily="34" charset="0"/>
                          <a:cs typeface="Arial" panose="020B0604020202020204" pitchFamily="34" charset="0"/>
                        </a:rPr>
                        <a:t>to exit Preview.</a:t>
                      </a:r>
                    </a:p>
                  </a:txBody>
                  <a:tcPr marL="178349" marR="89175" marT="126147" marB="42049">
                    <a:solidFill>
                      <a:srgbClr val="010101"/>
                    </a:solidFill>
                  </a:tcPr>
                </a:tc>
                <a:tc hMerge="1">
                  <a:txBody>
                    <a:bodyPr/>
                    <a:lstStyle/>
                    <a:p>
                      <a:endParaRPr lang="en-US"/>
                    </a:p>
                  </a:txBody>
                  <a:tcPr/>
                </a:tc>
                <a:tc>
                  <a:txBody>
                    <a:bodyPr/>
                    <a:lstStyle/>
                    <a:p>
                      <a:pPr algn="ctr"/>
                      <a:r>
                        <a:rPr lang="en-US" sz="10600" b="1" dirty="0">
                          <a:solidFill>
                            <a:srgbClr val="D9D9D9"/>
                          </a:solidFill>
                          <a:latin typeface="Arial" panose="020B0604020202020204" pitchFamily="34" charset="0"/>
                          <a:cs typeface="Arial" panose="020B0604020202020204" pitchFamily="34" charset="0"/>
                        </a:rPr>
                        <a:t>F5</a:t>
                      </a:r>
                      <a:r>
                        <a:rPr lang="en-US" sz="2200" baseline="0" dirty="0">
                          <a:solidFill>
                            <a:srgbClr val="D9D9D9"/>
                          </a:solidFill>
                          <a:latin typeface="Arial" panose="020B0604020202020204" pitchFamily="34" charset="0"/>
                          <a:cs typeface="Arial" panose="020B0604020202020204" pitchFamily="34" charset="0"/>
                        </a:rPr>
                        <a:t> </a:t>
                      </a:r>
                      <a:endParaRPr lang="en-US" sz="7900" dirty="0"/>
                    </a:p>
                  </a:txBody>
                  <a:tcPr marL="178349" marR="89175" marT="126147" marB="42049" anchor="ctr">
                    <a:solidFill>
                      <a:schemeClr val="tx1">
                        <a:lumMod val="95000"/>
                        <a:lumOff val="5000"/>
                      </a:schemeClr>
                    </a:solidFill>
                  </a:tcPr>
                </a:tc>
                <a:extLst>
                  <a:ext uri="{0D108BD9-81ED-4DB2-BD59-A6C34878D82A}">
                    <a16:rowId xmlns:a16="http://schemas.microsoft.com/office/drawing/2014/main" val="10006"/>
                  </a:ext>
                </a:extLst>
              </a:tr>
              <a:tr h="521841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When you are ready to have your poster printed go online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and click on the "</a:t>
                      </a:r>
                      <a:r>
                        <a:rPr lang="en-US" sz="2200" noProof="0" dirty="0">
                          <a:solidFill>
                            <a:srgbClr val="FFC000"/>
                          </a:solidFill>
                          <a:latin typeface="Arial"/>
                          <a:cs typeface="Arial"/>
                        </a:rPr>
                        <a:t>Order Your Poster</a:t>
                      </a:r>
                      <a:r>
                        <a:rPr lang="en-US" sz="2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178349" marR="89175"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45996">
                <a:tc gridSpan="3">
                  <a:txBody>
                    <a:bodyPr/>
                    <a:lstStyle/>
                    <a:p>
                      <a:endParaRPr lang="en-US" sz="2200" dirty="0">
                        <a:solidFill>
                          <a:srgbClr val="1F3A4E"/>
                        </a:solidFill>
                      </a:endParaRPr>
                    </a:p>
                  </a:txBody>
                  <a:tcPr marL="178349" marR="89175" marT="126147" marB="42049">
                    <a:blipFill dpi="0" rotWithShape="1">
                      <a:blip r:embed="rId13">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954280">
                <a:tc>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78349" marR="89175" marT="126147" marB="42049">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D0D0D0"/>
                          </a:solidFill>
                          <a:latin typeface="Arial"/>
                          <a:cs typeface="Arial"/>
                        </a:rPr>
                        <a:t>For complete tutorials</a:t>
                      </a:r>
                      <a:r>
                        <a:rPr lang="en-US" sz="2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700" b="1" dirty="0">
                          <a:solidFill>
                            <a:srgbClr val="FFC000"/>
                          </a:solidFill>
                          <a:latin typeface="Arial"/>
                          <a:cs typeface="Arial"/>
                        </a:rPr>
                        <a:t>https://</a:t>
                      </a:r>
                      <a:r>
                        <a:rPr lang="en-US" sz="1700" b="1" dirty="0" err="1">
                          <a:solidFill>
                            <a:srgbClr val="FFC000"/>
                          </a:solidFill>
                          <a:latin typeface="Arial"/>
                          <a:cs typeface="Arial"/>
                        </a:rPr>
                        <a:t>www.posterpresentations.com</a:t>
                      </a:r>
                      <a:r>
                        <a:rPr lang="en-US" sz="1700" b="1" dirty="0">
                          <a:solidFill>
                            <a:srgbClr val="FFC000"/>
                          </a:solidFill>
                          <a:latin typeface="Arial"/>
                          <a:cs typeface="Arial"/>
                        </a:rPr>
                        <a:t>/</a:t>
                      </a:r>
                      <a:r>
                        <a:rPr lang="en-US" sz="1700" b="1" dirty="0" err="1">
                          <a:solidFill>
                            <a:srgbClr val="FFC000"/>
                          </a:solidFill>
                          <a:latin typeface="Arial"/>
                          <a:cs typeface="Arial"/>
                        </a:rPr>
                        <a:t>helpdesk.html</a:t>
                      </a:r>
                      <a:endParaRPr lang="en-US" sz="1700" dirty="0">
                        <a:solidFill>
                          <a:schemeClr val="bg1">
                            <a:lumMod val="85000"/>
                          </a:schemeClr>
                        </a:solidFill>
                        <a:latin typeface="Arial"/>
                        <a:cs typeface="Arial"/>
                      </a:endParaRPr>
                    </a:p>
                  </a:txBody>
                  <a:tcPr marL="178349" marR="89175" marT="126147" marB="42049">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55" r:id="rId2"/>
    <p:sldLayoutId id="2147483699" r:id="rId3"/>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494E4F-DC92-69E1-334B-CED101DEA9ED}"/>
              </a:ext>
            </a:extLst>
          </p:cNvPr>
          <p:cNvSpPr>
            <a:spLocks noGrp="1"/>
          </p:cNvSpPr>
          <p:nvPr>
            <p:ph type="body" sz="quarter" idx="10"/>
          </p:nvPr>
        </p:nvSpPr>
        <p:spPr>
          <a:xfrm>
            <a:off x="444415" y="5728065"/>
            <a:ext cx="9807648" cy="4495183"/>
          </a:xfrm>
        </p:spPr>
        <p:txBody>
          <a:bodyPr/>
          <a:lstStyle/>
          <a:p>
            <a:pPr algn="just">
              <a:spcBef>
                <a:spcPts val="0"/>
              </a:spcBef>
            </a:pPr>
            <a:r>
              <a:rPr lang="en-US" dirty="0">
                <a:latin typeface="+mn-lt"/>
                <a:cs typeface="Arial" panose="020B0604020202020204" pitchFamily="34" charset="0"/>
              </a:rPr>
              <a:t>High School years are a fundamental stage of development for each individual, and it’s in the interest of every country to ensure that all students have access to the best possible education and are well integrated into the social system.</a:t>
            </a:r>
          </a:p>
          <a:p>
            <a:pPr algn="just">
              <a:spcBef>
                <a:spcPts val="0"/>
              </a:spcBef>
            </a:pPr>
            <a:r>
              <a:rPr lang="en-US" dirty="0">
                <a:latin typeface="+mn-lt"/>
              </a:rPr>
              <a:t>We analyze data related to students of 15 year of age coming from European countries among which there’s a significant number of immigrant students. W</a:t>
            </a:r>
            <a:r>
              <a:rPr lang="en-US" dirty="0">
                <a:latin typeface="+mn-lt"/>
                <a:cs typeface="Arial" panose="020B0604020202020204" pitchFamily="34" charset="0"/>
              </a:rPr>
              <a:t>e observe that immigration is a huge factor in denying many foreign students from achieving the same results of their native peers. This trend is common to all countries across Europe, but some of them show significantly larger gaps with respect to the others.</a:t>
            </a:r>
            <a:endParaRPr lang="it-IT" dirty="0">
              <a:latin typeface="+mn-lt"/>
              <a:cs typeface="Arial" panose="020B0604020202020204" pitchFamily="34" charset="0"/>
            </a:endParaRPr>
          </a:p>
          <a:p>
            <a:pPr algn="just">
              <a:spcBef>
                <a:spcPts val="0"/>
              </a:spcBef>
            </a:pPr>
            <a:r>
              <a:rPr lang="en-US" dirty="0">
                <a:latin typeface="+mn-lt"/>
                <a:cs typeface="Arial" panose="020B0604020202020204" pitchFamily="34" charset="0"/>
              </a:rPr>
              <a:t>In this study we aimed at investigating quantitatively the reasons behind all these differences.</a:t>
            </a:r>
            <a:endParaRPr lang="it-IT" dirty="0">
              <a:latin typeface="+mn-lt"/>
              <a:cs typeface="Arial" panose="020B0604020202020204" pitchFamily="34" charset="0"/>
            </a:endParaRPr>
          </a:p>
        </p:txBody>
      </p:sp>
      <p:sp>
        <p:nvSpPr>
          <p:cNvPr id="3" name="Text Placeholder 2">
            <a:extLst>
              <a:ext uri="{FF2B5EF4-FFF2-40B4-BE49-F238E27FC236}">
                <a16:creationId xmlns:a16="http://schemas.microsoft.com/office/drawing/2014/main" id="{70BEF31E-234A-68CD-1930-00526DE7E1AE}"/>
              </a:ext>
            </a:extLst>
          </p:cNvPr>
          <p:cNvSpPr>
            <a:spLocks noGrp="1"/>
          </p:cNvSpPr>
          <p:nvPr>
            <p:ph type="body" sz="quarter" idx="11"/>
          </p:nvPr>
        </p:nvSpPr>
        <p:spPr/>
        <p:txBody>
          <a:bodyPr/>
          <a:lstStyle/>
          <a:p>
            <a:r>
              <a:rPr lang="en-US" dirty="0"/>
              <a:t>ABSTRACT</a:t>
            </a:r>
          </a:p>
        </p:txBody>
      </p:sp>
      <p:sp>
        <p:nvSpPr>
          <p:cNvPr id="4" name="Text Placeholder 3">
            <a:extLst>
              <a:ext uri="{FF2B5EF4-FFF2-40B4-BE49-F238E27FC236}">
                <a16:creationId xmlns:a16="http://schemas.microsoft.com/office/drawing/2014/main" id="{9723C132-4FB0-8933-076B-0E5D733E2A32}"/>
              </a:ext>
            </a:extLst>
          </p:cNvPr>
          <p:cNvSpPr>
            <a:spLocks noGrp="1"/>
          </p:cNvSpPr>
          <p:nvPr>
            <p:ph type="body" sz="quarter" idx="20"/>
          </p:nvPr>
        </p:nvSpPr>
        <p:spPr>
          <a:xfrm>
            <a:off x="447512" y="9793025"/>
            <a:ext cx="9801454" cy="708327"/>
          </a:xfrm>
        </p:spPr>
        <p:txBody>
          <a:bodyPr/>
          <a:lstStyle/>
          <a:p>
            <a:r>
              <a:rPr lang="en-US" dirty="0"/>
              <a:t>INTRODUCTION/OBJECTIVES</a:t>
            </a:r>
          </a:p>
        </p:txBody>
      </p:sp>
      <p:sp>
        <p:nvSpPr>
          <p:cNvPr id="5" name="Text Placeholder 4">
            <a:extLst>
              <a:ext uri="{FF2B5EF4-FFF2-40B4-BE49-F238E27FC236}">
                <a16:creationId xmlns:a16="http://schemas.microsoft.com/office/drawing/2014/main" id="{A988190A-C127-A259-886A-310BB58387A9}"/>
              </a:ext>
            </a:extLst>
          </p:cNvPr>
          <p:cNvSpPr>
            <a:spLocks noGrp="1"/>
          </p:cNvSpPr>
          <p:nvPr>
            <p:ph type="body" sz="quarter" idx="21"/>
          </p:nvPr>
        </p:nvSpPr>
        <p:spPr>
          <a:xfrm>
            <a:off x="465988" y="17500081"/>
            <a:ext cx="9799906" cy="6082970"/>
          </a:xfrm>
        </p:spPr>
        <p:txBody>
          <a:bodyPr/>
          <a:lstStyle/>
          <a:p>
            <a:pPr algn="just">
              <a:spcBef>
                <a:spcPts val="0"/>
              </a:spcBef>
              <a:spcAft>
                <a:spcPts val="600"/>
              </a:spcAft>
            </a:pPr>
            <a:r>
              <a:rPr lang="en-US" b="1" u="sng" dirty="0">
                <a:latin typeface="+mn-lt"/>
              </a:rPr>
              <a:t>Data Selection</a:t>
            </a:r>
          </a:p>
          <a:p>
            <a:pPr algn="just">
              <a:spcBef>
                <a:spcPts val="0"/>
              </a:spcBef>
            </a:pPr>
            <a:r>
              <a:rPr lang="en-US" dirty="0">
                <a:latin typeface="+mn-lt"/>
              </a:rPr>
              <a:t>Starting from the data of Pisa’ OECD program of 2018, which contains student and school answers to standardized questionnaires, we restricted our analysis to 10 selected countries which had a sufficient sample of immigrant students: Austria, Belgium, Switzerland, Germany, Denmark, Spain, Great Britain, Italy, Luxemburg, Sweden.</a:t>
            </a:r>
          </a:p>
          <a:p>
            <a:pPr algn="just">
              <a:spcBef>
                <a:spcPts val="0"/>
              </a:spcBef>
            </a:pPr>
            <a:r>
              <a:rPr lang="en-US" dirty="0">
                <a:latin typeface="+mn-lt"/>
              </a:rPr>
              <a:t>Since the number of covariates available was more than 1000 (one for each questionnaire answer), we selected the most relevant ones related to our focus on immigration. Some of the questions answered by the students were already aggregated by Pisa’s group and resulted to be the most complete. </a:t>
            </a:r>
            <a:endParaRPr lang="it-IT" dirty="0">
              <a:latin typeface="+mn-lt"/>
            </a:endParaRPr>
          </a:p>
          <a:p>
            <a:pPr algn="just">
              <a:spcBef>
                <a:spcPts val="0"/>
              </a:spcBef>
            </a:pPr>
            <a:r>
              <a:rPr lang="en-US" dirty="0">
                <a:latin typeface="+mn-lt"/>
              </a:rPr>
              <a:t>The features selected range over many fields: ESCS status, Immigration status, teacher support, sense of belonging, class size, at home weekly learning time, etc.</a:t>
            </a:r>
          </a:p>
          <a:p>
            <a:pPr algn="just">
              <a:spcBef>
                <a:spcPts val="0"/>
              </a:spcBef>
            </a:pPr>
            <a:endParaRPr lang="it-IT" dirty="0">
              <a:latin typeface="+mn-lt"/>
            </a:endParaRPr>
          </a:p>
          <a:p>
            <a:endParaRPr lang="en-US" dirty="0"/>
          </a:p>
        </p:txBody>
      </p:sp>
      <p:sp>
        <p:nvSpPr>
          <p:cNvPr id="6" name="Text Placeholder 5">
            <a:extLst>
              <a:ext uri="{FF2B5EF4-FFF2-40B4-BE49-F238E27FC236}">
                <a16:creationId xmlns:a16="http://schemas.microsoft.com/office/drawing/2014/main" id="{F42974FC-912B-8B4E-D682-10248512D36D}"/>
              </a:ext>
            </a:extLst>
          </p:cNvPr>
          <p:cNvSpPr>
            <a:spLocks noGrp="1"/>
          </p:cNvSpPr>
          <p:nvPr>
            <p:ph type="body" sz="quarter" idx="22"/>
          </p:nvPr>
        </p:nvSpPr>
        <p:spPr>
          <a:xfrm>
            <a:off x="465988" y="16791754"/>
            <a:ext cx="9799907" cy="708327"/>
          </a:xfrm>
        </p:spPr>
        <p:txBody>
          <a:bodyPr/>
          <a:lstStyle/>
          <a:p>
            <a:r>
              <a:rPr lang="en-US" dirty="0"/>
              <a:t>MATERIALS &amp; METHODS</a:t>
            </a:r>
          </a:p>
        </p:txBody>
      </p:sp>
      <p:sp>
        <p:nvSpPr>
          <p:cNvPr id="9" name="Text Placeholder 8">
            <a:extLst>
              <a:ext uri="{FF2B5EF4-FFF2-40B4-BE49-F238E27FC236}">
                <a16:creationId xmlns:a16="http://schemas.microsoft.com/office/drawing/2014/main" id="{42EBE8F7-206A-FE84-C39E-BD0CB16BFE42}"/>
              </a:ext>
            </a:extLst>
          </p:cNvPr>
          <p:cNvSpPr>
            <a:spLocks noGrp="1"/>
          </p:cNvSpPr>
          <p:nvPr>
            <p:ph type="body" sz="quarter" idx="25"/>
          </p:nvPr>
        </p:nvSpPr>
        <p:spPr/>
        <p:txBody>
          <a:bodyPr/>
          <a:lstStyle/>
          <a:p>
            <a:endParaRPr lang="en-US"/>
          </a:p>
        </p:txBody>
      </p:sp>
      <p:sp>
        <p:nvSpPr>
          <p:cNvPr id="10" name="Text Placeholder 9">
            <a:extLst>
              <a:ext uri="{FF2B5EF4-FFF2-40B4-BE49-F238E27FC236}">
                <a16:creationId xmlns:a16="http://schemas.microsoft.com/office/drawing/2014/main" id="{D1E2D322-788B-4321-5335-BF5341D6BF7F}"/>
              </a:ext>
            </a:extLst>
          </p:cNvPr>
          <p:cNvSpPr>
            <a:spLocks noGrp="1"/>
          </p:cNvSpPr>
          <p:nvPr>
            <p:ph type="body" sz="quarter" idx="26"/>
          </p:nvPr>
        </p:nvSpPr>
        <p:spPr/>
        <p:txBody>
          <a:bodyPr/>
          <a:lstStyle/>
          <a:p>
            <a:endParaRPr lang="en-US"/>
          </a:p>
        </p:txBody>
      </p:sp>
      <p:sp>
        <p:nvSpPr>
          <p:cNvPr id="11" name="Text Placeholder 10">
            <a:extLst>
              <a:ext uri="{FF2B5EF4-FFF2-40B4-BE49-F238E27FC236}">
                <a16:creationId xmlns:a16="http://schemas.microsoft.com/office/drawing/2014/main" id="{F749F5F9-D5BB-3DAF-89DA-25A661FB5DAD}"/>
              </a:ext>
            </a:extLst>
          </p:cNvPr>
          <p:cNvSpPr>
            <a:spLocks noGrp="1"/>
          </p:cNvSpPr>
          <p:nvPr>
            <p:ph type="body" sz="quarter" idx="27"/>
          </p:nvPr>
        </p:nvSpPr>
        <p:spPr/>
        <p:txBody>
          <a:bodyPr/>
          <a:lstStyle/>
          <a:p>
            <a:endParaRPr lang="en-US" dirty="0"/>
          </a:p>
        </p:txBody>
      </p:sp>
      <p:sp>
        <p:nvSpPr>
          <p:cNvPr id="12" name="Text Placeholder 11">
            <a:extLst>
              <a:ext uri="{FF2B5EF4-FFF2-40B4-BE49-F238E27FC236}">
                <a16:creationId xmlns:a16="http://schemas.microsoft.com/office/drawing/2014/main" id="{BB45A849-7F25-ABCD-1EF0-83787FB1B4F5}"/>
              </a:ext>
            </a:extLst>
          </p:cNvPr>
          <p:cNvSpPr>
            <a:spLocks noGrp="1"/>
          </p:cNvSpPr>
          <p:nvPr>
            <p:ph type="body" sz="quarter" idx="28"/>
          </p:nvPr>
        </p:nvSpPr>
        <p:spPr/>
        <p:txBody>
          <a:bodyPr/>
          <a:lstStyle/>
          <a:p>
            <a:endParaRPr lang="en-US"/>
          </a:p>
        </p:txBody>
      </p:sp>
      <p:sp>
        <p:nvSpPr>
          <p:cNvPr id="13" name="Text Placeholder 12">
            <a:extLst>
              <a:ext uri="{FF2B5EF4-FFF2-40B4-BE49-F238E27FC236}">
                <a16:creationId xmlns:a16="http://schemas.microsoft.com/office/drawing/2014/main" id="{029AEED5-AD9B-3E20-0596-8B746794D084}"/>
              </a:ext>
            </a:extLst>
          </p:cNvPr>
          <p:cNvSpPr>
            <a:spLocks noGrp="1"/>
          </p:cNvSpPr>
          <p:nvPr>
            <p:ph type="body" sz="quarter" idx="29"/>
          </p:nvPr>
        </p:nvSpPr>
        <p:spPr/>
        <p:txBody>
          <a:bodyPr/>
          <a:lstStyle/>
          <a:p>
            <a:endParaRPr lang="en-US"/>
          </a:p>
        </p:txBody>
      </p:sp>
      <p:sp>
        <p:nvSpPr>
          <p:cNvPr id="14" name="Text Placeholder 13">
            <a:extLst>
              <a:ext uri="{FF2B5EF4-FFF2-40B4-BE49-F238E27FC236}">
                <a16:creationId xmlns:a16="http://schemas.microsoft.com/office/drawing/2014/main" id="{9BA737B8-54F9-B018-01DC-EE21146643BE}"/>
              </a:ext>
            </a:extLst>
          </p:cNvPr>
          <p:cNvSpPr>
            <a:spLocks noGrp="1"/>
          </p:cNvSpPr>
          <p:nvPr>
            <p:ph type="body" sz="quarter" idx="30"/>
          </p:nvPr>
        </p:nvSpPr>
        <p:spPr/>
        <p:txBody>
          <a:bodyPr/>
          <a:lstStyle/>
          <a:p>
            <a:endParaRPr lang="en-US"/>
          </a:p>
        </p:txBody>
      </p:sp>
      <p:sp>
        <p:nvSpPr>
          <p:cNvPr id="15" name="Text Placeholder 14">
            <a:extLst>
              <a:ext uri="{FF2B5EF4-FFF2-40B4-BE49-F238E27FC236}">
                <a16:creationId xmlns:a16="http://schemas.microsoft.com/office/drawing/2014/main" id="{9149E413-2746-0785-40CC-19A0484953AA}"/>
              </a:ext>
            </a:extLst>
          </p:cNvPr>
          <p:cNvSpPr>
            <a:spLocks noGrp="1"/>
          </p:cNvSpPr>
          <p:nvPr>
            <p:ph type="body" sz="quarter" idx="96"/>
          </p:nvPr>
        </p:nvSpPr>
        <p:spPr>
          <a:xfrm>
            <a:off x="438552" y="10501352"/>
            <a:ext cx="9807648" cy="6688860"/>
          </a:xfrm>
        </p:spPr>
        <p:txBody>
          <a:bodyPr/>
          <a:lstStyle/>
          <a:p>
            <a:pPr algn="just">
              <a:spcBef>
                <a:spcPts val="0"/>
              </a:spcBef>
            </a:pPr>
            <a:r>
              <a:rPr lang="en-US" dirty="0">
                <a:latin typeface="+mn-lt"/>
              </a:rPr>
              <a:t>The dataset we focused on is based on some tests given to students, their parents and their schools, regarding both scholastic knowledge and social questions.</a:t>
            </a:r>
            <a:endParaRPr lang="it-IT" dirty="0">
              <a:latin typeface="+mn-lt"/>
            </a:endParaRPr>
          </a:p>
          <a:p>
            <a:pPr algn="just">
              <a:spcBef>
                <a:spcPts val="0"/>
              </a:spcBef>
            </a:pPr>
            <a:r>
              <a:rPr lang="en-US" dirty="0">
                <a:latin typeface="+mn-lt"/>
              </a:rPr>
              <a:t>After a general visualization of the dataset and an analysis of it through MANOVA tests and Clustering methods, we focused on the students’ scores in math and reading noticing that there were differences between native and immigrant students in term of their results. </a:t>
            </a:r>
            <a:endParaRPr lang="it-IT" dirty="0">
              <a:latin typeface="+mn-lt"/>
            </a:endParaRPr>
          </a:p>
          <a:p>
            <a:pPr algn="just">
              <a:spcBef>
                <a:spcPts val="0"/>
              </a:spcBef>
            </a:pPr>
            <a:r>
              <a:rPr lang="en-US" dirty="0">
                <a:latin typeface="+mn-lt"/>
              </a:rPr>
              <a:t>We proceeded with a deeper analysis and built some models, which highlighted that the score of a student is affected by some features as his socioeconomic state, the amount of time he dedicates to study, his class size and some others, besides his hard work and study.  The obtained results suggested us some ways to help the lagging students, who most of the times were the immigrant ones, understanding the points that could be improved.</a:t>
            </a:r>
            <a:endParaRPr lang="it-IT" dirty="0">
              <a:latin typeface="+mn-lt"/>
            </a:endParaRPr>
          </a:p>
          <a:p>
            <a:pPr algn="just">
              <a:spcBef>
                <a:spcPts val="0"/>
              </a:spcBef>
            </a:pPr>
            <a:r>
              <a:rPr lang="en-US" dirty="0">
                <a:latin typeface="+mn-lt"/>
              </a:rPr>
              <a:t>Then, focusing on schools and proceeding with a Multinomial Logistic Regression, we clustered schools with respect to some features that affected the results of their students, highlighting what makes a school the best in terms of results and integration. </a:t>
            </a:r>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Applied Statistics – Politecnico di Milano 2021/2022</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4463881" y="428411"/>
            <a:ext cx="33876000" cy="2700000"/>
          </a:xfrm>
        </p:spPr>
        <p:txBody>
          <a:bodyPr>
            <a:noAutofit/>
          </a:bodyPr>
          <a:lstStyle/>
          <a:p>
            <a:r>
              <a:rPr lang="en-US" sz="8800" dirty="0"/>
              <a:t>Immigrant students in Europe suffer from lower grades, and some social and scholastic features are the key to explain it</a:t>
            </a:r>
          </a:p>
        </p:txBody>
      </p:sp>
      <p:pic>
        <p:nvPicPr>
          <p:cNvPr id="23" name="Picture 22" descr="A picture containing logo&#10;&#10;Description automatically generated">
            <a:extLst>
              <a:ext uri="{FF2B5EF4-FFF2-40B4-BE49-F238E27FC236}">
                <a16:creationId xmlns:a16="http://schemas.microsoft.com/office/drawing/2014/main" id="{58B5828A-CCF5-D83B-B7AC-D5D48DA6F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179" y="1778411"/>
            <a:ext cx="3600000" cy="2645783"/>
          </a:xfrm>
          <a:prstGeom prst="rect">
            <a:avLst/>
          </a:prstGeom>
        </p:spPr>
      </p:pic>
      <p:pic>
        <p:nvPicPr>
          <p:cNvPr id="19" name="Immagine 18">
            <a:extLst>
              <a:ext uri="{FF2B5EF4-FFF2-40B4-BE49-F238E27FC236}">
                <a16:creationId xmlns:a16="http://schemas.microsoft.com/office/drawing/2014/main" id="{D16EBA06-E04F-3F60-7613-B83DE94073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081" y="22299736"/>
            <a:ext cx="3577798" cy="2669998"/>
          </a:xfrm>
          <a:prstGeom prst="rect">
            <a:avLst/>
          </a:prstGeom>
        </p:spPr>
      </p:pic>
      <p:sp>
        <p:nvSpPr>
          <p:cNvPr id="25" name="Text Placeholder 4">
            <a:extLst>
              <a:ext uri="{FF2B5EF4-FFF2-40B4-BE49-F238E27FC236}">
                <a16:creationId xmlns:a16="http://schemas.microsoft.com/office/drawing/2014/main" id="{D9F59B1B-341E-AB10-939A-A01872BE2024}"/>
              </a:ext>
            </a:extLst>
          </p:cNvPr>
          <p:cNvSpPr txBox="1">
            <a:spLocks/>
          </p:cNvSpPr>
          <p:nvPr/>
        </p:nvSpPr>
        <p:spPr>
          <a:xfrm>
            <a:off x="438552" y="25364479"/>
            <a:ext cx="9799906" cy="4655996"/>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Clustering</a:t>
            </a:r>
          </a:p>
          <a:p>
            <a:pPr algn="just"/>
            <a:r>
              <a:rPr lang="en-GB" dirty="0">
                <a:latin typeface="+mn-lt"/>
              </a:rPr>
              <a:t>We first qualitatively visualised our dataset trough clustering. Using k-means on the dataset containing the observations of all European students, we came up with three balanced clusters which are not perfectly divided but seem to confirm our hypothesis that immigrants are generally less successful at school.</a:t>
            </a:r>
          </a:p>
          <a:p>
            <a:pPr algn="just">
              <a:spcBef>
                <a:spcPts val="600"/>
              </a:spcBef>
            </a:pPr>
            <a:endParaRPr lang="en-GB" sz="2300" i="1" dirty="0">
              <a:latin typeface="+mn-lt"/>
            </a:endParaRPr>
          </a:p>
          <a:p>
            <a:pPr algn="just">
              <a:spcBef>
                <a:spcPts val="600"/>
              </a:spcBef>
            </a:pPr>
            <a:r>
              <a:rPr lang="en-GB" sz="2300" i="1" dirty="0">
                <a:latin typeface="+mn-lt"/>
              </a:rPr>
              <a:t>The cluster linked to the best performances contains only the 23% of the total number of immigrants, while the worst one contains the 54% of them. Moreover, from the analysis of the other features of the clusters it’s clear that immigrants often attend poorer schools with a shortage of material and staff, where there is generally a school climate that hinders learning.</a:t>
            </a:r>
            <a:endParaRPr lang="it-IT" sz="2300" i="1" dirty="0">
              <a:latin typeface="+mn-lt"/>
            </a:endParaRPr>
          </a:p>
        </p:txBody>
      </p:sp>
      <p:sp>
        <p:nvSpPr>
          <p:cNvPr id="29" name="Text Placeholder 4">
            <a:extLst>
              <a:ext uri="{FF2B5EF4-FFF2-40B4-BE49-F238E27FC236}">
                <a16:creationId xmlns:a16="http://schemas.microsoft.com/office/drawing/2014/main" id="{3B880278-E8D7-367E-14FC-D1BAB63F3C2D}"/>
              </a:ext>
            </a:extLst>
          </p:cNvPr>
          <p:cNvSpPr txBox="1">
            <a:spLocks/>
          </p:cNvSpPr>
          <p:nvPr/>
        </p:nvSpPr>
        <p:spPr>
          <a:xfrm>
            <a:off x="11144488" y="9991794"/>
            <a:ext cx="9799906" cy="5593689"/>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MANOVA</a:t>
            </a:r>
          </a:p>
          <a:p>
            <a:pPr algn="just"/>
            <a:r>
              <a:rPr lang="en-US" dirty="0">
                <a:latin typeface="+mn-lt"/>
              </a:rPr>
              <a:t>We then used MANOVA to get statistical evidence for our hypothesis of there being differences between native and immigrant students in math and reading scores. Then we further investigated other differences between these groups.</a:t>
            </a:r>
          </a:p>
          <a:p>
            <a:pPr algn="just">
              <a:spcBef>
                <a:spcPts val="600"/>
              </a:spcBef>
            </a:pPr>
            <a:endParaRPr lang="en-US" dirty="0">
              <a:latin typeface="+mn-lt"/>
            </a:endParaRPr>
          </a:p>
          <a:p>
            <a:pPr algn="just">
              <a:spcBef>
                <a:spcPts val="600"/>
              </a:spcBef>
            </a:pPr>
            <a:r>
              <a:rPr lang="en-US" i="1" dirty="0">
                <a:latin typeface="+mn-lt"/>
              </a:rPr>
              <a:t>The main hypothesis was confirmed for all European countries (except Great Britain). By ranking them, we see that Great Britain is the country with least score difference, while Denmark is the worst among the selected countries.</a:t>
            </a:r>
          </a:p>
          <a:p>
            <a:pPr algn="just">
              <a:spcBef>
                <a:spcPts val="600"/>
              </a:spcBef>
            </a:pPr>
            <a:r>
              <a:rPr lang="en-US" i="1" dirty="0">
                <a:latin typeface="+mn-lt"/>
              </a:rPr>
              <a:t>In addition, learning times for immigrants are consistently more in all countries with respect to natives’ times; this result highlights that usually the failure of immigrants is not due to a lack of commitment and study.</a:t>
            </a:r>
          </a:p>
          <a:p>
            <a:pPr algn="just">
              <a:spcBef>
                <a:spcPts val="600"/>
              </a:spcBef>
            </a:pPr>
            <a:r>
              <a:rPr lang="en-US" i="1" dirty="0">
                <a:latin typeface="+mn-lt"/>
              </a:rPr>
              <a:t>From other inspections…</a:t>
            </a:r>
            <a:r>
              <a:rPr lang="en-US" i="1" dirty="0" err="1">
                <a:latin typeface="+mn-lt"/>
              </a:rPr>
              <a:t>seba</a:t>
            </a:r>
            <a:r>
              <a:rPr lang="en-US" i="1" dirty="0">
                <a:latin typeface="+mn-lt"/>
              </a:rPr>
              <a:t> continua</a:t>
            </a:r>
          </a:p>
          <a:p>
            <a:pPr algn="just">
              <a:spcBef>
                <a:spcPts val="600"/>
              </a:spcBef>
            </a:pPr>
            <a:endParaRPr lang="it-IT" b="1" dirty="0">
              <a:latin typeface="+mn-lt"/>
            </a:endParaRPr>
          </a:p>
        </p:txBody>
      </p:sp>
      <p:sp>
        <p:nvSpPr>
          <p:cNvPr id="30" name="Text Placeholder 4">
            <a:extLst>
              <a:ext uri="{FF2B5EF4-FFF2-40B4-BE49-F238E27FC236}">
                <a16:creationId xmlns:a16="http://schemas.microsoft.com/office/drawing/2014/main" id="{CA151401-7CBA-F04E-F8CC-562C6F720D5A}"/>
              </a:ext>
            </a:extLst>
          </p:cNvPr>
          <p:cNvSpPr txBox="1">
            <a:spLocks/>
          </p:cNvSpPr>
          <p:nvPr/>
        </p:nvSpPr>
        <p:spPr>
          <a:xfrm>
            <a:off x="11150092" y="19749838"/>
            <a:ext cx="9799906" cy="10753178"/>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Linear Models</a:t>
            </a:r>
          </a:p>
          <a:p>
            <a:pPr algn="just">
              <a:spcBef>
                <a:spcPts val="0"/>
              </a:spcBef>
            </a:pPr>
            <a:r>
              <a:rPr lang="en-US" dirty="0">
                <a:latin typeface="+mn-lt"/>
              </a:rPr>
              <a:t>After assessing the presence of differences in scores between immigrants and natives we tried to understand which features are most important for a student’s scholastic success, to find the optimal way for schools to help lagging students and to have a better integration system.</a:t>
            </a:r>
            <a:endParaRPr lang="it-IT" dirty="0">
              <a:latin typeface="+mn-lt"/>
            </a:endParaRPr>
          </a:p>
          <a:p>
            <a:pPr algn="just">
              <a:spcBef>
                <a:spcPts val="0"/>
              </a:spcBef>
            </a:pPr>
            <a:r>
              <a:rPr lang="en-US" dirty="0">
                <a:latin typeface="+mn-lt"/>
              </a:rPr>
              <a:t>By focusing our aim on three datasets (European aggregated dataset, Great Britain as the most performing country with respect to integration, and Denmark as the worst one) and using as our target variable the scores of math and reading, we selected the best model through backward selection.</a:t>
            </a:r>
          </a:p>
          <a:p>
            <a:pPr algn="just">
              <a:spcBef>
                <a:spcPts val="600"/>
              </a:spcBef>
            </a:pPr>
            <a:endParaRPr lang="en-US" dirty="0">
              <a:latin typeface="+mn-lt"/>
            </a:endParaRPr>
          </a:p>
          <a:p>
            <a:pPr algn="just">
              <a:spcBef>
                <a:spcPts val="600"/>
              </a:spcBef>
            </a:pPr>
            <a:r>
              <a:rPr lang="en-US" i="1" dirty="0">
                <a:latin typeface="+mn-lt"/>
              </a:rPr>
              <a:t>We started with the European dataset to look for general trends: we found out, as we expected, that being an immigrant student, who mainly speaks his language and not the one of the country he lives in, has a negative effect on the scores, as well as having parents who are not highly educated and being bullied at school. Moreover, it was clear that a school with a shortage of educational material and staff influences its students’ achievements, especially if they are immigrant who probably need an additional and more careful help from teachers. On the other side, there are also positive effects, given mostly by the socioeconomic state of the student.</a:t>
            </a:r>
          </a:p>
          <a:p>
            <a:pPr algn="just">
              <a:spcBef>
                <a:spcPts val="600"/>
              </a:spcBef>
            </a:pPr>
            <a:r>
              <a:rPr lang="en-US" i="1" dirty="0">
                <a:latin typeface="+mn-lt"/>
              </a:rPr>
              <a:t>We decided to investigate more deeply the datasets of Great Britain and Denmark, trying to highlight if there are features that are more relevant than others in determining the integration gap between these two countries. First of all, as we expected, we noticed that the feature ‘immigration’ was not significant anymore in the Great Britain model. On the contrary, in Denmark being an immigrant has a strong negative effect on the school success, also worsened by the interaction with other covariates as the student-teacher ratio and being bullied.</a:t>
            </a:r>
          </a:p>
          <a:p>
            <a:pPr algn="just">
              <a:spcBef>
                <a:spcPts val="600"/>
              </a:spcBef>
            </a:pPr>
            <a:endParaRPr lang="it-IT" b="1" i="1" dirty="0">
              <a:latin typeface="+mn-lt"/>
            </a:endParaRPr>
          </a:p>
        </p:txBody>
      </p:sp>
      <p:sp>
        <p:nvSpPr>
          <p:cNvPr id="32" name="Text Placeholder 4">
            <a:extLst>
              <a:ext uri="{FF2B5EF4-FFF2-40B4-BE49-F238E27FC236}">
                <a16:creationId xmlns:a16="http://schemas.microsoft.com/office/drawing/2014/main" id="{8467A902-5C0E-6A70-75BD-C4BBAC4F6A58}"/>
              </a:ext>
            </a:extLst>
          </p:cNvPr>
          <p:cNvSpPr txBox="1">
            <a:spLocks/>
          </p:cNvSpPr>
          <p:nvPr/>
        </p:nvSpPr>
        <p:spPr>
          <a:xfrm>
            <a:off x="21889068" y="5095798"/>
            <a:ext cx="9799906" cy="7770054"/>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Linear Mixed Models</a:t>
            </a:r>
          </a:p>
          <a:p>
            <a:pPr algn="just">
              <a:spcBef>
                <a:spcPts val="0"/>
              </a:spcBef>
            </a:pPr>
            <a:r>
              <a:rPr lang="en-GB" dirty="0">
                <a:latin typeface="+mn-lt"/>
              </a:rPr>
              <a:t>To measure the effect of living in a certain country on the students’ performance, we implemented a linear mixed model aggregating the observations through countries, keeping as target variables math and reading scores. To better focus on the aim of our analysis we also added a random effect associated with the variable immigration.</a:t>
            </a:r>
            <a:endParaRPr lang="it-IT" dirty="0">
              <a:latin typeface="+mn-lt"/>
            </a:endParaRPr>
          </a:p>
          <a:p>
            <a:pPr algn="just">
              <a:spcBef>
                <a:spcPts val="0"/>
              </a:spcBef>
            </a:pPr>
            <a:r>
              <a:rPr lang="en-GB" dirty="0">
                <a:latin typeface="+mn-lt"/>
              </a:rPr>
              <a:t>We performed two other mixed models in order to emphasize the differences across schools in Great Britain and Denmark. Indeed, we aggregated the students through their schools trying to detect the main reasons why Great Britain is an effective model of integration as opposed to Denmark.</a:t>
            </a:r>
          </a:p>
          <a:p>
            <a:pPr algn="just">
              <a:spcBef>
                <a:spcPts val="600"/>
              </a:spcBef>
            </a:pPr>
            <a:endParaRPr lang="en-GB" sz="2300" dirty="0">
              <a:latin typeface="+mn-lt"/>
            </a:endParaRPr>
          </a:p>
          <a:p>
            <a:pPr algn="just">
              <a:spcBef>
                <a:spcPts val="600"/>
              </a:spcBef>
            </a:pPr>
            <a:r>
              <a:rPr lang="en-GB" sz="2300" i="1" dirty="0">
                <a:latin typeface="+mn-lt"/>
              </a:rPr>
              <a:t>The random effect given by the country is significant and increase its relevance once added the immigration random slope, both for math and reading (the Percentage of Variance explained by the Random Effect (PVRE) goes from 2.3% to 4.4% for math and from 1.5% to 4.3% for reading). </a:t>
            </a:r>
          </a:p>
          <a:p>
            <a:pPr algn="just">
              <a:spcBef>
                <a:spcPts val="0"/>
              </a:spcBef>
            </a:pPr>
            <a:r>
              <a:rPr lang="en-GB" sz="2300" i="1" dirty="0">
                <a:latin typeface="+mn-lt"/>
              </a:rPr>
              <a:t>An important result and a confirmation of our previous analyses can be observed in the </a:t>
            </a:r>
            <a:r>
              <a:rPr lang="en-GB" sz="2300" i="1" dirty="0" err="1">
                <a:latin typeface="+mn-lt"/>
              </a:rPr>
              <a:t>dotplot</a:t>
            </a:r>
            <a:r>
              <a:rPr lang="en-GB" sz="2300" i="1" dirty="0">
                <a:latin typeface="+mn-lt"/>
              </a:rPr>
              <a:t> of the random effects of the two models, indeed it’s clear how, being an immigrant, living in Great Britain has a positive effect with respect to the mean on the school performances while living in Denmark has a negative one.</a:t>
            </a:r>
            <a:endParaRPr lang="it-IT" sz="2300" i="1" dirty="0">
              <a:latin typeface="+mn-lt"/>
            </a:endParaRPr>
          </a:p>
        </p:txBody>
      </p:sp>
      <p:sp>
        <p:nvSpPr>
          <p:cNvPr id="33" name="Text Placeholder 4">
            <a:extLst>
              <a:ext uri="{FF2B5EF4-FFF2-40B4-BE49-F238E27FC236}">
                <a16:creationId xmlns:a16="http://schemas.microsoft.com/office/drawing/2014/main" id="{BA76CFA9-F1A6-1C21-A9EF-929276DD2E20}"/>
              </a:ext>
            </a:extLst>
          </p:cNvPr>
          <p:cNvSpPr txBox="1">
            <a:spLocks/>
          </p:cNvSpPr>
          <p:nvPr/>
        </p:nvSpPr>
        <p:spPr>
          <a:xfrm>
            <a:off x="21889068" y="16566478"/>
            <a:ext cx="9799906" cy="6907253"/>
          </a:xfrm>
          <a:prstGeom prst="rect">
            <a:avLst/>
          </a:prstGeom>
        </p:spPr>
        <p:txBody>
          <a:bodyPr wrap="square" lIns="228589" tIns="228589" rIns="228589" bIns="228589">
            <a:spAutoFit/>
          </a:bodyPr>
          <a:lstStyle>
            <a:lvl1pPr marL="0" indent="0" algn="l" defTabSz="4036471" rtl="0" eaLnBrk="1" latinLnBrk="0" hangingPunct="1">
              <a:spcBef>
                <a:spcPct val="20000"/>
              </a:spcBef>
              <a:buFont typeface="Arial" pitchFamily="34" charset="0"/>
              <a:buNone/>
              <a:defRPr sz="2299" kern="1200">
                <a:solidFill>
                  <a:schemeClr val="accent5">
                    <a:lumMod val="50000"/>
                  </a:schemeClr>
                </a:solidFill>
                <a:latin typeface="Times New Roman" pitchFamily="18" charset="0"/>
                <a:ea typeface="+mn-ea"/>
                <a:cs typeface="Times New Roman" pitchFamily="18" charset="0"/>
              </a:defRPr>
            </a:lvl1pPr>
            <a:lvl2pPr marL="1366513"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2pPr>
            <a:lvl3pPr marL="1892096" indent="-525582"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3pPr>
            <a:lvl4pPr marL="2470237" indent="-578141"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4pPr>
            <a:lvl5pPr marL="2890703" indent="-420466" algn="l" defTabSz="4036471" rtl="0" eaLnBrk="1" latinLnBrk="0" hangingPunct="1">
              <a:spcBef>
                <a:spcPct val="20000"/>
              </a:spcBef>
              <a:buFont typeface="Arial" pitchFamily="34" charset="0"/>
              <a:buChar char="»"/>
              <a:defRPr sz="2299" kern="1200">
                <a:solidFill>
                  <a:schemeClr val="tx1"/>
                </a:solidFill>
                <a:latin typeface="Trebuchet MS" pitchFamily="34" charset="0"/>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a:lstStyle>
          <a:p>
            <a:pPr algn="just">
              <a:spcBef>
                <a:spcPts val="0"/>
              </a:spcBef>
              <a:spcAft>
                <a:spcPts val="600"/>
              </a:spcAft>
            </a:pPr>
            <a:r>
              <a:rPr lang="en-US" b="1" u="sng" dirty="0">
                <a:latin typeface="+mn-lt"/>
              </a:rPr>
              <a:t>Multinomial Logistic Regression</a:t>
            </a:r>
          </a:p>
          <a:p>
            <a:pPr algn="just">
              <a:spcBef>
                <a:spcPts val="0"/>
              </a:spcBef>
            </a:pPr>
            <a:r>
              <a:rPr lang="en-GB" dirty="0">
                <a:latin typeface="+mn-lt"/>
              </a:rPr>
              <a:t>Once implemented the two mixed models for the schools of Great Britain and Denmark</a:t>
            </a:r>
            <a:r>
              <a:rPr lang="en-US" dirty="0">
                <a:latin typeface="+mn-lt"/>
              </a:rPr>
              <a:t> we divided the schools in three clusters, ranked trough the effect on the scores as pointed out by the mixed models.</a:t>
            </a:r>
            <a:endParaRPr lang="it-IT" dirty="0">
              <a:latin typeface="+mn-lt"/>
            </a:endParaRPr>
          </a:p>
          <a:p>
            <a:pPr algn="just">
              <a:spcBef>
                <a:spcPts val="0"/>
              </a:spcBef>
            </a:pPr>
            <a:r>
              <a:rPr lang="en-GB" dirty="0">
                <a:latin typeface="+mn-lt"/>
              </a:rPr>
              <a:t>To explore a posteriori these clusters we applied a multinomial logistic model, which allowed us to identify the different characteristics of the best and worst schools. Indeed, the output of these models assign at each covariate a coefficient which increments or decrements the probability of being assigned to the best or worst schools class.</a:t>
            </a:r>
          </a:p>
          <a:p>
            <a:pPr algn="just">
              <a:spcBef>
                <a:spcPts val="0"/>
              </a:spcBef>
            </a:pPr>
            <a:endParaRPr lang="en-GB" dirty="0">
              <a:latin typeface="+mn-lt"/>
            </a:endParaRPr>
          </a:p>
          <a:p>
            <a:pPr algn="just">
              <a:spcBef>
                <a:spcPts val="0"/>
              </a:spcBef>
            </a:pPr>
            <a:r>
              <a:rPr lang="en-US" i="1" dirty="0">
                <a:latin typeface="+mn-lt"/>
              </a:rPr>
              <a:t>From the tables of the results we notice that in Great Britain the best and worst schools do not present huge differences in their characteristics, except for an higher socioeconomic state of the student and a larger educational staff, which probably ensures greater attention and care towards students. These variables has the same effect also in </a:t>
            </a:r>
            <a:r>
              <a:rPr lang="en-US" i="1" dirty="0" err="1">
                <a:latin typeface="+mn-lt"/>
              </a:rPr>
              <a:t>Denamark</a:t>
            </a:r>
            <a:r>
              <a:rPr lang="en-US" i="1" dirty="0">
                <a:latin typeface="+mn-lt"/>
              </a:rPr>
              <a:t>, but in addition there’s a relevant worsening in the school climate in the worst schools and, as expected, being an immigrant student increments the probabilities of being assigned to the worst schools class.</a:t>
            </a:r>
            <a:endParaRPr lang="it-IT" i="1" dirty="0">
              <a:latin typeface="+mn-lt"/>
            </a:endParaRPr>
          </a:p>
        </p:txBody>
      </p:sp>
      <p:pic>
        <p:nvPicPr>
          <p:cNvPr id="16" name="Immagine 15">
            <a:extLst>
              <a:ext uri="{FF2B5EF4-FFF2-40B4-BE49-F238E27FC236}">
                <a16:creationId xmlns:a16="http://schemas.microsoft.com/office/drawing/2014/main" id="{31A74C84-707A-E704-DE8D-9C7245D9CDB2}"/>
              </a:ext>
            </a:extLst>
          </p:cNvPr>
          <p:cNvPicPr>
            <a:picLocks noChangeAspect="1"/>
          </p:cNvPicPr>
          <p:nvPr/>
        </p:nvPicPr>
        <p:blipFill>
          <a:blip r:embed="rId5"/>
          <a:stretch>
            <a:fillRect/>
          </a:stretch>
        </p:blipFill>
        <p:spPr>
          <a:xfrm>
            <a:off x="4881380" y="22299736"/>
            <a:ext cx="4771120" cy="3064743"/>
          </a:xfrm>
          <a:prstGeom prst="rect">
            <a:avLst/>
          </a:prstGeom>
        </p:spPr>
      </p:pic>
      <p:pic>
        <p:nvPicPr>
          <p:cNvPr id="18" name="Immagine 17">
            <a:extLst>
              <a:ext uri="{FF2B5EF4-FFF2-40B4-BE49-F238E27FC236}">
                <a16:creationId xmlns:a16="http://schemas.microsoft.com/office/drawing/2014/main" id="{844068A7-AE13-FBDC-A3E8-CF60A0C347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972" y="16333234"/>
            <a:ext cx="4095457" cy="3416604"/>
          </a:xfrm>
          <a:prstGeom prst="rect">
            <a:avLst/>
          </a:prstGeom>
        </p:spPr>
      </p:pic>
      <p:pic>
        <p:nvPicPr>
          <p:cNvPr id="21" name="Immagine 20">
            <a:extLst>
              <a:ext uri="{FF2B5EF4-FFF2-40B4-BE49-F238E27FC236}">
                <a16:creationId xmlns:a16="http://schemas.microsoft.com/office/drawing/2014/main" id="{5F26AC44-DAEE-4B0F-2E38-2174173402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99408" y="16333234"/>
            <a:ext cx="4376582" cy="3416604"/>
          </a:xfrm>
          <a:prstGeom prst="rect">
            <a:avLst/>
          </a:prstGeom>
        </p:spPr>
      </p:pic>
      <p:pic>
        <p:nvPicPr>
          <p:cNvPr id="28" name="Picture 27" descr="Chart&#10;&#10;Description automatically generated">
            <a:extLst>
              <a:ext uri="{FF2B5EF4-FFF2-40B4-BE49-F238E27FC236}">
                <a16:creationId xmlns:a16="http://schemas.microsoft.com/office/drawing/2014/main" id="{4F22FA92-9C64-3FA4-3E8A-1EC2DBF3843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2196247" y="12865852"/>
            <a:ext cx="3744404" cy="3722919"/>
          </a:xfrm>
          <a:prstGeom prst="rect">
            <a:avLst/>
          </a:prstGeom>
          <a:noFill/>
          <a:ln>
            <a:noFill/>
          </a:ln>
        </p:spPr>
      </p:pic>
      <p:pic>
        <p:nvPicPr>
          <p:cNvPr id="31" name="Picture 30">
            <a:extLst>
              <a:ext uri="{FF2B5EF4-FFF2-40B4-BE49-F238E27FC236}">
                <a16:creationId xmlns:a16="http://schemas.microsoft.com/office/drawing/2014/main" id="{69DFDAB4-0C42-74FB-3B3D-4231797FA62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7566766" y="12865850"/>
            <a:ext cx="3744404" cy="3722919"/>
          </a:xfrm>
          <a:prstGeom prst="rect">
            <a:avLst/>
          </a:prstGeom>
          <a:noFill/>
          <a:ln>
            <a:noFill/>
          </a:ln>
        </p:spPr>
      </p:pic>
      <p:pic>
        <p:nvPicPr>
          <p:cNvPr id="8" name="Picture 7" descr="Chart, box and whisker chart&#10;&#10;Description automatically generated">
            <a:extLst>
              <a:ext uri="{FF2B5EF4-FFF2-40B4-BE49-F238E27FC236}">
                <a16:creationId xmlns:a16="http://schemas.microsoft.com/office/drawing/2014/main" id="{184CBEF7-568D-0E19-5F35-24AD3D7FCA1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126112" y="5804125"/>
            <a:ext cx="4248158" cy="3416604"/>
          </a:xfrm>
          <a:prstGeom prst="rect">
            <a:avLst/>
          </a:prstGeom>
        </p:spPr>
      </p:pic>
      <p:pic>
        <p:nvPicPr>
          <p:cNvPr id="20" name="Picture 19" descr="Chart, box and whisker chart&#10;&#10;Description automatically generated">
            <a:extLst>
              <a:ext uri="{FF2B5EF4-FFF2-40B4-BE49-F238E27FC236}">
                <a16:creationId xmlns:a16="http://schemas.microsoft.com/office/drawing/2014/main" id="{498E5341-55D7-E271-4F78-70002917DDC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527832" y="5804125"/>
            <a:ext cx="4248158" cy="3416604"/>
          </a:xfrm>
          <a:prstGeom prst="rect">
            <a:avLst/>
          </a:prstGeom>
        </p:spPr>
      </p:pic>
      <p:pic>
        <p:nvPicPr>
          <p:cNvPr id="17" name="Picture 16" descr="Logo&#10;&#10;Description automatically generated with medium confidence">
            <a:extLst>
              <a:ext uri="{FF2B5EF4-FFF2-40B4-BE49-F238E27FC236}">
                <a16:creationId xmlns:a16="http://schemas.microsoft.com/office/drawing/2014/main" id="{4BCF60D1-5121-F846-A9F8-D654BA9F6F8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316310" y="1779314"/>
            <a:ext cx="3350937" cy="2869103"/>
          </a:xfrm>
          <a:prstGeom prst="rect">
            <a:avLst/>
          </a:prstGeom>
        </p:spPr>
      </p:pic>
      <p:graphicFrame>
        <p:nvGraphicFramePr>
          <p:cNvPr id="36" name="Table 21">
            <a:extLst>
              <a:ext uri="{FF2B5EF4-FFF2-40B4-BE49-F238E27FC236}">
                <a16:creationId xmlns:a16="http://schemas.microsoft.com/office/drawing/2014/main" id="{CD25AD69-BC5C-0BE4-954A-4ACD8B55A977}"/>
              </a:ext>
            </a:extLst>
          </p:cNvPr>
          <p:cNvGraphicFramePr>
            <a:graphicFrameLocks noGrp="1"/>
          </p:cNvGraphicFramePr>
          <p:nvPr>
            <p:extLst>
              <p:ext uri="{D42A27DB-BD31-4B8C-83A1-F6EECF244321}">
                <p14:modId xmlns:p14="http://schemas.microsoft.com/office/powerpoint/2010/main" val="438537470"/>
              </p:ext>
            </p:extLst>
          </p:nvPr>
        </p:nvGraphicFramePr>
        <p:xfrm>
          <a:off x="22196247" y="23328107"/>
          <a:ext cx="4647112" cy="3352800"/>
        </p:xfrm>
        <a:graphic>
          <a:graphicData uri="http://schemas.openxmlformats.org/drawingml/2006/table">
            <a:tbl>
              <a:tblPr firstRow="1" bandRow="1"/>
              <a:tblGrid>
                <a:gridCol w="1748274">
                  <a:extLst>
                    <a:ext uri="{9D8B030D-6E8A-4147-A177-3AD203B41FA5}">
                      <a16:colId xmlns:a16="http://schemas.microsoft.com/office/drawing/2014/main" val="857910294"/>
                    </a:ext>
                  </a:extLst>
                </a:gridCol>
                <a:gridCol w="1514698">
                  <a:extLst>
                    <a:ext uri="{9D8B030D-6E8A-4147-A177-3AD203B41FA5}">
                      <a16:colId xmlns:a16="http://schemas.microsoft.com/office/drawing/2014/main" val="3509235413"/>
                    </a:ext>
                  </a:extLst>
                </a:gridCol>
                <a:gridCol w="1384140">
                  <a:extLst>
                    <a:ext uri="{9D8B030D-6E8A-4147-A177-3AD203B41FA5}">
                      <a16:colId xmlns:a16="http://schemas.microsoft.com/office/drawing/2014/main" val="4213556645"/>
                    </a:ext>
                  </a:extLst>
                </a:gridCol>
              </a:tblGrid>
              <a:tr h="327193">
                <a:tc>
                  <a:txBody>
                    <a:bodyPr/>
                    <a:lstStyle/>
                    <a:p>
                      <a:r>
                        <a:rPr lang="it-IT" sz="1600" b="1" dirty="0">
                          <a:solidFill>
                            <a:schemeClr val="accent5">
                              <a:lumMod val="50000"/>
                            </a:schemeClr>
                          </a:solidFill>
                          <a:latin typeface="+mn-lt"/>
                        </a:rPr>
                        <a:t>DNK </a:t>
                      </a:r>
                      <a:r>
                        <a:rPr lang="it-IT" sz="1600" b="1" dirty="0" err="1">
                          <a:solidFill>
                            <a:schemeClr val="accent5">
                              <a:lumMod val="50000"/>
                            </a:schemeClr>
                          </a:solidFill>
                          <a:latin typeface="+mn-lt"/>
                        </a:rPr>
                        <a:t>math</a:t>
                      </a:r>
                      <a:endParaRPr lang="it-IT" sz="1600" b="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i="1" dirty="0" err="1">
                          <a:solidFill>
                            <a:schemeClr val="accent5">
                              <a:lumMod val="50000"/>
                            </a:schemeClr>
                          </a:solidFill>
                          <a:latin typeface="+mn-lt"/>
                        </a:rPr>
                        <a:t>Worst</a:t>
                      </a:r>
                      <a:r>
                        <a:rPr lang="it-IT" sz="1600" i="1" dirty="0">
                          <a:solidFill>
                            <a:schemeClr val="accent5">
                              <a:lumMod val="50000"/>
                            </a:schemeClr>
                          </a:solidFill>
                          <a:latin typeface="+mn-lt"/>
                        </a:rPr>
                        <a:t> Schools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i="1" dirty="0">
                          <a:solidFill>
                            <a:schemeClr val="accent5">
                              <a:lumMod val="50000"/>
                            </a:schemeClr>
                          </a:solidFill>
                          <a:latin typeface="+mn-lt"/>
                        </a:rPr>
                        <a:t>Best Schools</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509250468"/>
                  </a:ext>
                </a:extLst>
              </a:tr>
              <a:tr h="327193">
                <a:tc>
                  <a:txBody>
                    <a:bodyPr/>
                    <a:lstStyle/>
                    <a:p>
                      <a:r>
                        <a:rPr lang="it-IT" sz="1600" i="1" dirty="0" err="1">
                          <a:solidFill>
                            <a:schemeClr val="accent5">
                              <a:lumMod val="50000"/>
                            </a:schemeClr>
                          </a:solidFill>
                          <a:latin typeface="+mn-lt"/>
                        </a:rPr>
                        <a:t>emo_sup</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-0,2137</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-0,2131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239950321"/>
                  </a:ext>
                </a:extLst>
              </a:tr>
              <a:tr h="327193">
                <a:tc>
                  <a:txBody>
                    <a:bodyPr/>
                    <a:lstStyle/>
                    <a:p>
                      <a:r>
                        <a:rPr lang="it-IT" sz="1600" i="1" dirty="0" err="1">
                          <a:solidFill>
                            <a:schemeClr val="accent5">
                              <a:lumMod val="50000"/>
                            </a:schemeClr>
                          </a:solidFill>
                          <a:latin typeface="+mn-lt"/>
                        </a:rPr>
                        <a:t>class_size</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0,1340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0,4796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842589258"/>
                  </a:ext>
                </a:extLst>
              </a:tr>
              <a:tr h="327193">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stud_teach_ratio</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0,0065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0,1527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7298537"/>
                  </a:ext>
                </a:extLst>
              </a:tr>
              <a:tr h="327193">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short_edu_mat</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-1,1037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-0,4795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564228151"/>
                  </a:ext>
                </a:extLst>
              </a:tr>
              <a:tr h="327193">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short_edu_staff</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0,0698</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-0,6047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4159571167"/>
                  </a:ext>
                </a:extLst>
              </a:tr>
              <a:tr h="327193">
                <a:tc>
                  <a:txBody>
                    <a:bodyPr/>
                    <a:lstStyle/>
                    <a:p>
                      <a:r>
                        <a:rPr lang="it-IT" sz="1600" i="1" dirty="0" err="1">
                          <a:solidFill>
                            <a:schemeClr val="accent5">
                              <a:lumMod val="50000"/>
                            </a:schemeClr>
                          </a:solidFill>
                          <a:latin typeface="+mn-lt"/>
                        </a:rPr>
                        <a:t>stu_behav</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0,3716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-1,5763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715422483"/>
                  </a:ext>
                </a:extLst>
              </a:tr>
              <a:tr h="327193">
                <a:tc>
                  <a:txBody>
                    <a:bodyPr/>
                    <a:lstStyle/>
                    <a:p>
                      <a:r>
                        <a:rPr lang="it-IT" sz="1600" i="1" dirty="0" err="1">
                          <a:solidFill>
                            <a:schemeClr val="accent5">
                              <a:lumMod val="50000"/>
                            </a:schemeClr>
                          </a:solidFill>
                          <a:latin typeface="+mn-lt"/>
                        </a:rPr>
                        <a:t>teach_behav</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0,3021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0,5376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671741562"/>
                  </a:ext>
                </a:extLst>
              </a:tr>
              <a:tr h="327193">
                <a:tc>
                  <a:txBody>
                    <a:bodyPr/>
                    <a:lstStyle/>
                    <a:p>
                      <a:r>
                        <a:rPr lang="it-IT" sz="1600" i="1" dirty="0" err="1">
                          <a:solidFill>
                            <a:schemeClr val="accent5">
                              <a:lumMod val="50000"/>
                            </a:schemeClr>
                          </a:solidFill>
                          <a:latin typeface="+mn-lt"/>
                        </a:rPr>
                        <a:t>ESCS_status</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-0,2458</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0,5188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497185365"/>
                  </a:ext>
                </a:extLst>
              </a:tr>
              <a:tr h="327193">
                <a:tc>
                  <a:txBody>
                    <a:bodyPr/>
                    <a:lstStyle/>
                    <a:p>
                      <a:r>
                        <a:rPr lang="it-IT" sz="1600" i="1" dirty="0" err="1">
                          <a:solidFill>
                            <a:schemeClr val="accent5">
                              <a:lumMod val="50000"/>
                            </a:schemeClr>
                          </a:solidFill>
                          <a:latin typeface="+mn-lt"/>
                        </a:rPr>
                        <a:t>immigration</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0,5500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-0,3291</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486258841"/>
                  </a:ext>
                </a:extLst>
              </a:tr>
            </a:tbl>
          </a:graphicData>
        </a:graphic>
      </p:graphicFrame>
      <p:graphicFrame>
        <p:nvGraphicFramePr>
          <p:cNvPr id="37" name="Table 36">
            <a:extLst>
              <a:ext uri="{FF2B5EF4-FFF2-40B4-BE49-F238E27FC236}">
                <a16:creationId xmlns:a16="http://schemas.microsoft.com/office/drawing/2014/main" id="{C3E0783F-6749-57A1-E7B6-6A8BBA325058}"/>
              </a:ext>
            </a:extLst>
          </p:cNvPr>
          <p:cNvGraphicFramePr>
            <a:graphicFrameLocks noGrp="1"/>
          </p:cNvGraphicFramePr>
          <p:nvPr>
            <p:extLst>
              <p:ext uri="{D42A27DB-BD31-4B8C-83A1-F6EECF244321}">
                <p14:modId xmlns:p14="http://schemas.microsoft.com/office/powerpoint/2010/main" val="3355297493"/>
              </p:ext>
            </p:extLst>
          </p:nvPr>
        </p:nvGraphicFramePr>
        <p:xfrm>
          <a:off x="22196247" y="26965801"/>
          <a:ext cx="4647113" cy="2682240"/>
        </p:xfrm>
        <a:graphic>
          <a:graphicData uri="http://schemas.openxmlformats.org/drawingml/2006/table">
            <a:tbl>
              <a:tblPr firstRow="1" bandRow="1"/>
              <a:tblGrid>
                <a:gridCol w="1773052">
                  <a:extLst>
                    <a:ext uri="{9D8B030D-6E8A-4147-A177-3AD203B41FA5}">
                      <a16:colId xmlns:a16="http://schemas.microsoft.com/office/drawing/2014/main" val="857910294"/>
                    </a:ext>
                  </a:extLst>
                </a:gridCol>
                <a:gridCol w="1466568">
                  <a:extLst>
                    <a:ext uri="{9D8B030D-6E8A-4147-A177-3AD203B41FA5}">
                      <a16:colId xmlns:a16="http://schemas.microsoft.com/office/drawing/2014/main" val="3509235413"/>
                    </a:ext>
                  </a:extLst>
                </a:gridCol>
                <a:gridCol w="1407493">
                  <a:extLst>
                    <a:ext uri="{9D8B030D-6E8A-4147-A177-3AD203B41FA5}">
                      <a16:colId xmlns:a16="http://schemas.microsoft.com/office/drawing/2014/main" val="4213556645"/>
                    </a:ext>
                  </a:extLst>
                </a:gridCol>
              </a:tblGrid>
              <a:tr h="333469">
                <a:tc>
                  <a:txBody>
                    <a:bodyPr/>
                    <a:lstStyle/>
                    <a:p>
                      <a:r>
                        <a:rPr lang="it-IT" sz="1600" b="1" dirty="0">
                          <a:solidFill>
                            <a:schemeClr val="accent5">
                              <a:lumMod val="50000"/>
                            </a:schemeClr>
                          </a:solidFill>
                          <a:latin typeface="+mn-lt"/>
                        </a:rPr>
                        <a:t>DNK </a:t>
                      </a:r>
                      <a:r>
                        <a:rPr lang="it-IT" sz="1600" b="1" dirty="0" err="1">
                          <a:solidFill>
                            <a:schemeClr val="accent5">
                              <a:lumMod val="50000"/>
                            </a:schemeClr>
                          </a:solidFill>
                          <a:latin typeface="+mn-lt"/>
                        </a:rPr>
                        <a:t>read</a:t>
                      </a:r>
                      <a:endParaRPr lang="it-IT" sz="1600" b="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i="1" dirty="0" err="1">
                          <a:solidFill>
                            <a:schemeClr val="accent5">
                              <a:lumMod val="50000"/>
                            </a:schemeClr>
                          </a:solidFill>
                          <a:latin typeface="+mn-lt"/>
                        </a:rPr>
                        <a:t>Worst</a:t>
                      </a:r>
                      <a:r>
                        <a:rPr lang="it-IT" sz="1600" i="1" dirty="0">
                          <a:solidFill>
                            <a:schemeClr val="accent5">
                              <a:lumMod val="50000"/>
                            </a:schemeClr>
                          </a:solidFill>
                          <a:latin typeface="+mn-lt"/>
                        </a:rPr>
                        <a:t> Schools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i="1" dirty="0">
                          <a:solidFill>
                            <a:schemeClr val="accent5">
                              <a:lumMod val="50000"/>
                            </a:schemeClr>
                          </a:solidFill>
                          <a:latin typeface="+mn-lt"/>
                        </a:rPr>
                        <a:t>Best Schools</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509250468"/>
                  </a:ext>
                </a:extLst>
              </a:tr>
              <a:tr h="334990">
                <a:tc>
                  <a:txBody>
                    <a:bodyPr/>
                    <a:lstStyle/>
                    <a:p>
                      <a:r>
                        <a:rPr lang="it-IT" sz="1600" i="1" dirty="0" err="1">
                          <a:solidFill>
                            <a:schemeClr val="accent5">
                              <a:lumMod val="50000"/>
                            </a:schemeClr>
                          </a:solidFill>
                          <a:latin typeface="+mn-lt"/>
                        </a:rPr>
                        <a:t>belonging</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0,2816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0,1314</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842589258"/>
                  </a:ext>
                </a:extLst>
              </a:tr>
              <a:tr h="33499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teacher_support</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-0,3892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-0,0440</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7298537"/>
                  </a:ext>
                </a:extLst>
              </a:tr>
              <a:tr h="33499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stud_teach_ratio</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0,0208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0,0552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564228151"/>
                  </a:ext>
                </a:extLst>
              </a:tr>
              <a:tr h="33499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short_edu_mat</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-0,8306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-1,3913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4159571167"/>
                  </a:ext>
                </a:extLst>
              </a:tr>
              <a:tr h="33499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short_edu_staff</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0,5502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-0,2738</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715422483"/>
                  </a:ext>
                </a:extLst>
              </a:tr>
              <a:tr h="334990">
                <a:tc>
                  <a:txBody>
                    <a:bodyPr/>
                    <a:lstStyle/>
                    <a:p>
                      <a:r>
                        <a:rPr lang="it-IT" sz="1600" i="1" dirty="0" err="1">
                          <a:solidFill>
                            <a:schemeClr val="accent5">
                              <a:lumMod val="50000"/>
                            </a:schemeClr>
                          </a:solidFill>
                          <a:latin typeface="+mn-lt"/>
                        </a:rPr>
                        <a:t>teach_behav</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0,0440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-0,6213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671741562"/>
                  </a:ext>
                </a:extLst>
              </a:tr>
              <a:tr h="334990">
                <a:tc>
                  <a:txBody>
                    <a:bodyPr/>
                    <a:lstStyle/>
                    <a:p>
                      <a:r>
                        <a:rPr lang="it-IT" sz="1600" i="1" dirty="0" err="1">
                          <a:solidFill>
                            <a:schemeClr val="accent5">
                              <a:lumMod val="50000"/>
                            </a:schemeClr>
                          </a:solidFill>
                          <a:latin typeface="+mn-lt"/>
                        </a:rPr>
                        <a:t>ESCS_status</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0,4883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0,3351</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497185365"/>
                  </a:ext>
                </a:extLst>
              </a:tr>
            </a:tbl>
          </a:graphicData>
        </a:graphic>
      </p:graphicFrame>
      <p:graphicFrame>
        <p:nvGraphicFramePr>
          <p:cNvPr id="38" name="Table 37">
            <a:extLst>
              <a:ext uri="{FF2B5EF4-FFF2-40B4-BE49-F238E27FC236}">
                <a16:creationId xmlns:a16="http://schemas.microsoft.com/office/drawing/2014/main" id="{25AD5D4B-5794-321D-A713-94E0E4E20351}"/>
              </a:ext>
            </a:extLst>
          </p:cNvPr>
          <p:cNvGraphicFramePr>
            <a:graphicFrameLocks noGrp="1"/>
          </p:cNvGraphicFramePr>
          <p:nvPr>
            <p:extLst>
              <p:ext uri="{D42A27DB-BD31-4B8C-83A1-F6EECF244321}">
                <p14:modId xmlns:p14="http://schemas.microsoft.com/office/powerpoint/2010/main" val="62237238"/>
              </p:ext>
            </p:extLst>
          </p:nvPr>
        </p:nvGraphicFramePr>
        <p:xfrm>
          <a:off x="27176782" y="23328107"/>
          <a:ext cx="4512192" cy="2682240"/>
        </p:xfrm>
        <a:graphic>
          <a:graphicData uri="http://schemas.openxmlformats.org/drawingml/2006/table">
            <a:tbl>
              <a:tblPr firstRow="1" bandRow="1"/>
              <a:tblGrid>
                <a:gridCol w="1594277">
                  <a:extLst>
                    <a:ext uri="{9D8B030D-6E8A-4147-A177-3AD203B41FA5}">
                      <a16:colId xmlns:a16="http://schemas.microsoft.com/office/drawing/2014/main" val="857910294"/>
                    </a:ext>
                  </a:extLst>
                </a:gridCol>
                <a:gridCol w="1486637">
                  <a:extLst>
                    <a:ext uri="{9D8B030D-6E8A-4147-A177-3AD203B41FA5}">
                      <a16:colId xmlns:a16="http://schemas.microsoft.com/office/drawing/2014/main" val="3509235413"/>
                    </a:ext>
                  </a:extLst>
                </a:gridCol>
                <a:gridCol w="1431278">
                  <a:extLst>
                    <a:ext uri="{9D8B030D-6E8A-4147-A177-3AD203B41FA5}">
                      <a16:colId xmlns:a16="http://schemas.microsoft.com/office/drawing/2014/main" val="4213556645"/>
                    </a:ext>
                  </a:extLst>
                </a:gridCol>
              </a:tblGrid>
              <a:tr h="209483">
                <a:tc>
                  <a:txBody>
                    <a:bodyPr/>
                    <a:lstStyle/>
                    <a:p>
                      <a:r>
                        <a:rPr lang="it-IT" sz="1600" b="1" dirty="0">
                          <a:solidFill>
                            <a:schemeClr val="accent5">
                              <a:lumMod val="50000"/>
                            </a:schemeClr>
                          </a:solidFill>
                          <a:latin typeface="+mn-lt"/>
                        </a:rPr>
                        <a:t>GBR </a:t>
                      </a:r>
                      <a:r>
                        <a:rPr lang="it-IT" sz="1600" b="1" dirty="0" err="1">
                          <a:solidFill>
                            <a:schemeClr val="accent5">
                              <a:lumMod val="50000"/>
                            </a:schemeClr>
                          </a:solidFill>
                          <a:latin typeface="+mn-lt"/>
                        </a:rPr>
                        <a:t>math</a:t>
                      </a:r>
                      <a:endParaRPr lang="it-IT" sz="1600" b="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i="1" dirty="0" err="1">
                          <a:solidFill>
                            <a:schemeClr val="accent5">
                              <a:lumMod val="50000"/>
                            </a:schemeClr>
                          </a:solidFill>
                          <a:latin typeface="+mn-lt"/>
                        </a:rPr>
                        <a:t>Worst</a:t>
                      </a:r>
                      <a:r>
                        <a:rPr lang="it-IT" sz="1600" i="1" dirty="0">
                          <a:solidFill>
                            <a:schemeClr val="accent5">
                              <a:lumMod val="50000"/>
                            </a:schemeClr>
                          </a:solidFill>
                          <a:latin typeface="+mn-lt"/>
                        </a:rPr>
                        <a:t> Schools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i="1" dirty="0">
                          <a:solidFill>
                            <a:schemeClr val="accent5">
                              <a:lumMod val="50000"/>
                            </a:schemeClr>
                          </a:solidFill>
                          <a:latin typeface="+mn-lt"/>
                        </a:rPr>
                        <a:t>Best Schools</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509250468"/>
                  </a:ext>
                </a:extLst>
              </a:tr>
              <a:tr h="335280">
                <a:tc>
                  <a:txBody>
                    <a:bodyPr/>
                    <a:lstStyle/>
                    <a:p>
                      <a:r>
                        <a:rPr lang="it-IT" sz="1600" i="1" dirty="0" err="1">
                          <a:solidFill>
                            <a:schemeClr val="accent5">
                              <a:lumMod val="50000"/>
                            </a:schemeClr>
                          </a:solidFill>
                          <a:latin typeface="+mn-lt"/>
                        </a:rPr>
                        <a:t>fear_failure</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-0,1023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0,1595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842589258"/>
                  </a:ext>
                </a:extLst>
              </a:tr>
              <a:tr h="33528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stud_teach_ratio</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-0,2209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-0,1460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7298537"/>
                  </a:ext>
                </a:extLst>
              </a:tr>
              <a:tr h="33528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short_edu_mat</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0,5528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0,4548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564228151"/>
                  </a:ext>
                </a:extLst>
              </a:tr>
              <a:tr h="33528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short_edu_staff</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-0,0284</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-0,9470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4159571167"/>
                  </a:ext>
                </a:extLst>
              </a:tr>
              <a:tr h="33528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stu_behav</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0,3217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-1,0387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715422483"/>
                  </a:ext>
                </a:extLst>
              </a:tr>
              <a:tr h="335280">
                <a:tc>
                  <a:txBody>
                    <a:bodyPr/>
                    <a:lstStyle/>
                    <a:p>
                      <a:r>
                        <a:rPr lang="it-IT" sz="1600" i="1" dirty="0" err="1">
                          <a:solidFill>
                            <a:schemeClr val="accent5">
                              <a:lumMod val="50000"/>
                            </a:schemeClr>
                          </a:solidFill>
                          <a:latin typeface="+mn-lt"/>
                        </a:rPr>
                        <a:t>teach_behav</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-0,4717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0,7049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671741562"/>
                  </a:ext>
                </a:extLst>
              </a:tr>
              <a:tr h="335280">
                <a:tc>
                  <a:txBody>
                    <a:bodyPr/>
                    <a:lstStyle/>
                    <a:p>
                      <a:r>
                        <a:rPr lang="it-IT" sz="1600" i="1" dirty="0" err="1">
                          <a:solidFill>
                            <a:schemeClr val="accent5">
                              <a:lumMod val="50000"/>
                            </a:schemeClr>
                          </a:solidFill>
                          <a:latin typeface="+mn-lt"/>
                        </a:rPr>
                        <a:t>ESCS_status</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-0,3464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0,8281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497185365"/>
                  </a:ext>
                </a:extLst>
              </a:tr>
            </a:tbl>
          </a:graphicData>
        </a:graphic>
      </p:graphicFrame>
      <p:graphicFrame>
        <p:nvGraphicFramePr>
          <p:cNvPr id="39" name="Table 21">
            <a:extLst>
              <a:ext uri="{FF2B5EF4-FFF2-40B4-BE49-F238E27FC236}">
                <a16:creationId xmlns:a16="http://schemas.microsoft.com/office/drawing/2014/main" id="{61DBEE06-71A8-9505-84BC-27E962A3EF3F}"/>
              </a:ext>
            </a:extLst>
          </p:cNvPr>
          <p:cNvGraphicFramePr>
            <a:graphicFrameLocks noGrp="1"/>
          </p:cNvGraphicFramePr>
          <p:nvPr>
            <p:extLst>
              <p:ext uri="{D42A27DB-BD31-4B8C-83A1-F6EECF244321}">
                <p14:modId xmlns:p14="http://schemas.microsoft.com/office/powerpoint/2010/main" val="1110999223"/>
              </p:ext>
            </p:extLst>
          </p:nvPr>
        </p:nvGraphicFramePr>
        <p:xfrm>
          <a:off x="27176782" y="26332395"/>
          <a:ext cx="4512192" cy="3688080"/>
        </p:xfrm>
        <a:graphic>
          <a:graphicData uri="http://schemas.openxmlformats.org/drawingml/2006/table">
            <a:tbl>
              <a:tblPr firstRow="1" bandRow="1"/>
              <a:tblGrid>
                <a:gridCol w="1616185">
                  <a:extLst>
                    <a:ext uri="{9D8B030D-6E8A-4147-A177-3AD203B41FA5}">
                      <a16:colId xmlns:a16="http://schemas.microsoft.com/office/drawing/2014/main" val="857910294"/>
                    </a:ext>
                  </a:extLst>
                </a:gridCol>
                <a:gridCol w="1488559">
                  <a:extLst>
                    <a:ext uri="{9D8B030D-6E8A-4147-A177-3AD203B41FA5}">
                      <a16:colId xmlns:a16="http://schemas.microsoft.com/office/drawing/2014/main" val="3509235413"/>
                    </a:ext>
                  </a:extLst>
                </a:gridCol>
                <a:gridCol w="1407448">
                  <a:extLst>
                    <a:ext uri="{9D8B030D-6E8A-4147-A177-3AD203B41FA5}">
                      <a16:colId xmlns:a16="http://schemas.microsoft.com/office/drawing/2014/main" val="4213556645"/>
                    </a:ext>
                  </a:extLst>
                </a:gridCol>
              </a:tblGrid>
              <a:tr h="311860">
                <a:tc>
                  <a:txBody>
                    <a:bodyPr/>
                    <a:lstStyle/>
                    <a:p>
                      <a:r>
                        <a:rPr lang="it-IT" sz="1600" b="1" dirty="0">
                          <a:solidFill>
                            <a:schemeClr val="accent5">
                              <a:lumMod val="50000"/>
                            </a:schemeClr>
                          </a:solidFill>
                          <a:latin typeface="+mn-lt"/>
                        </a:rPr>
                        <a:t>GBR </a:t>
                      </a:r>
                      <a:r>
                        <a:rPr lang="it-IT" sz="1600" b="1" dirty="0" err="1">
                          <a:solidFill>
                            <a:schemeClr val="accent5">
                              <a:lumMod val="50000"/>
                            </a:schemeClr>
                          </a:solidFill>
                          <a:latin typeface="+mn-lt"/>
                        </a:rPr>
                        <a:t>read</a:t>
                      </a:r>
                      <a:endParaRPr lang="it-IT" sz="1600" b="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i="1" dirty="0" err="1">
                          <a:solidFill>
                            <a:schemeClr val="accent5">
                              <a:lumMod val="50000"/>
                            </a:schemeClr>
                          </a:solidFill>
                          <a:latin typeface="+mn-lt"/>
                        </a:rPr>
                        <a:t>Worst</a:t>
                      </a:r>
                      <a:r>
                        <a:rPr lang="it-IT" sz="1600" i="1" dirty="0">
                          <a:solidFill>
                            <a:schemeClr val="accent5">
                              <a:lumMod val="50000"/>
                            </a:schemeClr>
                          </a:solidFill>
                          <a:latin typeface="+mn-lt"/>
                        </a:rPr>
                        <a:t> Schools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i="1" dirty="0">
                          <a:solidFill>
                            <a:schemeClr val="accent5">
                              <a:lumMod val="50000"/>
                            </a:schemeClr>
                          </a:solidFill>
                          <a:latin typeface="+mn-lt"/>
                        </a:rPr>
                        <a:t>Best Schools</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509250468"/>
                  </a:ext>
                </a:extLst>
              </a:tr>
              <a:tr h="311860">
                <a:tc>
                  <a:txBody>
                    <a:bodyPr/>
                    <a:lstStyle/>
                    <a:p>
                      <a:r>
                        <a:rPr lang="it-IT" sz="1600" i="1" dirty="0" err="1">
                          <a:solidFill>
                            <a:schemeClr val="accent5">
                              <a:lumMod val="50000"/>
                            </a:schemeClr>
                          </a:solidFill>
                          <a:latin typeface="+mn-lt"/>
                        </a:rPr>
                        <a:t>fear_failure</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-0,0092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0,1815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239950321"/>
                  </a:ext>
                </a:extLst>
              </a:tr>
              <a:tr h="311860">
                <a:tc>
                  <a:txBody>
                    <a:bodyPr/>
                    <a:lstStyle/>
                    <a:p>
                      <a:r>
                        <a:rPr lang="it-IT" sz="1600" i="1" dirty="0" err="1">
                          <a:solidFill>
                            <a:schemeClr val="accent5">
                              <a:lumMod val="50000"/>
                            </a:schemeClr>
                          </a:solidFill>
                          <a:latin typeface="+mn-lt"/>
                        </a:rPr>
                        <a:t>belonging</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0,0571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0,2045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842589258"/>
                  </a:ext>
                </a:extLst>
              </a:tr>
              <a:tr h="311860">
                <a:tc>
                  <a:txBody>
                    <a:bodyPr/>
                    <a:lstStyle/>
                    <a:p>
                      <a:r>
                        <a:rPr lang="it-IT" sz="1600" i="1" dirty="0" err="1">
                          <a:solidFill>
                            <a:schemeClr val="accent5">
                              <a:lumMod val="50000"/>
                            </a:schemeClr>
                          </a:solidFill>
                          <a:latin typeface="+mn-lt"/>
                        </a:rPr>
                        <a:t>bullied</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0,2552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0,0101</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582944627"/>
                  </a:ext>
                </a:extLst>
              </a:tr>
              <a:tr h="311860">
                <a:tc>
                  <a:txBody>
                    <a:bodyPr/>
                    <a:lstStyle/>
                    <a:p>
                      <a:r>
                        <a:rPr lang="it-IT" sz="1600" i="1" dirty="0" err="1">
                          <a:solidFill>
                            <a:schemeClr val="accent5">
                              <a:lumMod val="50000"/>
                            </a:schemeClr>
                          </a:solidFill>
                          <a:latin typeface="+mn-lt"/>
                        </a:rPr>
                        <a:t>teacher_support</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0,3546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0,0312</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665402714"/>
                  </a:ext>
                </a:extLst>
              </a:tr>
              <a:tr h="311860">
                <a:tc>
                  <a:txBody>
                    <a:bodyPr/>
                    <a:lstStyle/>
                    <a:p>
                      <a:r>
                        <a:rPr lang="it-IT" sz="1600" i="1" dirty="0" err="1">
                          <a:solidFill>
                            <a:schemeClr val="accent5">
                              <a:lumMod val="50000"/>
                            </a:schemeClr>
                          </a:solidFill>
                          <a:latin typeface="+mn-lt"/>
                        </a:rPr>
                        <a:t>class_size</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0,1162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-0,0728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733948604"/>
                  </a:ext>
                </a:extLst>
              </a:tr>
              <a:tr h="31186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stud_teach_ratio</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-0,3541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-0,1035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7298537"/>
                  </a:ext>
                </a:extLst>
              </a:tr>
              <a:tr h="31186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short_edu_mat</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0,2069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0,6265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3564228151"/>
                  </a:ext>
                </a:extLst>
              </a:tr>
              <a:tr h="311860">
                <a:tc>
                  <a:txBody>
                    <a:bodyPr/>
                    <a:lstStyle/>
                    <a:p>
                      <a:pPr marL="0" marR="0" lvl="0" indent="0" algn="l" defTabSz="4036471" rtl="0" eaLnBrk="1" fontAlgn="auto" latinLnBrk="0" hangingPunct="1">
                        <a:lnSpc>
                          <a:spcPct val="100000"/>
                        </a:lnSpc>
                        <a:spcBef>
                          <a:spcPts val="0"/>
                        </a:spcBef>
                        <a:spcAft>
                          <a:spcPts val="0"/>
                        </a:spcAft>
                        <a:buClrTx/>
                        <a:buSzTx/>
                        <a:buFontTx/>
                        <a:buNone/>
                        <a:tabLst/>
                        <a:defRPr/>
                      </a:pPr>
                      <a:r>
                        <a:rPr lang="it-IT" sz="1600" i="1" dirty="0" err="1">
                          <a:solidFill>
                            <a:schemeClr val="accent5">
                              <a:lumMod val="50000"/>
                            </a:schemeClr>
                          </a:solidFill>
                          <a:latin typeface="+mn-lt"/>
                        </a:rPr>
                        <a:t>short_edu_staff</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-0,0264</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-1,0375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4159571167"/>
                  </a:ext>
                </a:extLst>
              </a:tr>
              <a:tr h="311860">
                <a:tc>
                  <a:txBody>
                    <a:bodyPr/>
                    <a:lstStyle/>
                    <a:p>
                      <a:r>
                        <a:rPr lang="it-IT" sz="1600" i="1" dirty="0" err="1">
                          <a:solidFill>
                            <a:schemeClr val="accent5">
                              <a:lumMod val="50000"/>
                            </a:schemeClr>
                          </a:solidFill>
                          <a:latin typeface="+mn-lt"/>
                        </a:rPr>
                        <a:t>stu_behav</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0,8385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-1,2998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2715422483"/>
                  </a:ext>
                </a:extLst>
              </a:tr>
              <a:tr h="311860">
                <a:tc>
                  <a:txBody>
                    <a:bodyPr/>
                    <a:lstStyle/>
                    <a:p>
                      <a:r>
                        <a:rPr lang="it-IT" sz="1600" i="1" dirty="0" err="1">
                          <a:solidFill>
                            <a:schemeClr val="accent5">
                              <a:lumMod val="50000"/>
                            </a:schemeClr>
                          </a:solidFill>
                          <a:latin typeface="+mn-lt"/>
                        </a:rPr>
                        <a:t>teach_behav</a:t>
                      </a:r>
                      <a:endParaRPr lang="it-IT" sz="1600" i="1" dirty="0">
                        <a:solidFill>
                          <a:schemeClr val="accent5">
                            <a:lumMod val="50000"/>
                          </a:schemeClr>
                        </a:solidFill>
                        <a:latin typeface="+mn-lt"/>
                      </a:endParaRPr>
                    </a:p>
                  </a:txBody>
                  <a:tcPr>
                    <a:lnL w="38100" cap="flat" cmpd="sng" algn="ctr">
                      <a:solidFill>
                        <a:schemeClr val="accent5">
                          <a:lumMod val="50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-0,3180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tc>
                  <a:txBody>
                    <a:bodyPr/>
                    <a:lstStyle/>
                    <a:p>
                      <a:r>
                        <a:rPr lang="it-IT" sz="1600" dirty="0">
                          <a:solidFill>
                            <a:schemeClr val="accent5">
                              <a:lumMod val="50000"/>
                            </a:schemeClr>
                          </a:solidFill>
                          <a:latin typeface="+mn-lt"/>
                        </a:rPr>
                        <a:t> 1,3167 ***</a:t>
                      </a:r>
                    </a:p>
                  </a:txBody>
                  <a:tcPr>
                    <a:lnL w="38100" cap="flat" cmpd="sng" algn="ctr">
                      <a:noFill/>
                      <a:prstDash val="solid"/>
                      <a:round/>
                      <a:headEnd type="none" w="med" len="med"/>
                      <a:tailEnd type="none" w="med" len="med"/>
                    </a:lnL>
                    <a:lnR w="38100" cap="flat" cmpd="sng" algn="ctr">
                      <a:solidFill>
                        <a:schemeClr val="accent5">
                          <a:lumMod val="50000"/>
                        </a:schemeClr>
                      </a:solidFill>
                      <a:prstDash val="solid"/>
                      <a:round/>
                      <a:headEnd type="none" w="med" len="med"/>
                      <a:tailEnd type="none" w="med" len="med"/>
                    </a:lnR>
                    <a:lnT w="38100" cap="flat" cmpd="sng" algn="ctr">
                      <a:solidFill>
                        <a:schemeClr val="accent5">
                          <a:lumMod val="50000"/>
                        </a:schemeClr>
                      </a:solidFill>
                      <a:prstDash val="solid"/>
                      <a:round/>
                      <a:headEnd type="none" w="med" len="med"/>
                      <a:tailEnd type="none" w="med" len="med"/>
                    </a:lnT>
                    <a:lnB w="381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671741562"/>
                  </a:ext>
                </a:extLst>
              </a:tr>
            </a:tbl>
          </a:graphicData>
        </a:graphic>
      </p:graphicFrame>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1558</TotalTime>
  <Words>1820</Words>
  <Application>Microsoft Office PowerPoint</Application>
  <PresentationFormat>Custom</PresentationFormat>
  <Paragraphs>155</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Giulia Bergonzoli</cp:lastModifiedBy>
  <cp:revision>88</cp:revision>
  <dcterms:created xsi:type="dcterms:W3CDTF">2012-02-03T19:11:35Z</dcterms:created>
  <dcterms:modified xsi:type="dcterms:W3CDTF">2022-07-21T14:33:01Z</dcterms:modified>
  <cp:category>Research poster templates</cp:category>
</cp:coreProperties>
</file>