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8" r:id="rId12"/>
    <p:sldId id="269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76" autoAdjust="0"/>
  </p:normalViewPr>
  <p:slideViewPr>
    <p:cSldViewPr>
      <p:cViewPr>
        <p:scale>
          <a:sx n="50" d="100"/>
          <a:sy n="50" d="100"/>
        </p:scale>
        <p:origin x="594" y="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09/06/2016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09/06/2016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09/06/2016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09/06/2016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07504" y="188640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2572" cy="210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Rectángulo"/>
          <p:cNvSpPr/>
          <p:nvPr/>
        </p:nvSpPr>
        <p:spPr>
          <a:xfrm>
            <a:off x="1331640" y="2180092"/>
            <a:ext cx="729908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/>
              <a:t>Somos una empresa idónea, comprometida en dar soluciones archivísticas, tecnológicas y la implementación de servicios integrales de gestión documental a las entidades públicas y privadas.</a:t>
            </a:r>
          </a:p>
          <a:p>
            <a:pPr algn="just"/>
            <a:endParaRPr lang="es-ES" dirty="0" smtClean="0">
              <a:solidFill>
                <a:srgbClr val="FF0000"/>
              </a:solidFill>
            </a:endParaRPr>
          </a:p>
          <a:p>
            <a:pPr algn="just"/>
            <a:r>
              <a:rPr lang="es-ES" dirty="0" smtClean="0"/>
              <a:t>Conformada por un equipo de trabajo con un nivel profesional altamente calificado, capaz de prestar un servicio con excelencia, ajustado a los requerimientos del cliente, a la ley general de archivo (ley 594/2000), en un entorno de responsabilidad, eficacia y eficiencia, ofreciendo como valores la confidencialidad y seguridad en el desarrollo de cada una de las </a:t>
            </a:r>
            <a:r>
              <a:rPr lang="es-ES" dirty="0" smtClean="0"/>
              <a:t>actividades, </a:t>
            </a:r>
            <a:r>
              <a:rPr lang="es-ES" dirty="0" smtClean="0"/>
              <a:t>suministrando los recursos necesarios para convertir el manejo de la información en una herramienta productiva para su empresa.</a:t>
            </a:r>
          </a:p>
          <a:p>
            <a:pPr algn="just"/>
            <a:endParaRPr lang="es-ES" dirty="0"/>
          </a:p>
          <a:p>
            <a:r>
              <a:rPr lang="es-ES" b="1" dirty="0"/>
              <a:t> 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1845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07504" y="188640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1331640" y="557972"/>
            <a:ext cx="5976664" cy="171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2572" cy="210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539552" y="1972645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5. </a:t>
            </a:r>
            <a:r>
              <a:rPr lang="es-CO" sz="2000" b="1" dirty="0" smtClean="0"/>
              <a:t>SERVICIO DE FUMIGACIÓN Y DESINFECCIÓN DE ARCHIVOS.</a:t>
            </a:r>
          </a:p>
          <a:p>
            <a:endParaRPr lang="es-CO" sz="2800" b="1" dirty="0" smtClean="0"/>
          </a:p>
          <a:p>
            <a:endParaRPr lang="es-CO" sz="2800" b="1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171" y="2996952"/>
            <a:ext cx="4977602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04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07504" y="188640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1331640" y="557972"/>
            <a:ext cx="5976664" cy="171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2572" cy="210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467544" y="2102262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6. SUMINISTRO DE INSUMOS ARCHIVÍSTICOS.</a:t>
            </a:r>
          </a:p>
        </p:txBody>
      </p:sp>
      <p:sp>
        <p:nvSpPr>
          <p:cNvPr id="8" name="6 Rectángulo"/>
          <p:cNvSpPr>
            <a:spLocks noChangeArrowheads="1"/>
          </p:cNvSpPr>
          <p:nvPr/>
        </p:nvSpPr>
        <p:spPr bwMode="auto">
          <a:xfrm>
            <a:off x="971601" y="2625482"/>
            <a:ext cx="7867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s-CO" altLang="es-CO" sz="1600" dirty="0">
                <a:latin typeface="+mj-lt"/>
              </a:rPr>
              <a:t>Proveemos </a:t>
            </a:r>
            <a:r>
              <a:rPr lang="es-CO" altLang="es-CO" sz="1600" dirty="0" smtClean="0">
                <a:latin typeface="+mj-lt"/>
              </a:rPr>
              <a:t>insumos y dotación para archivo y artículos de oficina: Cajas, carpetas, archivadores rodantes entre. </a:t>
            </a:r>
            <a:r>
              <a:rPr lang="es-CO" altLang="es-CO" sz="1600" dirty="0">
                <a:latin typeface="+mj-lt"/>
              </a:rPr>
              <a:t>Estos insumos cumplen con las normas para la conservación de documentos exigidas por el Archivo General de la Nación (AGN):</a:t>
            </a:r>
          </a:p>
        </p:txBody>
      </p:sp>
    </p:spTree>
    <p:extLst>
      <p:ext uri="{BB962C8B-B14F-4D97-AF65-F5344CB8AC3E}">
        <p14:creationId xmlns:p14="http://schemas.microsoft.com/office/powerpoint/2010/main" val="259358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07504" y="188640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1331640" y="557972"/>
            <a:ext cx="5976664" cy="171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2572" cy="210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835696" y="2471594"/>
            <a:ext cx="6840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sz="2800" b="1" dirty="0" smtClean="0"/>
          </a:p>
          <a:p>
            <a:pPr algn="ctr"/>
            <a:r>
              <a:rPr lang="es-CO" sz="2800" b="1" dirty="0" smtClean="0"/>
              <a:t>“Un archivo organizado es sinónimo de transparencia, eficacia y eficiencia”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2339752" y="4581128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Yopal, Carrera 15 No 41B 10</a:t>
            </a:r>
          </a:p>
          <a:p>
            <a:pPr algn="ctr"/>
            <a:r>
              <a:rPr lang="es-CO" dirty="0" smtClean="0"/>
              <a:t>Celular. 3228988091-3204115063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1195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07504" y="188640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2572" cy="210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755576" y="2420888"/>
            <a:ext cx="73448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/>
              <a:t>MISIÓN: </a:t>
            </a:r>
            <a:r>
              <a:rPr lang="es-ES" dirty="0"/>
              <a:t>2DT Soluciones </a:t>
            </a:r>
            <a:r>
              <a:rPr lang="es-ES" dirty="0" smtClean="0"/>
              <a:t>Archivísticas </a:t>
            </a:r>
            <a:r>
              <a:rPr lang="es-ES" dirty="0"/>
              <a:t>S.A.S, es una empresa comprometida a nivel nacional en el área de Gestión Documental, enfocada en satisfacer necesidades y expectativas a nuestros clientes </a:t>
            </a:r>
            <a:r>
              <a:rPr lang="es-ES" dirty="0" smtClean="0"/>
              <a:t>brindando,  </a:t>
            </a:r>
            <a:r>
              <a:rPr lang="es-ES" dirty="0"/>
              <a:t>soluciones archivísticas en la organización, conservación,  preservación de archivos   e implementación de programas  de gestión documental, buscando que las instituciones públicas, privadas y mixtas sean </a:t>
            </a:r>
            <a:r>
              <a:rPr lang="es-ES" dirty="0" smtClean="0"/>
              <a:t>eficaces en </a:t>
            </a:r>
            <a:r>
              <a:rPr lang="es-ES" dirty="0"/>
              <a:t>sus procesos de calidad a través de un servicio eficiente y transparente, garantizando el acceso a la información a la ciudanía.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6837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07504" y="188640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1331640" y="557972"/>
            <a:ext cx="5976664" cy="171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2572" cy="210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611560" y="2624987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/>
              <a:t>VISIÓN</a:t>
            </a:r>
            <a:r>
              <a:rPr lang="es-ES" dirty="0"/>
              <a:t>. Para el 2026 2DT Soluciones Archivísticas S.A.S, será una empresa reconocida  en  sus procesos de Gestión Documental a nivel  nacional e internacional, por su excelencia en la calidad de los productos y servicios prestados y la generación de  conciencia frente al valor documental en las organizaciones</a:t>
            </a:r>
            <a:endParaRPr lang="es-CO" dirty="0"/>
          </a:p>
        </p:txBody>
      </p:sp>
      <p:sp>
        <p:nvSpPr>
          <p:cNvPr id="3" name="2 Rectángulo"/>
          <p:cNvSpPr/>
          <p:nvPr/>
        </p:nvSpPr>
        <p:spPr>
          <a:xfrm>
            <a:off x="593304" y="4221088"/>
            <a:ext cx="80648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ES" b="1" dirty="0"/>
              <a:t>POLÌTICAS DE CALIDAD</a:t>
            </a:r>
            <a:r>
              <a:rPr lang="es-ES" b="1" dirty="0" smtClean="0"/>
              <a:t>. </a:t>
            </a:r>
            <a:r>
              <a:rPr lang="es-ES" dirty="0"/>
              <a:t>2DT Soluciones </a:t>
            </a:r>
            <a:r>
              <a:rPr lang="es-ES" dirty="0" smtClean="0"/>
              <a:t>archivísticas </a:t>
            </a:r>
            <a:r>
              <a:rPr lang="es-ES" dirty="0"/>
              <a:t>S.A.S.  es una empresa comprometida con el cumplimiento de los planes, programas, requerimientos  y necesidades de nuestros clientes, en el marco de la normatividad </a:t>
            </a:r>
            <a:r>
              <a:rPr lang="es-ES" dirty="0" smtClean="0"/>
              <a:t>archivística </a:t>
            </a:r>
            <a:r>
              <a:rPr lang="es-ES" dirty="0"/>
              <a:t>vigente, orientada hacia la mejora continua de sus procesos y </a:t>
            </a:r>
            <a:r>
              <a:rPr lang="es-ES" dirty="0" smtClean="0"/>
              <a:t>procedimientos, </a:t>
            </a:r>
            <a:r>
              <a:rPr lang="es-ES" dirty="0"/>
              <a:t> soportada en el talento humano altamente calificado, </a:t>
            </a:r>
            <a:r>
              <a:rPr lang="es-ES" dirty="0" smtClean="0"/>
              <a:t>ético </a:t>
            </a:r>
            <a:r>
              <a:rPr lang="es-ES" dirty="0"/>
              <a:t>y transparente.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3442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07504" y="188640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1331640" y="557972"/>
            <a:ext cx="5976664" cy="171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2572" cy="210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1585608"/>
            <a:ext cx="41764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/>
              <a:t>Nuestros servicios:</a:t>
            </a:r>
          </a:p>
          <a:p>
            <a:endParaRPr lang="es-CO" dirty="0"/>
          </a:p>
        </p:txBody>
      </p:sp>
      <p:sp>
        <p:nvSpPr>
          <p:cNvPr id="6" name="5 CuadroTexto"/>
          <p:cNvSpPr txBox="1"/>
          <p:nvPr/>
        </p:nvSpPr>
        <p:spPr>
          <a:xfrm>
            <a:off x="460376" y="2564905"/>
            <a:ext cx="80000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sz="2000" b="1" dirty="0" smtClean="0"/>
              <a:t>EN ADMINISTRACION  </a:t>
            </a:r>
            <a:r>
              <a:rPr lang="es-CO" sz="2000" b="1" dirty="0"/>
              <a:t>DOCUMENTAL</a:t>
            </a:r>
            <a:r>
              <a:rPr lang="es-CO" sz="2000" b="1" dirty="0" smtClean="0"/>
              <a:t>, </a:t>
            </a:r>
            <a:r>
              <a:rPr lang="es-CO" sz="2800" dirty="0"/>
              <a:t>o</a:t>
            </a:r>
            <a:r>
              <a:rPr lang="es-CO" sz="2800" dirty="0" smtClean="0"/>
              <a:t>rganización de</a:t>
            </a:r>
            <a:r>
              <a:rPr lang="es-CO" dirty="0" smtClean="0"/>
              <a:t>:</a:t>
            </a:r>
          </a:p>
          <a:p>
            <a:r>
              <a:rPr lang="es-CO" dirty="0" smtClean="0"/>
              <a:t> </a:t>
            </a:r>
          </a:p>
        </p:txBody>
      </p:sp>
      <p:sp>
        <p:nvSpPr>
          <p:cNvPr id="8" name="2 Rectángulo"/>
          <p:cNvSpPr>
            <a:spLocks noChangeArrowheads="1"/>
          </p:cNvSpPr>
          <p:nvPr/>
        </p:nvSpPr>
        <p:spPr bwMode="auto">
          <a:xfrm>
            <a:off x="899592" y="3140968"/>
            <a:ext cx="68407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itchFamily="2" charset="2"/>
              <a:buChar char="q"/>
            </a:pPr>
            <a:r>
              <a:rPr lang="es-CO" altLang="es-CO" sz="1600" b="1" dirty="0" smtClean="0">
                <a:latin typeface="Calibri" pitchFamily="34" charset="0"/>
              </a:rPr>
              <a:t>FONDOS ACUMULADOS</a:t>
            </a:r>
            <a:r>
              <a:rPr lang="es-CO" altLang="es-CO" sz="1600" dirty="0" smtClean="0">
                <a:latin typeface="Calibri" pitchFamily="34" charset="0"/>
              </a:rPr>
              <a:t>: Que son todos los documentos reunidos por una entidad en el transcurso de su vida institucional sin un criterio archivístico determinado de organización y de conservación.</a:t>
            </a:r>
            <a:endParaRPr lang="es-CO" altLang="es-CO" sz="1600" dirty="0">
              <a:latin typeface="Calibri" pitchFamily="34" charset="0"/>
            </a:endParaRPr>
          </a:p>
        </p:txBody>
      </p:sp>
      <p:sp>
        <p:nvSpPr>
          <p:cNvPr id="3" name="AutoShape 2" descr="Mostrando 2013-03-16 08.53.20 FONDO ACUMULADOS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" name="AutoShape 4" descr="Mostrando 2013-03-16 08.53.20 FONDO ACUMULADOS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36" y="4221088"/>
            <a:ext cx="2772308" cy="2080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442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07504" y="188640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1331640" y="557972"/>
            <a:ext cx="5976664" cy="171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2572" cy="210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2 Rectángulo"/>
          <p:cNvSpPr>
            <a:spLocks noChangeArrowheads="1"/>
          </p:cNvSpPr>
          <p:nvPr/>
        </p:nvSpPr>
        <p:spPr bwMode="auto">
          <a:xfrm>
            <a:off x="539552" y="2276873"/>
            <a:ext cx="82089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itchFamily="2" charset="2"/>
              <a:buChar char="q"/>
            </a:pPr>
            <a:r>
              <a:rPr lang="es-CO" altLang="es-CO" sz="1600" b="1" dirty="0" smtClean="0">
                <a:latin typeface="Calibri" pitchFamily="34" charset="0"/>
              </a:rPr>
              <a:t>ARCHIVO CENTRAL</a:t>
            </a:r>
            <a:r>
              <a:rPr lang="es-CO" altLang="es-CO" sz="1600" dirty="0" smtClean="0">
                <a:latin typeface="Calibri" pitchFamily="34" charset="0"/>
              </a:rPr>
              <a:t>: Son todos los documentos generados en los procesos  de gestión administrativa,  los producidos en la primera etapa  del ciclo documental.</a:t>
            </a:r>
            <a:endParaRPr lang="es-CO" altLang="es-CO" sz="1600" dirty="0">
              <a:latin typeface="Calibri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166" y="3067439"/>
            <a:ext cx="4047684" cy="3037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442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07504" y="188640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1331640" y="557972"/>
            <a:ext cx="5976664" cy="171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2572" cy="210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2 Rectángulo"/>
          <p:cNvSpPr>
            <a:spLocks noChangeArrowheads="1"/>
          </p:cNvSpPr>
          <p:nvPr/>
        </p:nvSpPr>
        <p:spPr bwMode="auto">
          <a:xfrm>
            <a:off x="484639" y="2166720"/>
            <a:ext cx="819329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itchFamily="2" charset="2"/>
              <a:buChar char="q"/>
            </a:pPr>
            <a:r>
              <a:rPr lang="es-CO" altLang="es-CO" sz="1600" b="1" dirty="0" smtClean="0">
                <a:latin typeface="Calibri" pitchFamily="34" charset="0"/>
              </a:rPr>
              <a:t>ARCHIVO HISTORICO Ó PERMANENTE:  </a:t>
            </a:r>
            <a:r>
              <a:rPr lang="es-CO" altLang="es-CO" sz="1600" dirty="0" smtClean="0">
                <a:latin typeface="Calibri" pitchFamily="34" charset="0"/>
              </a:rPr>
              <a:t>Es aquel al cual se transfiere la documentación del archivo central, del archivo de gestión que por decisión del correspondiente</a:t>
            </a:r>
            <a:r>
              <a:rPr lang="es-CO" altLang="es-CO" sz="1600" b="1" dirty="0" smtClean="0">
                <a:latin typeface="Calibri" pitchFamily="34" charset="0"/>
              </a:rPr>
              <a:t> </a:t>
            </a:r>
            <a:r>
              <a:rPr lang="es-CO" altLang="es-CO" sz="1600" dirty="0" smtClean="0">
                <a:latin typeface="Calibri" pitchFamily="34" charset="0"/>
              </a:rPr>
              <a:t>comité de archivos, debe conservarse permanentemente, dado el valor que adquiere para la investigación, la ciencia y la cultura</a:t>
            </a:r>
            <a:endParaRPr lang="es-CO" altLang="es-CO" sz="1600" dirty="0">
              <a:latin typeface="Calibri" pitchFamily="34" charset="0"/>
            </a:endParaRPr>
          </a:p>
        </p:txBody>
      </p:sp>
      <p:sp>
        <p:nvSpPr>
          <p:cNvPr id="8" name="2 Rectángulo"/>
          <p:cNvSpPr>
            <a:spLocks noChangeArrowheads="1"/>
          </p:cNvSpPr>
          <p:nvPr/>
        </p:nvSpPr>
        <p:spPr bwMode="auto">
          <a:xfrm>
            <a:off x="611560" y="3789040"/>
            <a:ext cx="806637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itchFamily="2" charset="2"/>
              <a:buChar char="q"/>
            </a:pPr>
            <a:r>
              <a:rPr lang="es-CO" altLang="es-CO" sz="1600" b="1" dirty="0" smtClean="0">
                <a:latin typeface="Calibri" pitchFamily="34" charset="0"/>
              </a:rPr>
              <a:t>OTROS: </a:t>
            </a:r>
          </a:p>
          <a:p>
            <a:pPr lvl="1" algn="just"/>
            <a:r>
              <a:rPr lang="es-CO" altLang="es-CO" sz="1600" b="1" dirty="0">
                <a:latin typeface="Calibri" pitchFamily="34" charset="0"/>
              </a:rPr>
              <a:t>	</a:t>
            </a:r>
            <a:r>
              <a:rPr lang="es-CO" altLang="es-CO" sz="1600" b="1" dirty="0" smtClean="0">
                <a:latin typeface="Calibri" pitchFamily="34" charset="0"/>
              </a:rPr>
              <a:t>HISTORIAS LABORALES</a:t>
            </a:r>
          </a:p>
          <a:p>
            <a:pPr lvl="1" algn="just"/>
            <a:r>
              <a:rPr lang="es-CO" altLang="es-CO" sz="1600" b="1" dirty="0">
                <a:latin typeface="Calibri" pitchFamily="34" charset="0"/>
              </a:rPr>
              <a:t>	</a:t>
            </a:r>
            <a:r>
              <a:rPr lang="es-CO" altLang="es-CO" sz="1600" b="1" dirty="0" smtClean="0">
                <a:latin typeface="Calibri" pitchFamily="34" charset="0"/>
              </a:rPr>
              <a:t>HISTORIAS CLINICAS</a:t>
            </a:r>
          </a:p>
          <a:p>
            <a:pPr lvl="1" algn="just"/>
            <a:r>
              <a:rPr lang="es-CO" altLang="es-CO" sz="1600" b="1" dirty="0">
                <a:latin typeface="Calibri" pitchFamily="34" charset="0"/>
              </a:rPr>
              <a:t>	</a:t>
            </a:r>
            <a:endParaRPr lang="es-CO" altLang="es-CO" sz="1600" b="1" dirty="0" smtClean="0">
              <a:latin typeface="Calibri" pitchFamily="34" charset="0"/>
            </a:endParaRPr>
          </a:p>
          <a:p>
            <a:pPr marL="742950" lvl="1" indent="-285750" algn="just">
              <a:buFont typeface="Wingdings" pitchFamily="2" charset="2"/>
              <a:buChar char="q"/>
            </a:pPr>
            <a:endParaRPr lang="es-CO" altLang="es-CO" sz="1600" dirty="0">
              <a:latin typeface="Calibri" pitchFamily="34" charset="0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152" y="3068960"/>
            <a:ext cx="2157227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442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07504" y="188640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1259632" y="2102263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2.  </a:t>
            </a:r>
            <a:r>
              <a:rPr lang="es-CO" sz="2000" b="1" dirty="0" smtClean="0"/>
              <a:t>EN GESTIÓN DOCUMENTAL, ELABORAMOS:</a:t>
            </a:r>
            <a:endParaRPr lang="es-CO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2572" cy="210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2 Rectángulo"/>
          <p:cNvSpPr>
            <a:spLocks noChangeArrowheads="1"/>
          </p:cNvSpPr>
          <p:nvPr/>
        </p:nvSpPr>
        <p:spPr bwMode="auto">
          <a:xfrm>
            <a:off x="446765" y="3140968"/>
            <a:ext cx="664551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itchFamily="2" charset="2"/>
              <a:buChar char="q"/>
            </a:pPr>
            <a:r>
              <a:rPr lang="es-CO" altLang="es-CO" b="1" dirty="0" smtClean="0">
                <a:latin typeface="+mj-lt"/>
              </a:rPr>
              <a:t>TABLAS DE RETENCIÓN DOCUMENTAL (TRD)</a:t>
            </a:r>
          </a:p>
          <a:p>
            <a:pPr marL="742950" lvl="1" indent="-285750" algn="just">
              <a:buFont typeface="Wingdings" pitchFamily="2" charset="2"/>
              <a:buChar char="q"/>
            </a:pPr>
            <a:r>
              <a:rPr lang="es-CO" b="1" dirty="0" smtClean="0">
                <a:latin typeface="+mj-lt"/>
              </a:rPr>
              <a:t>TABLAS DE VALORACIÓN DOCUMENTAL (TVD)</a:t>
            </a:r>
          </a:p>
          <a:p>
            <a:pPr marL="742950" lvl="1" indent="-285750" algn="just">
              <a:buFont typeface="Wingdings" pitchFamily="2" charset="2"/>
              <a:buChar char="q"/>
            </a:pPr>
            <a:r>
              <a:rPr lang="es-CO" b="1" dirty="0">
                <a:latin typeface="+mj-lt"/>
              </a:rPr>
              <a:t> </a:t>
            </a:r>
            <a:r>
              <a:rPr lang="es-CO" b="1" dirty="0" smtClean="0">
                <a:latin typeface="+mj-lt"/>
              </a:rPr>
              <a:t>PROGRAMA DE GESTIÓN DOCUMENTAL (PGD)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s-CO" b="1" dirty="0" smtClean="0">
                <a:latin typeface="+mj-lt"/>
              </a:rPr>
              <a:t>PLAN INSTITUCIONAL DE ARCHIVOS (PINAR)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s-CO" b="1" dirty="0" smtClean="0">
                <a:latin typeface="+mj-lt"/>
              </a:rPr>
              <a:t>SISTEMA INTEGRADO DE CONSERVACIÓN (SIC)</a:t>
            </a:r>
          </a:p>
          <a:p>
            <a:pPr marL="742950" lvl="1" indent="-285750" algn="just">
              <a:buFont typeface="Wingdings" pitchFamily="2" charset="2"/>
              <a:buChar char="q"/>
            </a:pPr>
            <a:endParaRPr lang="es-CO" altLang="es-CO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442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07504" y="188640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1331640" y="557972"/>
            <a:ext cx="5976664" cy="171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2572" cy="210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259632" y="1916832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/>
              <a:t>3</a:t>
            </a:r>
            <a:r>
              <a:rPr lang="es-CO" sz="2800" b="1" dirty="0" smtClean="0"/>
              <a:t>.  CAPACITACIONES.</a:t>
            </a:r>
            <a:endParaRPr lang="es-CO" sz="2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999" y="4445711"/>
            <a:ext cx="2675583" cy="200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548" y="4400147"/>
            <a:ext cx="2736305" cy="2053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23528" y="2348880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s-CO" sz="1600" dirty="0" smtClean="0"/>
              <a:t>Importancia de la Gestión Documental en las empresas</a:t>
            </a:r>
            <a:r>
              <a:rPr lang="es-CO" sz="1600" dirty="0" smtClean="0"/>
              <a:t>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s-ES" sz="1600" dirty="0" smtClean="0"/>
              <a:t>Aspectos </a:t>
            </a:r>
            <a:r>
              <a:rPr lang="es-ES" sz="1600" dirty="0"/>
              <a:t>legales y lineamientos en materia </a:t>
            </a:r>
            <a:r>
              <a:rPr lang="es-ES" sz="1600" dirty="0" smtClean="0"/>
              <a:t>archivística.</a:t>
            </a:r>
            <a:endParaRPr lang="es-CO" sz="1600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es-CO" sz="1600" dirty="0" smtClean="0"/>
              <a:t>Programa de Gestión Documental</a:t>
            </a:r>
            <a:r>
              <a:rPr lang="es-CO" sz="1600" dirty="0" smtClean="0"/>
              <a:t>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s-ES" sz="1600" dirty="0"/>
              <a:t>Programas de capacitación dirigidos  a los servidores públicos del país en el marco de los planes de formación y </a:t>
            </a:r>
            <a:r>
              <a:rPr lang="es-ES" sz="1600" dirty="0" smtClean="0"/>
              <a:t>capacitación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s-ES" sz="1600" dirty="0"/>
              <a:t>Jornadas y talleres de sensibilización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93442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07504" y="188640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1331640" y="557972"/>
            <a:ext cx="5976664" cy="171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2572" cy="210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259632" y="2102263"/>
            <a:ext cx="6768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 startAt="4"/>
            </a:pPr>
            <a:r>
              <a:rPr lang="es-CO" sz="2800" b="1" dirty="0" smtClean="0"/>
              <a:t>DIGITALIZACIÓN.</a:t>
            </a:r>
          </a:p>
          <a:p>
            <a:r>
              <a:rPr lang="es-CO" sz="1600" dirty="0" smtClean="0"/>
              <a:t>Es el proceso de convertir una imagen en papel a una imagen que puede ser  reconocida  y almacenada por un ordenador.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218323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552</Words>
  <Application>Microsoft Office PowerPoint</Application>
  <PresentationFormat>Presentación en pantalla (4:3)</PresentationFormat>
  <Paragraphs>39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Delia Patricia López Martinez</cp:lastModifiedBy>
  <cp:revision>26</cp:revision>
  <dcterms:created xsi:type="dcterms:W3CDTF">2016-06-06T19:43:34Z</dcterms:created>
  <dcterms:modified xsi:type="dcterms:W3CDTF">2016-06-09T21:56:24Z</dcterms:modified>
</cp:coreProperties>
</file>