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8" r:id="rId2"/>
    <p:sldId id="256" r:id="rId3"/>
    <p:sldId id="259" r:id="rId4"/>
    <p:sldId id="260" r:id="rId5"/>
    <p:sldId id="261" r:id="rId6"/>
    <p:sldId id="262" r:id="rId7"/>
    <p:sldId id="263" r:id="rId8"/>
    <p:sldId id="264" r:id="rId9"/>
    <p:sldId id="265" r:id="rId10"/>
    <p:sldId id="266" r:id="rId11"/>
    <p:sldId id="268"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ExtraBold" panose="00000900000000000000" pitchFamily="2" charset="0"/>
      <p:bold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8FEDA9-2386-470B-A669-270D48D5CB68}">
  <a:tblStyle styleId="{898FEDA9-2386-470B-A669-270D48D5CB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86FF57-7B4E-496C-800D-02188C8E15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239" name="Google Shape;239;p8"/>
          <p:cNvSpPr/>
          <p:nvPr/>
        </p:nvSpPr>
        <p:spPr>
          <a:xfrm>
            <a:off x="0" y="-125"/>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8495950" y="-125"/>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8"/>
          <p:cNvGrpSpPr/>
          <p:nvPr/>
        </p:nvGrpSpPr>
        <p:grpSpPr>
          <a:xfrm>
            <a:off x="8639950" y="3128000"/>
            <a:ext cx="360000" cy="1476000"/>
            <a:chOff x="0" y="3128000"/>
            <a:chExt cx="360000" cy="1476000"/>
          </a:xfrm>
        </p:grpSpPr>
        <p:sp>
          <p:nvSpPr>
            <p:cNvPr id="242" name="Google Shape;242;p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flipH="1">
            <a:off x="6083675" y="-125"/>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flipH="1">
            <a:off x="5724075"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flipH="1">
            <a:off x="5364075"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flipH="1">
            <a:off x="7344000" y="-125"/>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7164400" y="4604000"/>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7884000"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8244000"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flipH="1">
            <a:off x="2349200" y="4604000"/>
            <a:ext cx="720000" cy="72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720000" y="-180125"/>
            <a:ext cx="720000" cy="720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10000" y="4874000"/>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8"/>
          <p:cNvGrpSpPr/>
          <p:nvPr/>
        </p:nvGrpSpPr>
        <p:grpSpPr>
          <a:xfrm>
            <a:off x="144000" y="539500"/>
            <a:ext cx="360000" cy="1476000"/>
            <a:chOff x="0" y="3128000"/>
            <a:chExt cx="360000" cy="1476000"/>
          </a:xfrm>
        </p:grpSpPr>
        <p:sp>
          <p:nvSpPr>
            <p:cNvPr id="263" name="Google Shape;263;p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3"/>
        <p:cNvGrpSpPr/>
        <p:nvPr/>
      </p:nvGrpSpPr>
      <p:grpSpPr>
        <a:xfrm>
          <a:off x="0" y="0"/>
          <a:ext cx="0" cy="0"/>
          <a:chOff x="0" y="0"/>
          <a:chExt cx="0" cy="0"/>
        </a:xfrm>
      </p:grpSpPr>
      <p:sp>
        <p:nvSpPr>
          <p:cNvPr id="274" name="Google Shape;27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75" name="Google Shape;275;p9"/>
          <p:cNvSpPr txBox="1">
            <a:spLocks noGrp="1"/>
          </p:cNvSpPr>
          <p:nvPr>
            <p:ph type="subTitle" idx="1"/>
          </p:nvPr>
        </p:nvSpPr>
        <p:spPr>
          <a:xfrm>
            <a:off x="2135550" y="33085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6" name="Google Shape;276;p9"/>
          <p:cNvSpPr/>
          <p:nvPr/>
        </p:nvSpPr>
        <p:spPr>
          <a:xfrm flipH="1">
            <a:off x="8496000" y="-125"/>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flipH="1">
            <a:off x="50" y="-125"/>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520325" y="-125"/>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3239925"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3599925"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0" y="-125"/>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flipH="1">
            <a:off x="5362875" y="4604000"/>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flipH="1">
            <a:off x="5003275"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flipH="1">
            <a:off x="4643275"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720000" y="4604000"/>
            <a:ext cx="720000" cy="720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flipH="1">
            <a:off x="7704000" y="-180125"/>
            <a:ext cx="720000" cy="72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flipH="1">
            <a:off x="6624000" y="4874000"/>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9"/>
          <p:cNvGrpSpPr/>
          <p:nvPr/>
        </p:nvGrpSpPr>
        <p:grpSpPr>
          <a:xfrm flipH="1">
            <a:off x="8640000" y="539500"/>
            <a:ext cx="360000" cy="1476000"/>
            <a:chOff x="0" y="3128000"/>
            <a:chExt cx="360000" cy="1476000"/>
          </a:xfrm>
        </p:grpSpPr>
        <p:sp>
          <p:nvSpPr>
            <p:cNvPr id="289" name="Google Shape;289;p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9"/>
          <p:cNvGrpSpPr/>
          <p:nvPr/>
        </p:nvGrpSpPr>
        <p:grpSpPr>
          <a:xfrm flipH="1">
            <a:off x="144050" y="3128000"/>
            <a:ext cx="360000" cy="1476000"/>
            <a:chOff x="0" y="3128000"/>
            <a:chExt cx="360000" cy="1476000"/>
          </a:xfrm>
        </p:grpSpPr>
        <p:sp>
          <p:nvSpPr>
            <p:cNvPr id="300" name="Google Shape;300;p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9"/>
          <p:cNvGrpSpPr/>
          <p:nvPr/>
        </p:nvGrpSpPr>
        <p:grpSpPr>
          <a:xfrm flipH="1">
            <a:off x="1871400" y="4694000"/>
            <a:ext cx="1476000" cy="360000"/>
            <a:chOff x="10206025" y="3558750"/>
            <a:chExt cx="1476000" cy="360000"/>
          </a:xfrm>
        </p:grpSpPr>
        <p:sp>
          <p:nvSpPr>
            <p:cNvPr id="311" name="Google Shape;311;p9"/>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98"/>
        <p:cNvGrpSpPr/>
        <p:nvPr/>
      </p:nvGrpSpPr>
      <p:grpSpPr>
        <a:xfrm>
          <a:off x="0" y="0"/>
          <a:ext cx="0" cy="0"/>
          <a:chOff x="0" y="0"/>
          <a:chExt cx="0" cy="0"/>
        </a:xfrm>
      </p:grpSpPr>
      <p:sp>
        <p:nvSpPr>
          <p:cNvPr id="799" name="Google Shape;799;p22"/>
          <p:cNvSpPr/>
          <p:nvPr/>
        </p:nvSpPr>
        <p:spPr>
          <a:xfrm flipH="1">
            <a:off x="6076000" y="-180125"/>
            <a:ext cx="720000" cy="720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flipH="1">
            <a:off x="8496000" y="500"/>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flipH="1">
            <a:off x="50" y="500"/>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2"/>
          <p:cNvGrpSpPr/>
          <p:nvPr/>
        </p:nvGrpSpPr>
        <p:grpSpPr>
          <a:xfrm flipH="1">
            <a:off x="8640000" y="3128375"/>
            <a:ext cx="360000" cy="1476000"/>
            <a:chOff x="0" y="3128000"/>
            <a:chExt cx="360000" cy="1476000"/>
          </a:xfrm>
        </p:grpSpPr>
        <p:sp>
          <p:nvSpPr>
            <p:cNvPr id="803" name="Google Shape;803;p2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22"/>
          <p:cNvGrpSpPr/>
          <p:nvPr/>
        </p:nvGrpSpPr>
        <p:grpSpPr>
          <a:xfrm flipH="1">
            <a:off x="1691150" y="89875"/>
            <a:ext cx="1476000" cy="360000"/>
            <a:chOff x="6948000" y="4694000"/>
            <a:chExt cx="1476000" cy="360000"/>
          </a:xfrm>
        </p:grpSpPr>
        <p:sp>
          <p:nvSpPr>
            <p:cNvPr id="814" name="Google Shape;814;p22"/>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2"/>
          <p:cNvSpPr/>
          <p:nvPr/>
        </p:nvSpPr>
        <p:spPr>
          <a:xfrm>
            <a:off x="0" y="-125"/>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719600"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1079600"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flipH="1">
            <a:off x="7354000" y="-125"/>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flipH="1">
            <a:off x="7894000" y="4604000"/>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flipH="1">
            <a:off x="7534400"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flipH="1">
            <a:off x="7174400"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2359200" y="4604000"/>
            <a:ext cx="720000" cy="72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flipH="1">
            <a:off x="0" y="4874000"/>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22"/>
          <p:cNvGrpSpPr/>
          <p:nvPr/>
        </p:nvGrpSpPr>
        <p:grpSpPr>
          <a:xfrm flipH="1">
            <a:off x="144050" y="3128375"/>
            <a:ext cx="360000" cy="1476000"/>
            <a:chOff x="0" y="3128000"/>
            <a:chExt cx="360000" cy="1476000"/>
          </a:xfrm>
        </p:grpSpPr>
        <p:sp>
          <p:nvSpPr>
            <p:cNvPr id="834" name="Google Shape;834;p2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44"/>
        <p:cNvGrpSpPr/>
        <p:nvPr/>
      </p:nvGrpSpPr>
      <p:grpSpPr>
        <a:xfrm>
          <a:off x="0" y="0"/>
          <a:ext cx="0" cy="0"/>
          <a:chOff x="0" y="0"/>
          <a:chExt cx="0" cy="0"/>
        </a:xfrm>
      </p:grpSpPr>
      <p:sp>
        <p:nvSpPr>
          <p:cNvPr id="845" name="Google Shape;845;p23"/>
          <p:cNvSpPr/>
          <p:nvPr/>
        </p:nvSpPr>
        <p:spPr>
          <a:xfrm flipH="1">
            <a:off x="8496000" y="500"/>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flipH="1">
            <a:off x="50" y="500"/>
            <a:ext cx="6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23"/>
          <p:cNvGrpSpPr/>
          <p:nvPr/>
        </p:nvGrpSpPr>
        <p:grpSpPr>
          <a:xfrm flipH="1">
            <a:off x="8640000" y="3128375"/>
            <a:ext cx="360000" cy="1476000"/>
            <a:chOff x="0" y="3128000"/>
            <a:chExt cx="360000" cy="1476000"/>
          </a:xfrm>
        </p:grpSpPr>
        <p:sp>
          <p:nvSpPr>
            <p:cNvPr id="848" name="Google Shape;848;p2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23"/>
          <p:cNvGrpSpPr/>
          <p:nvPr/>
        </p:nvGrpSpPr>
        <p:grpSpPr>
          <a:xfrm flipH="1">
            <a:off x="144050" y="539875"/>
            <a:ext cx="360000" cy="1476000"/>
            <a:chOff x="0" y="3128000"/>
            <a:chExt cx="360000" cy="1476000"/>
          </a:xfrm>
        </p:grpSpPr>
        <p:sp>
          <p:nvSpPr>
            <p:cNvPr id="859" name="Google Shape;859;p2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3"/>
          <p:cNvSpPr/>
          <p:nvPr/>
        </p:nvSpPr>
        <p:spPr>
          <a:xfrm flipH="1">
            <a:off x="6083675" y="4604000"/>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flipH="1">
            <a:off x="5724075"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flipH="1">
            <a:off x="5364075" y="4964000"/>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flipH="1">
            <a:off x="7344000" y="4874000"/>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flipH="1">
            <a:off x="7884000" y="-125"/>
            <a:ext cx="540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flipH="1">
            <a:off x="7524400"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flipH="1">
            <a:off x="7164400" y="-125"/>
            <a:ext cx="180000" cy="18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flipH="1">
            <a:off x="2359200" y="-180125"/>
            <a:ext cx="720000" cy="72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3923750" y="4604000"/>
            <a:ext cx="720000" cy="720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0" y="-125"/>
            <a:ext cx="1800000" cy="27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23"/>
          <p:cNvGrpSpPr/>
          <p:nvPr/>
        </p:nvGrpSpPr>
        <p:grpSpPr>
          <a:xfrm>
            <a:off x="1079600" y="4694000"/>
            <a:ext cx="1476000" cy="360000"/>
            <a:chOff x="6948000" y="4694000"/>
            <a:chExt cx="1476000" cy="360000"/>
          </a:xfrm>
        </p:grpSpPr>
        <p:sp>
          <p:nvSpPr>
            <p:cNvPr id="880" name="Google Shape;880;p23"/>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64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187500"/>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8" r:id="rId3"/>
    <p:sldLayoutId id="2147483668" r:id="rId4"/>
    <p:sldLayoutId id="214748366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ímbolos e Himno de la ESPOL | Escuela Superior Politécnica del Litoral">
            <a:extLst>
              <a:ext uri="{FF2B5EF4-FFF2-40B4-BE49-F238E27FC236}">
                <a16:creationId xmlns:a16="http://schemas.microsoft.com/office/drawing/2014/main" id="{983A888C-EDBF-3888-0AC2-CE41192BC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909" y="553502"/>
            <a:ext cx="3883024" cy="86835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F698CD2-E124-98B4-3334-82CDB2355B7B}"/>
              </a:ext>
            </a:extLst>
          </p:cNvPr>
          <p:cNvSpPr txBox="1"/>
          <p:nvPr/>
        </p:nvSpPr>
        <p:spPr>
          <a:xfrm>
            <a:off x="1603199" y="1438612"/>
            <a:ext cx="5644444" cy="1138773"/>
          </a:xfrm>
          <a:prstGeom prst="rect">
            <a:avLst/>
          </a:prstGeom>
          <a:noFill/>
        </p:spPr>
        <p:txBody>
          <a:bodyPr wrap="square" rtlCol="0">
            <a:spAutoFit/>
          </a:bodyPr>
          <a:lstStyle/>
          <a:p>
            <a:pPr algn="ctr"/>
            <a:r>
              <a:rPr lang="es-EC" sz="2800" b="1" i="1" u="sng" dirty="0">
                <a:latin typeface="Montserrat ExtraBold" panose="00000900000000000000" pitchFamily="2" charset="0"/>
              </a:rPr>
              <a:t>Proyecto de Estadística </a:t>
            </a:r>
          </a:p>
          <a:p>
            <a:pPr algn="ctr"/>
            <a:r>
              <a:rPr lang="es-EC" sz="2000" b="1" i="1" u="sng" dirty="0">
                <a:latin typeface="Montserrat ExtraBold" panose="00000900000000000000" pitchFamily="2" charset="0"/>
              </a:rPr>
              <a:t>Base de datos: </a:t>
            </a:r>
          </a:p>
          <a:p>
            <a:pPr algn="ctr"/>
            <a:r>
              <a:rPr lang="es-EC" sz="2000" b="1" i="1" dirty="0" err="1">
                <a:solidFill>
                  <a:srgbClr val="0070C0"/>
                </a:solidFill>
                <a:latin typeface="Montserrat ExtraBold" panose="00000900000000000000" pitchFamily="2" charset="0"/>
              </a:rPr>
              <a:t>Loans</a:t>
            </a:r>
            <a:r>
              <a:rPr lang="es-EC" sz="2000" b="1" i="1" dirty="0">
                <a:solidFill>
                  <a:srgbClr val="0070C0"/>
                </a:solidFill>
                <a:latin typeface="Montserrat ExtraBold" panose="00000900000000000000" pitchFamily="2" charset="0"/>
              </a:rPr>
              <a:t> Data (Préstamos Bancarios) </a:t>
            </a:r>
          </a:p>
        </p:txBody>
      </p:sp>
      <p:sp>
        <p:nvSpPr>
          <p:cNvPr id="3" name="CuadroTexto 2">
            <a:extLst>
              <a:ext uri="{FF2B5EF4-FFF2-40B4-BE49-F238E27FC236}">
                <a16:creationId xmlns:a16="http://schemas.microsoft.com/office/drawing/2014/main" id="{84E4571A-DA9C-2F99-73A3-CAFDCC3FE898}"/>
              </a:ext>
            </a:extLst>
          </p:cNvPr>
          <p:cNvSpPr txBox="1"/>
          <p:nvPr/>
        </p:nvSpPr>
        <p:spPr>
          <a:xfrm>
            <a:off x="1072445" y="2827608"/>
            <a:ext cx="5644444" cy="1940596"/>
          </a:xfrm>
          <a:prstGeom prst="rect">
            <a:avLst/>
          </a:prstGeom>
          <a:noFill/>
        </p:spPr>
        <p:txBody>
          <a:bodyPr wrap="square" rtlCol="0">
            <a:spAutoFit/>
          </a:bodyPr>
          <a:lstStyle/>
          <a:p>
            <a:r>
              <a:rPr lang="es-EC" sz="1800" dirty="0">
                <a:solidFill>
                  <a:schemeClr val="dk1"/>
                </a:solidFill>
                <a:latin typeface="Montserrat ExtraBold"/>
                <a:sym typeface="Montserrat ExtraBold"/>
              </a:rPr>
              <a:t>Integrantes: </a:t>
            </a:r>
          </a:p>
          <a:p>
            <a:pPr>
              <a:lnSpc>
                <a:spcPct val="107000"/>
              </a:lnSpc>
              <a:spcAft>
                <a:spcPts val="800"/>
              </a:spcAft>
            </a:pPr>
            <a:r>
              <a:rPr lang="es-EC" sz="1800" dirty="0" err="1">
                <a:solidFill>
                  <a:srgbClr val="0070C0"/>
                </a:solidFill>
                <a:latin typeface="Montserrat ExtraBold"/>
                <a:sym typeface="Montserrat ExtraBold"/>
              </a:rPr>
              <a:t>Alcivar</a:t>
            </a:r>
            <a:r>
              <a:rPr lang="es-EC" sz="1800" dirty="0">
                <a:solidFill>
                  <a:srgbClr val="0070C0"/>
                </a:solidFill>
                <a:latin typeface="Montserrat ExtraBold"/>
                <a:sym typeface="Montserrat ExtraBold"/>
              </a:rPr>
              <a:t> Medranda Joel Ricardo</a:t>
            </a:r>
            <a:br>
              <a:rPr lang="es-EC" sz="1800" dirty="0">
                <a:solidFill>
                  <a:srgbClr val="0070C0"/>
                </a:solidFill>
                <a:latin typeface="Montserrat ExtraBold"/>
                <a:sym typeface="Montserrat ExtraBold"/>
              </a:rPr>
            </a:br>
            <a:r>
              <a:rPr lang="es-EC" sz="1800" dirty="0">
                <a:solidFill>
                  <a:srgbClr val="0070C0"/>
                </a:solidFill>
                <a:latin typeface="Montserrat ExtraBold"/>
                <a:sym typeface="Montserrat ExtraBold"/>
              </a:rPr>
              <a:t>Cabrera Jimenez Anderson Isaac</a:t>
            </a:r>
            <a:br>
              <a:rPr lang="es-EC" sz="1800" dirty="0">
                <a:solidFill>
                  <a:srgbClr val="0070C0"/>
                </a:solidFill>
                <a:latin typeface="Montserrat ExtraBold"/>
                <a:sym typeface="Montserrat ExtraBold"/>
              </a:rPr>
            </a:br>
            <a:r>
              <a:rPr lang="es-EC" sz="1800" dirty="0">
                <a:solidFill>
                  <a:srgbClr val="0070C0"/>
                </a:solidFill>
                <a:latin typeface="Montserrat ExtraBold"/>
                <a:sym typeface="Montserrat ExtraBold"/>
              </a:rPr>
              <a:t>Chiriboga Cedillo </a:t>
            </a:r>
            <a:r>
              <a:rPr lang="es-EC" sz="1800" dirty="0" err="1">
                <a:solidFill>
                  <a:srgbClr val="0070C0"/>
                </a:solidFill>
                <a:latin typeface="Montserrat ExtraBold"/>
                <a:sym typeface="Montserrat ExtraBold"/>
              </a:rPr>
              <a:t>Sebastian</a:t>
            </a:r>
            <a:r>
              <a:rPr lang="es-EC" sz="1800" dirty="0">
                <a:solidFill>
                  <a:srgbClr val="0070C0"/>
                </a:solidFill>
                <a:latin typeface="Montserrat ExtraBold"/>
                <a:sym typeface="Montserrat ExtraBold"/>
              </a:rPr>
              <a:t> Alejandro</a:t>
            </a:r>
            <a:br>
              <a:rPr lang="es-EC" sz="1800" dirty="0">
                <a:solidFill>
                  <a:srgbClr val="0070C0"/>
                </a:solidFill>
                <a:latin typeface="Montserrat ExtraBold"/>
                <a:sym typeface="Montserrat ExtraBold"/>
              </a:rPr>
            </a:br>
            <a:r>
              <a:rPr lang="es-EC" sz="1800" dirty="0">
                <a:solidFill>
                  <a:srgbClr val="0070C0"/>
                </a:solidFill>
                <a:latin typeface="Montserrat ExtraBold"/>
                <a:sym typeface="Montserrat ExtraBold"/>
              </a:rPr>
              <a:t>Macias </a:t>
            </a:r>
            <a:r>
              <a:rPr lang="es-EC" sz="1800" dirty="0" err="1">
                <a:solidFill>
                  <a:srgbClr val="0070C0"/>
                </a:solidFill>
                <a:latin typeface="Montserrat ExtraBold"/>
                <a:sym typeface="Montserrat ExtraBold"/>
              </a:rPr>
              <a:t>Sanchez</a:t>
            </a:r>
            <a:r>
              <a:rPr lang="es-EC" sz="1800" dirty="0">
                <a:solidFill>
                  <a:srgbClr val="0070C0"/>
                </a:solidFill>
                <a:latin typeface="Montserrat ExtraBold"/>
                <a:sym typeface="Montserrat ExtraBold"/>
              </a:rPr>
              <a:t> </a:t>
            </a:r>
            <a:r>
              <a:rPr lang="es-EC" sz="1800" dirty="0" err="1">
                <a:solidFill>
                  <a:srgbClr val="0070C0"/>
                </a:solidFill>
                <a:latin typeface="Montserrat ExtraBold"/>
                <a:sym typeface="Montserrat ExtraBold"/>
              </a:rPr>
              <a:t>Eduart</a:t>
            </a:r>
            <a:r>
              <a:rPr lang="es-EC" sz="1800" dirty="0">
                <a:solidFill>
                  <a:srgbClr val="0070C0"/>
                </a:solidFill>
                <a:latin typeface="Montserrat ExtraBold"/>
                <a:sym typeface="Montserrat ExtraBold"/>
              </a:rPr>
              <a:t> </a:t>
            </a:r>
            <a:r>
              <a:rPr lang="es-EC" sz="1800" dirty="0" err="1">
                <a:solidFill>
                  <a:srgbClr val="0070C0"/>
                </a:solidFill>
                <a:latin typeface="Montserrat ExtraBold"/>
                <a:sym typeface="Montserrat ExtraBold"/>
              </a:rPr>
              <a:t>Sebastian</a:t>
            </a:r>
            <a:endParaRPr lang="es-EC" sz="1800" dirty="0">
              <a:solidFill>
                <a:srgbClr val="0070C0"/>
              </a:solidFill>
              <a:latin typeface="Montserrat ExtraBold"/>
              <a:sym typeface="Montserrat ExtraBold"/>
            </a:endParaRPr>
          </a:p>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28" name="Picture 4" descr="acceso a préstamos bancarios, fondos y programas de garantía icono de color  ilustración vectorial 10406258 Vector en Vecteezy">
            <a:extLst>
              <a:ext uri="{FF2B5EF4-FFF2-40B4-BE49-F238E27FC236}">
                <a16:creationId xmlns:a16="http://schemas.microsoft.com/office/drawing/2014/main" id="{6A639383-054E-F7A9-4CC1-3D4947231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588" y="2686756"/>
            <a:ext cx="2222301" cy="222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26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8C8DF1D-FF5F-F163-DCFA-179D8517DC15}"/>
              </a:ext>
            </a:extLst>
          </p:cNvPr>
          <p:cNvPicPr>
            <a:picLocks noChangeAspect="1"/>
          </p:cNvPicPr>
          <p:nvPr/>
        </p:nvPicPr>
        <p:blipFill rotWithShape="1">
          <a:blip r:embed="rId2"/>
          <a:srcRect r="6033"/>
          <a:stretch/>
        </p:blipFill>
        <p:spPr>
          <a:xfrm>
            <a:off x="750850" y="460917"/>
            <a:ext cx="3821150" cy="2509597"/>
          </a:xfrm>
          <a:prstGeom prst="rect">
            <a:avLst/>
          </a:prstGeom>
        </p:spPr>
      </p:pic>
      <p:pic>
        <p:nvPicPr>
          <p:cNvPr id="4" name="Imagen 3">
            <a:extLst>
              <a:ext uri="{FF2B5EF4-FFF2-40B4-BE49-F238E27FC236}">
                <a16:creationId xmlns:a16="http://schemas.microsoft.com/office/drawing/2014/main" id="{5AFEE148-F5A6-6551-6127-0DF2A8745269}"/>
              </a:ext>
            </a:extLst>
          </p:cNvPr>
          <p:cNvPicPr>
            <a:picLocks noChangeAspect="1"/>
          </p:cNvPicPr>
          <p:nvPr/>
        </p:nvPicPr>
        <p:blipFill rotWithShape="1">
          <a:blip r:embed="rId3"/>
          <a:srcRect r="6214"/>
          <a:stretch/>
        </p:blipFill>
        <p:spPr>
          <a:xfrm>
            <a:off x="4572000" y="2115560"/>
            <a:ext cx="3821150" cy="2514430"/>
          </a:xfrm>
          <a:prstGeom prst="rect">
            <a:avLst/>
          </a:prstGeom>
        </p:spPr>
      </p:pic>
    </p:spTree>
    <p:extLst>
      <p:ext uri="{BB962C8B-B14F-4D97-AF65-F5344CB8AC3E}">
        <p14:creationId xmlns:p14="http://schemas.microsoft.com/office/powerpoint/2010/main" val="139049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1AC2BB-4EAC-D0F7-F728-7DE53C334345}"/>
              </a:ext>
            </a:extLst>
          </p:cNvPr>
          <p:cNvPicPr>
            <a:picLocks noChangeAspect="1"/>
          </p:cNvPicPr>
          <p:nvPr/>
        </p:nvPicPr>
        <p:blipFill rotWithShape="1">
          <a:blip r:embed="rId2"/>
          <a:srcRect l="4039" t="5468" r="7498" b="11354"/>
          <a:stretch/>
        </p:blipFill>
        <p:spPr>
          <a:xfrm>
            <a:off x="661639" y="319668"/>
            <a:ext cx="5047786" cy="2929053"/>
          </a:xfrm>
          <a:prstGeom prst="rect">
            <a:avLst/>
          </a:prstGeom>
        </p:spPr>
      </p:pic>
      <p:pic>
        <p:nvPicPr>
          <p:cNvPr id="4" name="Imagen 3">
            <a:extLst>
              <a:ext uri="{FF2B5EF4-FFF2-40B4-BE49-F238E27FC236}">
                <a16:creationId xmlns:a16="http://schemas.microsoft.com/office/drawing/2014/main" id="{D9620F3B-2FA6-3D8B-CA77-16B2BD341326}"/>
              </a:ext>
            </a:extLst>
          </p:cNvPr>
          <p:cNvPicPr>
            <a:picLocks noChangeAspect="1"/>
          </p:cNvPicPr>
          <p:nvPr/>
        </p:nvPicPr>
        <p:blipFill rotWithShape="1">
          <a:blip r:embed="rId3"/>
          <a:srcRect l="729"/>
          <a:stretch/>
        </p:blipFill>
        <p:spPr>
          <a:xfrm>
            <a:off x="3932664" y="3141126"/>
            <a:ext cx="4161768" cy="1267323"/>
          </a:xfrm>
          <a:prstGeom prst="rect">
            <a:avLst/>
          </a:prstGeom>
        </p:spPr>
      </p:pic>
    </p:spTree>
    <p:extLst>
      <p:ext uri="{BB962C8B-B14F-4D97-AF65-F5344CB8AC3E}">
        <p14:creationId xmlns:p14="http://schemas.microsoft.com/office/powerpoint/2010/main" val="334201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2D2EC33-D309-63E4-62B0-925E3149B178}"/>
              </a:ext>
            </a:extLst>
          </p:cNvPr>
          <p:cNvSpPr txBox="1"/>
          <p:nvPr/>
        </p:nvSpPr>
        <p:spPr>
          <a:xfrm>
            <a:off x="1270000" y="807700"/>
            <a:ext cx="6604000" cy="3754874"/>
          </a:xfrm>
          <a:prstGeom prst="rect">
            <a:avLst/>
          </a:prstGeom>
          <a:noFill/>
        </p:spPr>
        <p:txBody>
          <a:bodyPr wrap="square">
            <a:spAutoFit/>
          </a:bodyPr>
          <a:lstStyle/>
          <a:p>
            <a:r>
              <a:rPr lang="es-ES" dirty="0">
                <a:solidFill>
                  <a:srgbClr val="0070C0"/>
                </a:solidFill>
                <a:latin typeface="Montserrat ExtraBold" panose="00000900000000000000" pitchFamily="2" charset="0"/>
              </a:rPr>
              <a:t>Conclusiones </a:t>
            </a:r>
          </a:p>
          <a:p>
            <a:endParaRPr lang="es-ES" dirty="0">
              <a:latin typeface="Montserrat ExtraBold" panose="00000900000000000000" pitchFamily="2" charset="0"/>
            </a:endParaRPr>
          </a:p>
          <a:p>
            <a:pPr marL="285750" indent="-285750" algn="just">
              <a:buFont typeface="Arial" panose="020B0604020202020204" pitchFamily="34" charset="0"/>
              <a:buChar char="•"/>
            </a:pPr>
            <a:r>
              <a:rPr lang="es-ES" dirty="0">
                <a:latin typeface="Montserrat ExtraBold" panose="00000900000000000000" pitchFamily="2" charset="0"/>
              </a:rPr>
              <a:t>Se concluye que existe dependencia entre las variables y factores que pueden afectar la proporción, es decir, los ingresos y la puntuación de crédito mientras sean altas un prestatario con registro público negativo puede ser sujeto a un nivel de préstamo alto </a:t>
            </a:r>
          </a:p>
          <a:p>
            <a:pPr marL="285750" indent="-285750" algn="just">
              <a:buFont typeface="Arial" panose="020B0604020202020204" pitchFamily="34" charset="0"/>
              <a:buChar char="•"/>
            </a:pPr>
            <a:endParaRPr lang="es-ES" dirty="0">
              <a:latin typeface="Montserrat ExtraBold" panose="00000900000000000000" pitchFamily="2" charset="0"/>
            </a:endParaRPr>
          </a:p>
          <a:p>
            <a:pPr marL="285750" indent="-285750" algn="just">
              <a:buFont typeface="Arial" panose="020B0604020202020204" pitchFamily="34" charset="0"/>
              <a:buChar char="•"/>
            </a:pPr>
            <a:r>
              <a:rPr lang="es-ES" dirty="0">
                <a:latin typeface="Montserrat ExtraBold" panose="00000900000000000000" pitchFamily="2" charset="0"/>
              </a:rPr>
              <a:t>Se contrastó la proporción entre los registros de los prestatarios y el nivel de préstamo, debido a que el porcentaje destacado mayor recae sobre aquellos que no cuentan con un registro, mientras que el porcentaje más bajo hace referencia a los que si.</a:t>
            </a:r>
          </a:p>
          <a:p>
            <a:pPr marL="285750" indent="-285750" algn="just">
              <a:buFont typeface="Arial" panose="020B0604020202020204" pitchFamily="34" charset="0"/>
              <a:buChar char="•"/>
            </a:pPr>
            <a:endParaRPr lang="es-ES" dirty="0">
              <a:latin typeface="Montserrat ExtraBold" panose="00000900000000000000" pitchFamily="2" charset="0"/>
            </a:endParaRPr>
          </a:p>
          <a:p>
            <a:pPr marL="285750" indent="-285750" algn="just">
              <a:buFont typeface="Arial" panose="020B0604020202020204" pitchFamily="34" charset="0"/>
              <a:buChar char="•"/>
            </a:pPr>
            <a:r>
              <a:rPr lang="es-ES" dirty="0">
                <a:latin typeface="Montserrat ExtraBold" panose="00000900000000000000" pitchFamily="2" charset="0"/>
              </a:rPr>
              <a:t>En base a la información mostrada de los prestatarios, se infiere que tener un registro público negativo no es una condición suficiente para no solicitar un nivel de préstamo alto</a:t>
            </a:r>
            <a:endParaRPr lang="es-EC" dirty="0">
              <a:latin typeface="Montserrat ExtraBold" panose="00000900000000000000" pitchFamily="2" charset="0"/>
            </a:endParaRPr>
          </a:p>
        </p:txBody>
      </p:sp>
    </p:spTree>
    <p:extLst>
      <p:ext uri="{BB962C8B-B14F-4D97-AF65-F5344CB8AC3E}">
        <p14:creationId xmlns:p14="http://schemas.microsoft.com/office/powerpoint/2010/main" val="279911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8C129-B0F0-780E-40FE-4908204A2F0C}"/>
              </a:ext>
            </a:extLst>
          </p:cNvPr>
          <p:cNvSpPr>
            <a:spLocks noGrp="1"/>
          </p:cNvSpPr>
          <p:nvPr>
            <p:ph type="title"/>
          </p:nvPr>
        </p:nvSpPr>
        <p:spPr>
          <a:xfrm>
            <a:off x="1527727" y="413363"/>
            <a:ext cx="5877784" cy="849079"/>
          </a:xfrm>
        </p:spPr>
        <p:txBody>
          <a:bodyPr/>
          <a:lstStyle/>
          <a:p>
            <a:r>
              <a:rPr lang="es-EC" dirty="0"/>
              <a:t>Base de datos </a:t>
            </a:r>
          </a:p>
        </p:txBody>
      </p:sp>
      <p:grpSp>
        <p:nvGrpSpPr>
          <p:cNvPr id="7" name="Grupo 6">
            <a:extLst>
              <a:ext uri="{FF2B5EF4-FFF2-40B4-BE49-F238E27FC236}">
                <a16:creationId xmlns:a16="http://schemas.microsoft.com/office/drawing/2014/main" id="{871ACCF7-8B73-7401-605A-5D7701E551A5}"/>
              </a:ext>
            </a:extLst>
          </p:cNvPr>
          <p:cNvGrpSpPr/>
          <p:nvPr/>
        </p:nvGrpSpPr>
        <p:grpSpPr>
          <a:xfrm>
            <a:off x="66854" y="1314805"/>
            <a:ext cx="8799530" cy="2143125"/>
            <a:chOff x="249220" y="2571750"/>
            <a:chExt cx="8038607" cy="1658229"/>
          </a:xfrm>
        </p:grpSpPr>
        <p:pic>
          <p:nvPicPr>
            <p:cNvPr id="4" name="Imagen 3">
              <a:extLst>
                <a:ext uri="{FF2B5EF4-FFF2-40B4-BE49-F238E27FC236}">
                  <a16:creationId xmlns:a16="http://schemas.microsoft.com/office/drawing/2014/main" id="{D6E549E4-20D5-68E6-54DD-96A2CAA461FB}"/>
                </a:ext>
              </a:extLst>
            </p:cNvPr>
            <p:cNvPicPr>
              <a:picLocks noChangeAspect="1"/>
            </p:cNvPicPr>
            <p:nvPr/>
          </p:nvPicPr>
          <p:blipFill>
            <a:blip r:embed="rId2"/>
            <a:stretch>
              <a:fillRect/>
            </a:stretch>
          </p:blipFill>
          <p:spPr>
            <a:xfrm>
              <a:off x="249220" y="2571750"/>
              <a:ext cx="5237180" cy="1658229"/>
            </a:xfrm>
            <a:prstGeom prst="rect">
              <a:avLst/>
            </a:prstGeom>
          </p:spPr>
        </p:pic>
        <p:pic>
          <p:nvPicPr>
            <p:cNvPr id="6" name="Imagen 5">
              <a:extLst>
                <a:ext uri="{FF2B5EF4-FFF2-40B4-BE49-F238E27FC236}">
                  <a16:creationId xmlns:a16="http://schemas.microsoft.com/office/drawing/2014/main" id="{C25D9279-ECE5-4C21-4EFD-DADA264CF30F}"/>
                </a:ext>
              </a:extLst>
            </p:cNvPr>
            <p:cNvPicPr>
              <a:picLocks noChangeAspect="1"/>
            </p:cNvPicPr>
            <p:nvPr/>
          </p:nvPicPr>
          <p:blipFill>
            <a:blip r:embed="rId3"/>
            <a:stretch>
              <a:fillRect/>
            </a:stretch>
          </p:blipFill>
          <p:spPr>
            <a:xfrm>
              <a:off x="5204929" y="2571750"/>
              <a:ext cx="3082898" cy="1658229"/>
            </a:xfrm>
            <a:prstGeom prst="rect">
              <a:avLst/>
            </a:prstGeom>
          </p:spPr>
        </p:pic>
      </p:grpSp>
      <p:sp>
        <p:nvSpPr>
          <p:cNvPr id="9" name="CuadroTexto 8">
            <a:extLst>
              <a:ext uri="{FF2B5EF4-FFF2-40B4-BE49-F238E27FC236}">
                <a16:creationId xmlns:a16="http://schemas.microsoft.com/office/drawing/2014/main" id="{A41780EA-8F5C-F3E7-941B-7DD86BBE7960}"/>
              </a:ext>
            </a:extLst>
          </p:cNvPr>
          <p:cNvSpPr txBox="1"/>
          <p:nvPr/>
        </p:nvSpPr>
        <p:spPr>
          <a:xfrm>
            <a:off x="774602" y="3566933"/>
            <a:ext cx="7384034" cy="738664"/>
          </a:xfrm>
          <a:prstGeom prst="rect">
            <a:avLst/>
          </a:prstGeom>
          <a:noFill/>
        </p:spPr>
        <p:txBody>
          <a:bodyPr wrap="square">
            <a:spAutoFit/>
          </a:bodyPr>
          <a:lstStyle/>
          <a:p>
            <a:pPr algn="just"/>
            <a:r>
              <a:rPr lang="es-EC" dirty="0">
                <a:latin typeface="Montserrat ExtraBold" panose="00000900000000000000" pitchFamily="2" charset="0"/>
              </a:rPr>
              <a:t>Analizar y comprender los datos relacionados con préstamos bancarios puede brindar valiosas perspectivas sobre patrones de endeudamiento, riesgos financieros y comportamientos económicos.</a:t>
            </a:r>
          </a:p>
        </p:txBody>
      </p:sp>
      <p:sp>
        <p:nvSpPr>
          <p:cNvPr id="12" name="Rectángulo 11">
            <a:extLst>
              <a:ext uri="{FF2B5EF4-FFF2-40B4-BE49-F238E27FC236}">
                <a16:creationId xmlns:a16="http://schemas.microsoft.com/office/drawing/2014/main" id="{9326602C-852A-AD08-4E12-9DCC7F4E4933}"/>
              </a:ext>
            </a:extLst>
          </p:cNvPr>
          <p:cNvSpPr/>
          <p:nvPr/>
        </p:nvSpPr>
        <p:spPr>
          <a:xfrm>
            <a:off x="2991554" y="1353963"/>
            <a:ext cx="677333"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Rectángulo 14">
            <a:extLst>
              <a:ext uri="{FF2B5EF4-FFF2-40B4-BE49-F238E27FC236}">
                <a16:creationId xmlns:a16="http://schemas.microsoft.com/office/drawing/2014/main" id="{AEDDF1C8-FBAC-9CAA-BDB4-599A44C888B8}"/>
              </a:ext>
            </a:extLst>
          </p:cNvPr>
          <p:cNvSpPr/>
          <p:nvPr/>
        </p:nvSpPr>
        <p:spPr>
          <a:xfrm>
            <a:off x="1189060" y="1334203"/>
            <a:ext cx="677333"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Rectángulo 15">
            <a:extLst>
              <a:ext uri="{FF2B5EF4-FFF2-40B4-BE49-F238E27FC236}">
                <a16:creationId xmlns:a16="http://schemas.microsoft.com/office/drawing/2014/main" id="{854DB041-4286-CB56-6422-C904F2F0A8C7}"/>
              </a:ext>
            </a:extLst>
          </p:cNvPr>
          <p:cNvSpPr/>
          <p:nvPr/>
        </p:nvSpPr>
        <p:spPr>
          <a:xfrm>
            <a:off x="3689169" y="1348670"/>
            <a:ext cx="578031"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Rectángulo 16">
            <a:extLst>
              <a:ext uri="{FF2B5EF4-FFF2-40B4-BE49-F238E27FC236}">
                <a16:creationId xmlns:a16="http://schemas.microsoft.com/office/drawing/2014/main" id="{B5154ABC-483E-63D1-C488-DB76C43082AD}"/>
              </a:ext>
            </a:extLst>
          </p:cNvPr>
          <p:cNvSpPr/>
          <p:nvPr/>
        </p:nvSpPr>
        <p:spPr>
          <a:xfrm>
            <a:off x="8063613" y="1314805"/>
            <a:ext cx="696565"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Rectángulo 17">
            <a:extLst>
              <a:ext uri="{FF2B5EF4-FFF2-40B4-BE49-F238E27FC236}">
                <a16:creationId xmlns:a16="http://schemas.microsoft.com/office/drawing/2014/main" id="{3FFA85D1-E694-CD20-3808-DA482FD3761A}"/>
              </a:ext>
            </a:extLst>
          </p:cNvPr>
          <p:cNvSpPr/>
          <p:nvPr/>
        </p:nvSpPr>
        <p:spPr>
          <a:xfrm>
            <a:off x="78038" y="1348670"/>
            <a:ext cx="544526"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Rectángulo 18">
            <a:extLst>
              <a:ext uri="{FF2B5EF4-FFF2-40B4-BE49-F238E27FC236}">
                <a16:creationId xmlns:a16="http://schemas.microsoft.com/office/drawing/2014/main" id="{91024365-197B-58BC-48C1-1D373C6656E4}"/>
              </a:ext>
            </a:extLst>
          </p:cNvPr>
          <p:cNvSpPr/>
          <p:nvPr/>
        </p:nvSpPr>
        <p:spPr>
          <a:xfrm>
            <a:off x="6313032" y="1348669"/>
            <a:ext cx="832835" cy="214312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51026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1DA3F-9044-F8AC-63E2-2B59AAB61398}"/>
              </a:ext>
            </a:extLst>
          </p:cNvPr>
          <p:cNvSpPr txBox="1"/>
          <p:nvPr/>
        </p:nvSpPr>
        <p:spPr>
          <a:xfrm>
            <a:off x="904874" y="566877"/>
            <a:ext cx="7334251" cy="3693319"/>
          </a:xfrm>
          <a:prstGeom prst="rect">
            <a:avLst/>
          </a:prstGeom>
          <a:noFill/>
        </p:spPr>
        <p:txBody>
          <a:bodyPr wrap="square">
            <a:spAutoFit/>
          </a:bodyPr>
          <a:lstStyle/>
          <a:p>
            <a:pPr algn="ctr"/>
            <a:r>
              <a:rPr lang="es-EC" sz="1800" dirty="0">
                <a:solidFill>
                  <a:srgbClr val="0070C0"/>
                </a:solidFill>
                <a:latin typeface="Montserrat ExtraBold" panose="00000900000000000000" pitchFamily="2" charset="0"/>
              </a:rPr>
              <a:t>OBJETIVOS</a:t>
            </a:r>
          </a:p>
          <a:p>
            <a:pPr algn="just"/>
            <a:endParaRPr lang="es-EC" sz="1800" dirty="0">
              <a:latin typeface="Montserrat ExtraBold" panose="00000900000000000000" pitchFamily="2" charset="0"/>
            </a:endParaRPr>
          </a:p>
          <a:p>
            <a:pPr algn="just"/>
            <a:r>
              <a:rPr lang="es-EC" sz="1800" dirty="0">
                <a:solidFill>
                  <a:srgbClr val="0070C0"/>
                </a:solidFill>
                <a:latin typeface="Montserrat ExtraBold" panose="00000900000000000000" pitchFamily="2" charset="0"/>
              </a:rPr>
              <a:t>Objetivo N°1: </a:t>
            </a:r>
            <a:r>
              <a:rPr lang="es-EC" sz="1800" dirty="0">
                <a:latin typeface="Montserrat ExtraBold" panose="00000900000000000000" pitchFamily="2" charset="0"/>
              </a:rPr>
              <a:t>Comparar la proporción de nivel de endeudamiento alto entre prestatarios propietarios e inquilinos. </a:t>
            </a:r>
          </a:p>
          <a:p>
            <a:pPr algn="just"/>
            <a:endParaRPr lang="es-EC" sz="1800" dirty="0">
              <a:latin typeface="Montserrat ExtraBold" panose="00000900000000000000" pitchFamily="2" charset="0"/>
            </a:endParaRPr>
          </a:p>
          <a:p>
            <a:pPr algn="just"/>
            <a:r>
              <a:rPr lang="es-EC" sz="1800" dirty="0">
                <a:solidFill>
                  <a:srgbClr val="0070C0"/>
                </a:solidFill>
                <a:latin typeface="Montserrat ExtraBold" panose="00000900000000000000" pitchFamily="2" charset="0"/>
              </a:rPr>
              <a:t>Objetivo N°2: </a:t>
            </a:r>
            <a:r>
              <a:rPr lang="es-EC" sz="1800" dirty="0">
                <a:latin typeface="Montserrat ExtraBold" panose="00000900000000000000" pitchFamily="2" charset="0"/>
              </a:rPr>
              <a:t>Comparar la proporción del nivel alto de puntuaciones de crédito entre aquellos prestatarios que se han declarado en quiebra y los que no.</a:t>
            </a:r>
          </a:p>
          <a:p>
            <a:pPr algn="just"/>
            <a:endParaRPr lang="es-EC" sz="1800" dirty="0">
              <a:latin typeface="Montserrat ExtraBold" panose="00000900000000000000" pitchFamily="2" charset="0"/>
            </a:endParaRPr>
          </a:p>
          <a:p>
            <a:pPr algn="just"/>
            <a:r>
              <a:rPr lang="es-EC" sz="1800" dirty="0">
                <a:solidFill>
                  <a:srgbClr val="0070C0"/>
                </a:solidFill>
                <a:latin typeface="Montserrat ExtraBold" panose="00000900000000000000" pitchFamily="2" charset="0"/>
              </a:rPr>
              <a:t>Objetivo N°3: </a:t>
            </a:r>
            <a:r>
              <a:rPr lang="es-EC" sz="1800" dirty="0">
                <a:latin typeface="Montserrat ExtraBold" panose="00000900000000000000" pitchFamily="2" charset="0"/>
              </a:rPr>
              <a:t>Contrastar la proporción del monto de préstamo de nivel alto entre los prestatarios que registran un </a:t>
            </a:r>
            <a:r>
              <a:rPr lang="es-EC" sz="1800" dirty="0" err="1">
                <a:latin typeface="Montserrat ExtraBold" panose="00000900000000000000" pitchFamily="2" charset="0"/>
              </a:rPr>
              <a:t>record</a:t>
            </a:r>
            <a:r>
              <a:rPr lang="es-EC" sz="1800" dirty="0">
                <a:latin typeface="Montserrat ExtraBold" panose="00000900000000000000" pitchFamily="2" charset="0"/>
              </a:rPr>
              <a:t> público negativo y aquellos que no.</a:t>
            </a:r>
          </a:p>
        </p:txBody>
      </p:sp>
    </p:spTree>
    <p:extLst>
      <p:ext uri="{BB962C8B-B14F-4D97-AF65-F5344CB8AC3E}">
        <p14:creationId xmlns:p14="http://schemas.microsoft.com/office/powerpoint/2010/main" val="149441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681C96E-1236-0FC4-3EBB-B5A66CF595FB}"/>
              </a:ext>
            </a:extLst>
          </p:cNvPr>
          <p:cNvSpPr txBox="1"/>
          <p:nvPr/>
        </p:nvSpPr>
        <p:spPr>
          <a:xfrm>
            <a:off x="3091215" y="312876"/>
            <a:ext cx="2961569" cy="523220"/>
          </a:xfrm>
          <a:prstGeom prst="rect">
            <a:avLst/>
          </a:prstGeom>
          <a:noFill/>
        </p:spPr>
        <p:txBody>
          <a:bodyPr wrap="square">
            <a:spAutoFit/>
          </a:bodyPr>
          <a:lstStyle/>
          <a:p>
            <a:pPr algn="ctr"/>
            <a:r>
              <a:rPr lang="es-EC" sz="2800" dirty="0">
                <a:solidFill>
                  <a:srgbClr val="0070C0"/>
                </a:solidFill>
                <a:latin typeface="Montserrat ExtraBold" panose="00000900000000000000" pitchFamily="2" charset="0"/>
              </a:rPr>
              <a:t>Objetivo </a:t>
            </a:r>
            <a:r>
              <a:rPr lang="es-EC" sz="2800" dirty="0" err="1">
                <a:solidFill>
                  <a:srgbClr val="0070C0"/>
                </a:solidFill>
                <a:latin typeface="Montserrat ExtraBold" panose="00000900000000000000" pitchFamily="2" charset="0"/>
              </a:rPr>
              <a:t>N°</a:t>
            </a:r>
            <a:r>
              <a:rPr lang="es-EC" sz="2800" dirty="0">
                <a:solidFill>
                  <a:srgbClr val="0070C0"/>
                </a:solidFill>
                <a:latin typeface="Montserrat ExtraBold" panose="00000900000000000000" pitchFamily="2" charset="0"/>
              </a:rPr>
              <a:t> 1 </a:t>
            </a:r>
            <a:endParaRPr lang="es-EC" sz="2800" dirty="0">
              <a:latin typeface="Montserrat ExtraBold" panose="00000900000000000000" pitchFamily="2" charset="0"/>
            </a:endParaRPr>
          </a:p>
        </p:txBody>
      </p:sp>
      <p:pic>
        <p:nvPicPr>
          <p:cNvPr id="5" name="Imagen 4">
            <a:extLst>
              <a:ext uri="{FF2B5EF4-FFF2-40B4-BE49-F238E27FC236}">
                <a16:creationId xmlns:a16="http://schemas.microsoft.com/office/drawing/2014/main" id="{6A47BF69-4651-48CD-EFDD-BA674EE44DBE}"/>
              </a:ext>
            </a:extLst>
          </p:cNvPr>
          <p:cNvPicPr>
            <a:picLocks noChangeAspect="1"/>
          </p:cNvPicPr>
          <p:nvPr/>
        </p:nvPicPr>
        <p:blipFill>
          <a:blip r:embed="rId2"/>
          <a:stretch>
            <a:fillRect/>
          </a:stretch>
        </p:blipFill>
        <p:spPr>
          <a:xfrm>
            <a:off x="1246813" y="1910335"/>
            <a:ext cx="1844402" cy="1503421"/>
          </a:xfrm>
          <a:prstGeom prst="rect">
            <a:avLst/>
          </a:prstGeom>
        </p:spPr>
      </p:pic>
      <p:pic>
        <p:nvPicPr>
          <p:cNvPr id="7" name="Imagen 6">
            <a:extLst>
              <a:ext uri="{FF2B5EF4-FFF2-40B4-BE49-F238E27FC236}">
                <a16:creationId xmlns:a16="http://schemas.microsoft.com/office/drawing/2014/main" id="{CCB6DC53-C64D-764A-6BBC-1161B5873900}"/>
              </a:ext>
            </a:extLst>
          </p:cNvPr>
          <p:cNvPicPr>
            <a:picLocks noChangeAspect="1"/>
          </p:cNvPicPr>
          <p:nvPr/>
        </p:nvPicPr>
        <p:blipFill>
          <a:blip r:embed="rId3"/>
          <a:stretch>
            <a:fillRect/>
          </a:stretch>
        </p:blipFill>
        <p:spPr>
          <a:xfrm>
            <a:off x="3432029" y="1051119"/>
            <a:ext cx="4606946" cy="3221851"/>
          </a:xfrm>
          <a:prstGeom prst="rect">
            <a:avLst/>
          </a:prstGeom>
        </p:spPr>
      </p:pic>
    </p:spTree>
    <p:extLst>
      <p:ext uri="{BB962C8B-B14F-4D97-AF65-F5344CB8AC3E}">
        <p14:creationId xmlns:p14="http://schemas.microsoft.com/office/powerpoint/2010/main" val="375558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B0E13E-B872-0063-5B0A-1B80A63680C4}"/>
              </a:ext>
            </a:extLst>
          </p:cNvPr>
          <p:cNvSpPr txBox="1"/>
          <p:nvPr/>
        </p:nvSpPr>
        <p:spPr>
          <a:xfrm>
            <a:off x="904874" y="681177"/>
            <a:ext cx="7334251" cy="369332"/>
          </a:xfrm>
          <a:prstGeom prst="rect">
            <a:avLst/>
          </a:prstGeom>
          <a:noFill/>
        </p:spPr>
        <p:txBody>
          <a:bodyPr wrap="square">
            <a:spAutoFit/>
          </a:bodyPr>
          <a:lstStyle/>
          <a:p>
            <a:pPr algn="just"/>
            <a:r>
              <a:rPr lang="es-ES" sz="1800" dirty="0">
                <a:solidFill>
                  <a:srgbClr val="0070C0"/>
                </a:solidFill>
                <a:latin typeface="Montserrat ExtraBold" panose="00000900000000000000" pitchFamily="2" charset="0"/>
              </a:rPr>
              <a:t>Conclusiones </a:t>
            </a:r>
          </a:p>
        </p:txBody>
      </p:sp>
      <p:sp>
        <p:nvSpPr>
          <p:cNvPr id="6" name="CuadroTexto 5">
            <a:extLst>
              <a:ext uri="{FF2B5EF4-FFF2-40B4-BE49-F238E27FC236}">
                <a16:creationId xmlns:a16="http://schemas.microsoft.com/office/drawing/2014/main" id="{40A2F25D-3BBD-E3FD-72F1-72D98AC29127}"/>
              </a:ext>
            </a:extLst>
          </p:cNvPr>
          <p:cNvSpPr txBox="1"/>
          <p:nvPr/>
        </p:nvSpPr>
        <p:spPr>
          <a:xfrm>
            <a:off x="904874" y="1050509"/>
            <a:ext cx="7426326" cy="3539430"/>
          </a:xfrm>
          <a:prstGeom prst="rect">
            <a:avLst/>
          </a:prstGeom>
          <a:noFill/>
        </p:spPr>
        <p:txBody>
          <a:bodyPr wrap="square">
            <a:spAutoFit/>
          </a:bodyPr>
          <a:lstStyle/>
          <a:p>
            <a:pPr marL="285750" indent="-285750" algn="just">
              <a:buFont typeface="Arial" panose="020B0604020202020204" pitchFamily="34" charset="0"/>
              <a:buChar char="•"/>
            </a:pPr>
            <a:r>
              <a:rPr lang="es-EC" dirty="0">
                <a:latin typeface="Montserrat ExtraBold" panose="00000900000000000000" pitchFamily="2" charset="0"/>
              </a:rPr>
              <a:t>Un 13.9% de los prestatarios son propietarios, mientras que un 86.1% son inquilinos. Esta discrepancia sugiere que la mayoría de los clientes del banco opta por el alquiler como forma de vivienda.</a:t>
            </a:r>
          </a:p>
          <a:p>
            <a:pPr marL="285750" indent="-285750" algn="just">
              <a:buFont typeface="Arial"/>
              <a:buChar char="-"/>
            </a:pPr>
            <a:endParaRPr lang="es-EC" dirty="0">
              <a:latin typeface="Montserrat ExtraBold" panose="00000900000000000000" pitchFamily="2" charset="0"/>
            </a:endParaRPr>
          </a:p>
          <a:p>
            <a:pPr marL="285750" indent="-285750" algn="just">
              <a:buFont typeface="Arial" panose="020B0604020202020204" pitchFamily="34" charset="0"/>
              <a:buChar char="•"/>
            </a:pPr>
            <a:r>
              <a:rPr lang="es-EC" dirty="0">
                <a:latin typeface="Montserrat ExtraBold" panose="00000900000000000000" pitchFamily="2" charset="0"/>
              </a:rPr>
              <a:t>Los resultados resaltan la tendencia predominante de los clientes del banco hacia el alquiler en lugar de la propiedad de vivienda. Con una proporción significativamente mayor de inquilinos en comparación con propietarios, el banco podría considerar adaptar sus servicios y ofertas para atender a las necesidades específicas de ambos grupos.</a:t>
            </a:r>
          </a:p>
          <a:p>
            <a:pPr marL="285750" indent="-285750" algn="just">
              <a:buFont typeface="Arial"/>
              <a:buChar char="-"/>
            </a:pPr>
            <a:endParaRPr lang="es-EC" dirty="0">
              <a:latin typeface="Montserrat ExtraBold" panose="00000900000000000000" pitchFamily="2" charset="0"/>
            </a:endParaRPr>
          </a:p>
          <a:p>
            <a:pPr marL="285750" indent="-285750" algn="just">
              <a:buFont typeface="Arial" panose="020B0604020202020204" pitchFamily="34" charset="0"/>
              <a:buChar char="•"/>
            </a:pPr>
            <a:r>
              <a:rPr lang="es-EC" dirty="0">
                <a:latin typeface="Montserrat ExtraBold" panose="00000900000000000000" pitchFamily="2" charset="0"/>
              </a:rPr>
              <a:t>El análisis de proporciones entre inquilinos y propietarios revela una diferencia estadísticamente significativa en los niveles de endeudamiento "ALTO". Esto implica que los prestatarios inquilinos y propietarios no presentan las mismas proporciones de endeudamiento "ALTO", lo que podría tener implicaciones en la gestión de riesgos crediticios por parte del banco.</a:t>
            </a:r>
          </a:p>
        </p:txBody>
      </p:sp>
    </p:spTree>
    <p:extLst>
      <p:ext uri="{BB962C8B-B14F-4D97-AF65-F5344CB8AC3E}">
        <p14:creationId xmlns:p14="http://schemas.microsoft.com/office/powerpoint/2010/main" val="203598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F688C9-AA85-2BC5-2088-09389994337D}"/>
              </a:ext>
            </a:extLst>
          </p:cNvPr>
          <p:cNvSpPr txBox="1"/>
          <p:nvPr/>
        </p:nvSpPr>
        <p:spPr>
          <a:xfrm>
            <a:off x="3091215" y="312876"/>
            <a:ext cx="2961569" cy="523220"/>
          </a:xfrm>
          <a:prstGeom prst="rect">
            <a:avLst/>
          </a:prstGeom>
          <a:noFill/>
        </p:spPr>
        <p:txBody>
          <a:bodyPr wrap="square">
            <a:spAutoFit/>
          </a:bodyPr>
          <a:lstStyle/>
          <a:p>
            <a:pPr algn="ctr"/>
            <a:r>
              <a:rPr lang="es-EC" sz="2800" dirty="0">
                <a:solidFill>
                  <a:srgbClr val="0070C0"/>
                </a:solidFill>
                <a:latin typeface="Montserrat ExtraBold" panose="00000900000000000000" pitchFamily="2" charset="0"/>
              </a:rPr>
              <a:t>Objetivo </a:t>
            </a:r>
            <a:r>
              <a:rPr lang="es-EC" sz="2800" dirty="0" err="1">
                <a:solidFill>
                  <a:srgbClr val="0070C0"/>
                </a:solidFill>
                <a:latin typeface="Montserrat ExtraBold" panose="00000900000000000000" pitchFamily="2" charset="0"/>
              </a:rPr>
              <a:t>N°</a:t>
            </a:r>
            <a:r>
              <a:rPr lang="es-EC" sz="2800" dirty="0">
                <a:solidFill>
                  <a:srgbClr val="0070C0"/>
                </a:solidFill>
                <a:latin typeface="Montserrat ExtraBold" panose="00000900000000000000" pitchFamily="2" charset="0"/>
              </a:rPr>
              <a:t> 2 </a:t>
            </a:r>
            <a:endParaRPr lang="es-EC" sz="2800" dirty="0">
              <a:latin typeface="Montserrat ExtraBold" panose="00000900000000000000" pitchFamily="2" charset="0"/>
            </a:endParaRPr>
          </a:p>
        </p:txBody>
      </p:sp>
      <p:pic>
        <p:nvPicPr>
          <p:cNvPr id="4" name="Imagen 3">
            <a:extLst>
              <a:ext uri="{FF2B5EF4-FFF2-40B4-BE49-F238E27FC236}">
                <a16:creationId xmlns:a16="http://schemas.microsoft.com/office/drawing/2014/main" id="{F6F0F9A1-0D81-9784-768A-B0252F92412F}"/>
              </a:ext>
            </a:extLst>
          </p:cNvPr>
          <p:cNvPicPr>
            <a:picLocks noChangeAspect="1"/>
          </p:cNvPicPr>
          <p:nvPr/>
        </p:nvPicPr>
        <p:blipFill>
          <a:blip r:embed="rId2"/>
          <a:stretch>
            <a:fillRect/>
          </a:stretch>
        </p:blipFill>
        <p:spPr>
          <a:xfrm>
            <a:off x="436589" y="1982435"/>
            <a:ext cx="4245748" cy="2848189"/>
          </a:xfrm>
          <a:prstGeom prst="rect">
            <a:avLst/>
          </a:prstGeom>
        </p:spPr>
      </p:pic>
      <p:pic>
        <p:nvPicPr>
          <p:cNvPr id="6" name="Imagen 5">
            <a:extLst>
              <a:ext uri="{FF2B5EF4-FFF2-40B4-BE49-F238E27FC236}">
                <a16:creationId xmlns:a16="http://schemas.microsoft.com/office/drawing/2014/main" id="{1BB74285-512D-7AC5-0137-BE4B7F9338F9}"/>
              </a:ext>
            </a:extLst>
          </p:cNvPr>
          <p:cNvPicPr>
            <a:picLocks noChangeAspect="1"/>
          </p:cNvPicPr>
          <p:nvPr/>
        </p:nvPicPr>
        <p:blipFill>
          <a:blip r:embed="rId3"/>
          <a:stretch>
            <a:fillRect/>
          </a:stretch>
        </p:blipFill>
        <p:spPr>
          <a:xfrm>
            <a:off x="4884088" y="1953690"/>
            <a:ext cx="3859535" cy="2745442"/>
          </a:xfrm>
          <a:prstGeom prst="rect">
            <a:avLst/>
          </a:prstGeom>
        </p:spPr>
      </p:pic>
      <p:pic>
        <p:nvPicPr>
          <p:cNvPr id="8" name="Imagen 7">
            <a:extLst>
              <a:ext uri="{FF2B5EF4-FFF2-40B4-BE49-F238E27FC236}">
                <a16:creationId xmlns:a16="http://schemas.microsoft.com/office/drawing/2014/main" id="{7E2EFFCF-E833-08A3-66E9-BBAE66541BE9}"/>
              </a:ext>
            </a:extLst>
          </p:cNvPr>
          <p:cNvPicPr>
            <a:picLocks noChangeAspect="1"/>
          </p:cNvPicPr>
          <p:nvPr/>
        </p:nvPicPr>
        <p:blipFill>
          <a:blip r:embed="rId4"/>
          <a:stretch>
            <a:fillRect/>
          </a:stretch>
        </p:blipFill>
        <p:spPr>
          <a:xfrm>
            <a:off x="3603777" y="966888"/>
            <a:ext cx="1936444" cy="884754"/>
          </a:xfrm>
          <a:prstGeom prst="rect">
            <a:avLst/>
          </a:prstGeom>
        </p:spPr>
      </p:pic>
    </p:spTree>
    <p:extLst>
      <p:ext uri="{BB962C8B-B14F-4D97-AF65-F5344CB8AC3E}">
        <p14:creationId xmlns:p14="http://schemas.microsoft.com/office/powerpoint/2010/main" val="378593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198133-F059-5EFD-6C16-8E84628CF6EE}"/>
              </a:ext>
            </a:extLst>
          </p:cNvPr>
          <p:cNvSpPr txBox="1"/>
          <p:nvPr/>
        </p:nvSpPr>
        <p:spPr>
          <a:xfrm>
            <a:off x="1171575" y="554177"/>
            <a:ext cx="2155826" cy="369332"/>
          </a:xfrm>
          <a:prstGeom prst="rect">
            <a:avLst/>
          </a:prstGeom>
          <a:noFill/>
        </p:spPr>
        <p:txBody>
          <a:bodyPr wrap="square">
            <a:spAutoFit/>
          </a:bodyPr>
          <a:lstStyle/>
          <a:p>
            <a:pPr algn="just"/>
            <a:r>
              <a:rPr lang="es-ES" sz="1800" dirty="0">
                <a:solidFill>
                  <a:srgbClr val="0070C0"/>
                </a:solidFill>
                <a:latin typeface="Montserrat ExtraBold" panose="00000900000000000000" pitchFamily="2" charset="0"/>
              </a:rPr>
              <a:t>Conclusiones </a:t>
            </a:r>
          </a:p>
        </p:txBody>
      </p:sp>
      <p:sp>
        <p:nvSpPr>
          <p:cNvPr id="4" name="CuadroTexto 3">
            <a:extLst>
              <a:ext uri="{FF2B5EF4-FFF2-40B4-BE49-F238E27FC236}">
                <a16:creationId xmlns:a16="http://schemas.microsoft.com/office/drawing/2014/main" id="{6EF7B56D-60C5-9B97-B99F-045C4F1B9337}"/>
              </a:ext>
            </a:extLst>
          </p:cNvPr>
          <p:cNvSpPr txBox="1"/>
          <p:nvPr/>
        </p:nvSpPr>
        <p:spPr>
          <a:xfrm>
            <a:off x="793750" y="1137325"/>
            <a:ext cx="7562850" cy="2677656"/>
          </a:xfrm>
          <a:prstGeom prst="rect">
            <a:avLst/>
          </a:prstGeom>
          <a:noFill/>
        </p:spPr>
        <p:txBody>
          <a:bodyPr wrap="square">
            <a:spAutoFit/>
          </a:bodyPr>
          <a:lstStyle/>
          <a:p>
            <a:pPr marL="285750" indent="-285750" algn="just">
              <a:buFont typeface="Arial" panose="020B0604020202020204" pitchFamily="34" charset="0"/>
              <a:buChar char="•"/>
            </a:pPr>
            <a:r>
              <a:rPr lang="es-EC" dirty="0">
                <a:latin typeface="Montserrat ExtraBold" panose="00000900000000000000" pitchFamily="2" charset="0"/>
              </a:rPr>
              <a:t>Es muy raro que prestatarios que poseen un alto puntaje crediticio se declaren en quiebra, aun así, estar dentro de esta categoría por increíblemente bajo que sea su porcentaje dentro de la misma no exenta al prestatario de esa posibilidad, aunque los casos son prácticamente datos aberrantes.</a:t>
            </a:r>
          </a:p>
          <a:p>
            <a:pPr marL="285750" indent="-285750" algn="just">
              <a:buFont typeface="Arial" panose="020B0604020202020204" pitchFamily="34" charset="0"/>
              <a:buChar char="•"/>
            </a:pPr>
            <a:endParaRPr lang="es-EC" dirty="0">
              <a:latin typeface="Montserrat ExtraBold" panose="00000900000000000000" pitchFamily="2" charset="0"/>
            </a:endParaRPr>
          </a:p>
          <a:p>
            <a:pPr marL="285750" indent="-285750" algn="just">
              <a:buFont typeface="Arial" panose="020B0604020202020204" pitchFamily="34" charset="0"/>
              <a:buChar char="•"/>
            </a:pPr>
            <a:r>
              <a:rPr lang="es-EC" dirty="0">
                <a:latin typeface="Montserrat ExtraBold" panose="00000900000000000000" pitchFamily="2" charset="0"/>
              </a:rPr>
              <a:t> Es seguro para la institución financiera ofrecer créditos, ofertas de productos o cualquier otro servicio de este tipo, a prestatarios con un puntaje crediticio alto ya que el porcentaje de estos que quiebran es extremadamente bajo, lo cual prácticamente asegura que la institución financiera recuperara el monto prestado más el interés que le con el que se lo hizo.</a:t>
            </a:r>
          </a:p>
        </p:txBody>
      </p:sp>
    </p:spTree>
    <p:extLst>
      <p:ext uri="{BB962C8B-B14F-4D97-AF65-F5344CB8AC3E}">
        <p14:creationId xmlns:p14="http://schemas.microsoft.com/office/powerpoint/2010/main" val="78819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408987-A927-079F-8E21-6554DBAA1DBF}"/>
              </a:ext>
            </a:extLst>
          </p:cNvPr>
          <p:cNvSpPr txBox="1"/>
          <p:nvPr/>
        </p:nvSpPr>
        <p:spPr>
          <a:xfrm>
            <a:off x="3091215" y="350976"/>
            <a:ext cx="2961569" cy="523220"/>
          </a:xfrm>
          <a:prstGeom prst="rect">
            <a:avLst/>
          </a:prstGeom>
          <a:noFill/>
        </p:spPr>
        <p:txBody>
          <a:bodyPr wrap="square">
            <a:spAutoFit/>
          </a:bodyPr>
          <a:lstStyle/>
          <a:p>
            <a:pPr algn="ctr"/>
            <a:r>
              <a:rPr lang="es-EC" sz="2800" dirty="0">
                <a:solidFill>
                  <a:srgbClr val="0070C0"/>
                </a:solidFill>
                <a:latin typeface="Montserrat ExtraBold" panose="00000900000000000000" pitchFamily="2" charset="0"/>
              </a:rPr>
              <a:t>Objetivo </a:t>
            </a:r>
            <a:r>
              <a:rPr lang="es-EC" sz="2800" dirty="0" err="1">
                <a:solidFill>
                  <a:srgbClr val="0070C0"/>
                </a:solidFill>
                <a:latin typeface="Montserrat ExtraBold" panose="00000900000000000000" pitchFamily="2" charset="0"/>
              </a:rPr>
              <a:t>N°</a:t>
            </a:r>
            <a:r>
              <a:rPr lang="es-EC" sz="2800" dirty="0">
                <a:solidFill>
                  <a:srgbClr val="0070C0"/>
                </a:solidFill>
                <a:latin typeface="Montserrat ExtraBold" panose="00000900000000000000" pitchFamily="2" charset="0"/>
              </a:rPr>
              <a:t> 3 </a:t>
            </a:r>
            <a:endParaRPr lang="es-EC" sz="2800" dirty="0">
              <a:latin typeface="Montserrat ExtraBold" panose="00000900000000000000" pitchFamily="2" charset="0"/>
            </a:endParaRPr>
          </a:p>
        </p:txBody>
      </p:sp>
      <p:pic>
        <p:nvPicPr>
          <p:cNvPr id="2" name="Imagen 1">
            <a:extLst>
              <a:ext uri="{FF2B5EF4-FFF2-40B4-BE49-F238E27FC236}">
                <a16:creationId xmlns:a16="http://schemas.microsoft.com/office/drawing/2014/main" id="{358CD6D0-A3AA-48C1-2DDD-B47C769878C5}"/>
              </a:ext>
            </a:extLst>
          </p:cNvPr>
          <p:cNvPicPr>
            <a:picLocks noChangeAspect="1"/>
          </p:cNvPicPr>
          <p:nvPr/>
        </p:nvPicPr>
        <p:blipFill rotWithShape="1">
          <a:blip r:embed="rId2"/>
          <a:srcRect t="4776" b="3100"/>
          <a:stretch/>
        </p:blipFill>
        <p:spPr>
          <a:xfrm>
            <a:off x="765717" y="874196"/>
            <a:ext cx="4275767" cy="2430966"/>
          </a:xfrm>
          <a:prstGeom prst="rect">
            <a:avLst/>
          </a:prstGeom>
        </p:spPr>
      </p:pic>
      <p:pic>
        <p:nvPicPr>
          <p:cNvPr id="4" name="Imagen 3">
            <a:extLst>
              <a:ext uri="{FF2B5EF4-FFF2-40B4-BE49-F238E27FC236}">
                <a16:creationId xmlns:a16="http://schemas.microsoft.com/office/drawing/2014/main" id="{099D6FE6-C2E8-7659-2E83-82457E0A0F4B}"/>
              </a:ext>
            </a:extLst>
          </p:cNvPr>
          <p:cNvPicPr>
            <a:picLocks noChangeAspect="1"/>
          </p:cNvPicPr>
          <p:nvPr/>
        </p:nvPicPr>
        <p:blipFill rotWithShape="1">
          <a:blip r:embed="rId3"/>
          <a:srcRect l="10102" r="7800" b="7983"/>
          <a:stretch/>
        </p:blipFill>
        <p:spPr>
          <a:xfrm>
            <a:off x="5159297" y="2493960"/>
            <a:ext cx="3323064" cy="2298564"/>
          </a:xfrm>
          <a:prstGeom prst="rect">
            <a:avLst/>
          </a:prstGeom>
        </p:spPr>
      </p:pic>
    </p:spTree>
    <p:extLst>
      <p:ext uri="{BB962C8B-B14F-4D97-AF65-F5344CB8AC3E}">
        <p14:creationId xmlns:p14="http://schemas.microsoft.com/office/powerpoint/2010/main" val="369649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5E6507D5-5CA7-A70D-3CE7-2D635DA55443}"/>
              </a:ext>
            </a:extLst>
          </p:cNvPr>
          <p:cNvGraphicFramePr>
            <a:graphicFrameLocks noGrp="1"/>
          </p:cNvGraphicFramePr>
          <p:nvPr>
            <p:extLst>
              <p:ext uri="{D42A27DB-BD31-4B8C-83A1-F6EECF244321}">
                <p14:modId xmlns:p14="http://schemas.microsoft.com/office/powerpoint/2010/main" val="1353246531"/>
              </p:ext>
            </p:extLst>
          </p:nvPr>
        </p:nvGraphicFramePr>
        <p:xfrm>
          <a:off x="1391928" y="507819"/>
          <a:ext cx="6110095" cy="1348740"/>
        </p:xfrm>
        <a:graphic>
          <a:graphicData uri="http://schemas.openxmlformats.org/drawingml/2006/table">
            <a:tbl>
              <a:tblPr/>
              <a:tblGrid>
                <a:gridCol w="1438013">
                  <a:extLst>
                    <a:ext uri="{9D8B030D-6E8A-4147-A177-3AD203B41FA5}">
                      <a16:colId xmlns:a16="http://schemas.microsoft.com/office/drawing/2014/main" val="3497644633"/>
                    </a:ext>
                  </a:extLst>
                </a:gridCol>
                <a:gridCol w="989731">
                  <a:extLst>
                    <a:ext uri="{9D8B030D-6E8A-4147-A177-3AD203B41FA5}">
                      <a16:colId xmlns:a16="http://schemas.microsoft.com/office/drawing/2014/main" val="269677746"/>
                    </a:ext>
                  </a:extLst>
                </a:gridCol>
                <a:gridCol w="1886293">
                  <a:extLst>
                    <a:ext uri="{9D8B030D-6E8A-4147-A177-3AD203B41FA5}">
                      <a16:colId xmlns:a16="http://schemas.microsoft.com/office/drawing/2014/main" val="3211812272"/>
                    </a:ext>
                  </a:extLst>
                </a:gridCol>
                <a:gridCol w="1796058">
                  <a:extLst>
                    <a:ext uri="{9D8B030D-6E8A-4147-A177-3AD203B41FA5}">
                      <a16:colId xmlns:a16="http://schemas.microsoft.com/office/drawing/2014/main" val="821210200"/>
                    </a:ext>
                  </a:extLst>
                </a:gridCol>
              </a:tblGrid>
              <a:tr h="0">
                <a:tc>
                  <a:txBody>
                    <a:bodyPr/>
                    <a:lstStyle/>
                    <a:p>
                      <a:pPr algn="l"/>
                      <a:r>
                        <a:rPr lang="es-EC" dirty="0">
                          <a:effectLst/>
                        </a:rPr>
                        <a:t>Récord Publico</a:t>
                      </a:r>
                    </a:p>
                  </a:txBody>
                  <a:tcPr marL="45720" marR="45720" marB="22860" anchor="ctr">
                    <a:lnL>
                      <a:noFill/>
                    </a:lnL>
                    <a:lnR>
                      <a:noFill/>
                    </a:lnR>
                    <a:lnT>
                      <a:noFill/>
                    </a:lnT>
                    <a:lnB>
                      <a:noFill/>
                    </a:lnB>
                  </a:tcPr>
                </a:tc>
                <a:tc>
                  <a:txBody>
                    <a:bodyPr/>
                    <a:lstStyle/>
                    <a:p>
                      <a:pPr algn="l"/>
                      <a:r>
                        <a:rPr lang="es-EC" dirty="0">
                          <a:effectLst/>
                        </a:rPr>
                        <a:t>Bancarrota</a:t>
                      </a:r>
                    </a:p>
                  </a:txBody>
                  <a:tcPr marL="45720" marR="45720" marB="22860" anchor="ctr">
                    <a:lnL>
                      <a:noFill/>
                    </a:lnL>
                    <a:lnR>
                      <a:noFill/>
                    </a:lnR>
                    <a:lnT>
                      <a:noFill/>
                    </a:lnT>
                    <a:lnB>
                      <a:noFill/>
                    </a:lnB>
                  </a:tcPr>
                </a:tc>
                <a:tc>
                  <a:txBody>
                    <a:bodyPr/>
                    <a:lstStyle/>
                    <a:p>
                      <a:pPr algn="r"/>
                      <a:r>
                        <a:rPr lang="es-EC" dirty="0">
                          <a:effectLst/>
                        </a:rPr>
                        <a:t>Frecuencia Absoluta</a:t>
                      </a:r>
                    </a:p>
                    <a:p>
                      <a:pPr algn="r"/>
                      <a:endParaRPr lang="es-EC" b="0" dirty="0">
                        <a:effectLst/>
                      </a:endParaRPr>
                    </a:p>
                  </a:txBody>
                  <a:tcPr marL="45720" marR="45720" marB="22860" anchor="ctr">
                    <a:lnL>
                      <a:noFill/>
                    </a:lnL>
                    <a:lnR>
                      <a:noFill/>
                    </a:lnR>
                    <a:lnT>
                      <a:noFill/>
                    </a:lnT>
                    <a:lnB>
                      <a:noFill/>
                    </a:lnB>
                  </a:tcPr>
                </a:tc>
                <a:tc>
                  <a:txBody>
                    <a:bodyPr/>
                    <a:lstStyle/>
                    <a:p>
                      <a:pPr algn="r"/>
                      <a:r>
                        <a:rPr lang="es-EC" dirty="0">
                          <a:effectLst/>
                        </a:rPr>
                        <a:t>Frecuencia Relativa</a:t>
                      </a:r>
                    </a:p>
                    <a:p>
                      <a:pPr algn="r"/>
                      <a:endParaRPr lang="es-EC" b="0" dirty="0">
                        <a:effectLst/>
                      </a:endParaRPr>
                    </a:p>
                  </a:txBody>
                  <a:tcPr marL="45720" marR="45720" marB="22860" anchor="ctr">
                    <a:lnL>
                      <a:noFill/>
                    </a:lnL>
                    <a:lnR>
                      <a:noFill/>
                    </a:lnR>
                    <a:lnT>
                      <a:noFill/>
                    </a:lnT>
                    <a:lnB>
                      <a:noFill/>
                    </a:lnB>
                  </a:tcPr>
                </a:tc>
                <a:extLst>
                  <a:ext uri="{0D108BD9-81ED-4DB2-BD59-A6C34878D82A}">
                    <a16:rowId xmlns:a16="http://schemas.microsoft.com/office/drawing/2014/main" val="1976822605"/>
                  </a:ext>
                </a:extLst>
              </a:tr>
              <a:tr h="0">
                <a:tc>
                  <a:txBody>
                    <a:bodyPr/>
                    <a:lstStyle/>
                    <a:p>
                      <a:pPr algn="l"/>
                      <a:r>
                        <a:rPr lang="es-EC" sz="1200">
                          <a:effectLst/>
                          <a:latin typeface="Times New Roman" panose="02020603050405020304" pitchFamily="18" charset="0"/>
                          <a:cs typeface="Times New Roman" panose="02020603050405020304" pitchFamily="18" charset="0"/>
                        </a:rPr>
                        <a:t>NO</a:t>
                      </a:r>
                    </a:p>
                  </a:txBody>
                  <a:tcPr marL="45720" marR="45720" marT="15240" marB="15240" anchor="ctr">
                    <a:lnL>
                      <a:noFill/>
                    </a:lnL>
                    <a:lnR>
                      <a:noFill/>
                    </a:lnR>
                    <a:lnT>
                      <a:noFill/>
                    </a:lnT>
                    <a:lnB>
                      <a:noFill/>
                    </a:lnB>
                  </a:tcPr>
                </a:tc>
                <a:tc>
                  <a:txBody>
                    <a:bodyPr/>
                    <a:lstStyle/>
                    <a:p>
                      <a:pPr algn="l"/>
                      <a:r>
                        <a:rPr lang="es-EC" sz="1200" dirty="0">
                          <a:effectLst/>
                          <a:latin typeface="Times New Roman" panose="02020603050405020304" pitchFamily="18" charset="0"/>
                          <a:cs typeface="Times New Roman" panose="02020603050405020304" pitchFamily="18" charset="0"/>
                        </a:rPr>
                        <a:t>NO</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10713</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0.96184234</a:t>
                      </a:r>
                    </a:p>
                  </a:txBody>
                  <a:tcPr marL="45720" marR="45720" marT="15240" marB="15240" anchor="ctr">
                    <a:lnL>
                      <a:noFill/>
                    </a:lnL>
                    <a:lnR>
                      <a:noFill/>
                    </a:lnR>
                    <a:lnT>
                      <a:noFill/>
                    </a:lnT>
                    <a:lnB>
                      <a:noFill/>
                    </a:lnB>
                  </a:tcPr>
                </a:tc>
                <a:extLst>
                  <a:ext uri="{0D108BD9-81ED-4DB2-BD59-A6C34878D82A}">
                    <a16:rowId xmlns:a16="http://schemas.microsoft.com/office/drawing/2014/main" val="2686397421"/>
                  </a:ext>
                </a:extLst>
              </a:tr>
              <a:tr h="0">
                <a:tc>
                  <a:txBody>
                    <a:bodyPr/>
                    <a:lstStyle/>
                    <a:p>
                      <a:pPr algn="l"/>
                      <a:r>
                        <a:rPr lang="es-EC" sz="1200">
                          <a:effectLst/>
                          <a:latin typeface="Times New Roman" panose="02020603050405020304" pitchFamily="18" charset="0"/>
                          <a:cs typeface="Times New Roman" panose="02020603050405020304" pitchFamily="18" charset="0"/>
                        </a:rPr>
                        <a:t>YES</a:t>
                      </a:r>
                    </a:p>
                  </a:txBody>
                  <a:tcPr marL="45720" marR="45720" marT="15240" marB="15240" anchor="ctr">
                    <a:lnL>
                      <a:noFill/>
                    </a:lnL>
                    <a:lnR>
                      <a:noFill/>
                    </a:lnR>
                    <a:lnT>
                      <a:noFill/>
                    </a:lnT>
                    <a:lnB>
                      <a:noFill/>
                    </a:lnB>
                  </a:tcPr>
                </a:tc>
                <a:tc>
                  <a:txBody>
                    <a:bodyPr/>
                    <a:lstStyle/>
                    <a:p>
                      <a:pPr algn="l"/>
                      <a:r>
                        <a:rPr lang="es-EC" sz="1200">
                          <a:effectLst/>
                          <a:latin typeface="Times New Roman" panose="02020603050405020304" pitchFamily="18" charset="0"/>
                          <a:cs typeface="Times New Roman" panose="02020603050405020304" pitchFamily="18" charset="0"/>
                        </a:rPr>
                        <a:t>NO</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99</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0.00888849</a:t>
                      </a:r>
                    </a:p>
                  </a:txBody>
                  <a:tcPr marL="45720" marR="45720" marT="15240" marB="15240" anchor="ctr">
                    <a:lnL>
                      <a:noFill/>
                    </a:lnL>
                    <a:lnR>
                      <a:noFill/>
                    </a:lnR>
                    <a:lnT>
                      <a:noFill/>
                    </a:lnT>
                    <a:lnB>
                      <a:noFill/>
                    </a:lnB>
                  </a:tcPr>
                </a:tc>
                <a:extLst>
                  <a:ext uri="{0D108BD9-81ED-4DB2-BD59-A6C34878D82A}">
                    <a16:rowId xmlns:a16="http://schemas.microsoft.com/office/drawing/2014/main" val="33288338"/>
                  </a:ext>
                </a:extLst>
              </a:tr>
              <a:tr h="0">
                <a:tc>
                  <a:txBody>
                    <a:bodyPr/>
                    <a:lstStyle/>
                    <a:p>
                      <a:pPr algn="l"/>
                      <a:r>
                        <a:rPr lang="es-EC" sz="1200">
                          <a:effectLst/>
                          <a:latin typeface="Times New Roman" panose="02020603050405020304" pitchFamily="18" charset="0"/>
                          <a:cs typeface="Times New Roman" panose="02020603050405020304" pitchFamily="18" charset="0"/>
                        </a:rPr>
                        <a:t>NO</a:t>
                      </a:r>
                    </a:p>
                  </a:txBody>
                  <a:tcPr marL="45720" marR="45720" marT="15240" marB="15240" anchor="ctr">
                    <a:lnL>
                      <a:noFill/>
                    </a:lnL>
                    <a:lnR>
                      <a:noFill/>
                    </a:lnR>
                    <a:lnT>
                      <a:noFill/>
                    </a:lnT>
                    <a:lnB>
                      <a:noFill/>
                    </a:lnB>
                  </a:tcPr>
                </a:tc>
                <a:tc>
                  <a:txBody>
                    <a:bodyPr/>
                    <a:lstStyle/>
                    <a:p>
                      <a:pPr algn="l"/>
                      <a:r>
                        <a:rPr lang="es-EC" sz="1200">
                          <a:effectLst/>
                          <a:latin typeface="Times New Roman" panose="02020603050405020304" pitchFamily="18" charset="0"/>
                          <a:cs typeface="Times New Roman" panose="02020603050405020304" pitchFamily="18" charset="0"/>
                        </a:rPr>
                        <a:t>YES</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0</a:t>
                      </a:r>
                    </a:p>
                  </a:txBody>
                  <a:tcPr marL="45720" marR="45720" marT="15240" marB="15240" anchor="ctr">
                    <a:lnL>
                      <a:noFill/>
                    </a:lnL>
                    <a:lnR>
                      <a:noFill/>
                    </a:lnR>
                    <a:lnT>
                      <a:noFill/>
                    </a:lnT>
                    <a:lnB>
                      <a:noFill/>
                    </a:lnB>
                  </a:tcPr>
                </a:tc>
                <a:tc>
                  <a:txBody>
                    <a:bodyPr/>
                    <a:lstStyle/>
                    <a:p>
                      <a:pPr algn="r"/>
                      <a:r>
                        <a:rPr lang="es-EC" sz="1200">
                          <a:effectLst/>
                          <a:latin typeface="Times New Roman" panose="02020603050405020304" pitchFamily="18" charset="0"/>
                          <a:cs typeface="Times New Roman" panose="02020603050405020304" pitchFamily="18" charset="0"/>
                        </a:rPr>
                        <a:t>0.00000000</a:t>
                      </a:r>
                    </a:p>
                  </a:txBody>
                  <a:tcPr marL="45720" marR="45720" marT="15240" marB="15240" anchor="ctr">
                    <a:lnL>
                      <a:noFill/>
                    </a:lnL>
                    <a:lnR>
                      <a:noFill/>
                    </a:lnR>
                    <a:lnT>
                      <a:noFill/>
                    </a:lnT>
                    <a:lnB>
                      <a:noFill/>
                    </a:lnB>
                  </a:tcPr>
                </a:tc>
                <a:extLst>
                  <a:ext uri="{0D108BD9-81ED-4DB2-BD59-A6C34878D82A}">
                    <a16:rowId xmlns:a16="http://schemas.microsoft.com/office/drawing/2014/main" val="3461512225"/>
                  </a:ext>
                </a:extLst>
              </a:tr>
              <a:tr h="0">
                <a:tc>
                  <a:txBody>
                    <a:bodyPr/>
                    <a:lstStyle/>
                    <a:p>
                      <a:pPr algn="l"/>
                      <a:r>
                        <a:rPr lang="es-EC" sz="1200" b="0" i="0">
                          <a:solidFill>
                            <a:srgbClr val="000000"/>
                          </a:solidFill>
                          <a:effectLst/>
                          <a:latin typeface="Times New Roman" panose="02020603050405020304" pitchFamily="18" charset="0"/>
                          <a:cs typeface="Times New Roman" panose="02020603050405020304" pitchFamily="18" charset="0"/>
                        </a:rPr>
                        <a:t>YES</a:t>
                      </a:r>
                    </a:p>
                  </a:txBody>
                  <a:tcPr marL="45720" marR="45720" marT="15240" marB="15240" anchor="ctr">
                    <a:lnL>
                      <a:noFill/>
                    </a:lnL>
                    <a:lnR>
                      <a:noFill/>
                    </a:lnR>
                    <a:lnT>
                      <a:noFill/>
                    </a:lnT>
                    <a:lnB>
                      <a:noFill/>
                    </a:lnB>
                  </a:tcPr>
                </a:tc>
                <a:tc>
                  <a:txBody>
                    <a:bodyPr/>
                    <a:lstStyle/>
                    <a:p>
                      <a:pPr algn="l"/>
                      <a:r>
                        <a:rPr lang="es-EC" sz="1200" b="0" i="0">
                          <a:solidFill>
                            <a:srgbClr val="000000"/>
                          </a:solidFill>
                          <a:effectLst/>
                          <a:latin typeface="Times New Roman" panose="02020603050405020304" pitchFamily="18" charset="0"/>
                          <a:cs typeface="Times New Roman" panose="02020603050405020304" pitchFamily="18" charset="0"/>
                        </a:rPr>
                        <a:t>YES</a:t>
                      </a:r>
                    </a:p>
                  </a:txBody>
                  <a:tcPr marL="45720" marR="45720" marT="15240" marB="15240" anchor="ctr">
                    <a:lnL>
                      <a:noFill/>
                    </a:lnL>
                    <a:lnR>
                      <a:noFill/>
                    </a:lnR>
                    <a:lnT>
                      <a:noFill/>
                    </a:lnT>
                    <a:lnB>
                      <a:noFill/>
                    </a:lnB>
                  </a:tcPr>
                </a:tc>
                <a:tc>
                  <a:txBody>
                    <a:bodyPr/>
                    <a:lstStyle/>
                    <a:p>
                      <a:pPr algn="r"/>
                      <a:r>
                        <a:rPr lang="es-EC" sz="1200" b="0" i="0">
                          <a:solidFill>
                            <a:srgbClr val="000000"/>
                          </a:solidFill>
                          <a:effectLst/>
                          <a:latin typeface="Times New Roman" panose="02020603050405020304" pitchFamily="18" charset="0"/>
                          <a:cs typeface="Times New Roman" panose="02020603050405020304" pitchFamily="18" charset="0"/>
                        </a:rPr>
                        <a:t>326</a:t>
                      </a:r>
                    </a:p>
                  </a:txBody>
                  <a:tcPr marL="45720" marR="45720" marT="15240" marB="15240" anchor="ctr">
                    <a:lnL>
                      <a:noFill/>
                    </a:lnL>
                    <a:lnR>
                      <a:noFill/>
                    </a:lnR>
                    <a:lnT>
                      <a:noFill/>
                    </a:lnT>
                    <a:lnB>
                      <a:noFill/>
                    </a:lnB>
                  </a:tcPr>
                </a:tc>
                <a:tc>
                  <a:txBody>
                    <a:bodyPr/>
                    <a:lstStyle/>
                    <a:p>
                      <a:pPr algn="r"/>
                      <a:r>
                        <a:rPr lang="es-EC" sz="1200" b="0" i="0" dirty="0">
                          <a:solidFill>
                            <a:srgbClr val="000000"/>
                          </a:solidFill>
                          <a:effectLst/>
                          <a:latin typeface="Times New Roman" panose="02020603050405020304" pitchFamily="18" charset="0"/>
                          <a:cs typeface="Times New Roman" panose="02020603050405020304" pitchFamily="18" charset="0"/>
                        </a:rPr>
                        <a:t>0.02926917</a:t>
                      </a:r>
                    </a:p>
                  </a:txBody>
                  <a:tcPr marL="45720" marR="45720" marT="15240" marB="15240" anchor="ctr">
                    <a:lnL>
                      <a:noFill/>
                    </a:lnL>
                    <a:lnR>
                      <a:noFill/>
                    </a:lnR>
                    <a:lnT>
                      <a:noFill/>
                    </a:lnT>
                    <a:lnB>
                      <a:noFill/>
                    </a:lnB>
                  </a:tcPr>
                </a:tc>
                <a:extLst>
                  <a:ext uri="{0D108BD9-81ED-4DB2-BD59-A6C34878D82A}">
                    <a16:rowId xmlns:a16="http://schemas.microsoft.com/office/drawing/2014/main" val="2043857056"/>
                  </a:ext>
                </a:extLst>
              </a:tr>
            </a:tbl>
          </a:graphicData>
        </a:graphic>
      </p:graphicFrame>
      <p:pic>
        <p:nvPicPr>
          <p:cNvPr id="4" name="Imagen 3">
            <a:extLst>
              <a:ext uri="{FF2B5EF4-FFF2-40B4-BE49-F238E27FC236}">
                <a16:creationId xmlns:a16="http://schemas.microsoft.com/office/drawing/2014/main" id="{04946048-A717-CA20-3E90-8F7EC5010BD9}"/>
              </a:ext>
            </a:extLst>
          </p:cNvPr>
          <p:cNvPicPr>
            <a:picLocks noChangeAspect="1"/>
          </p:cNvPicPr>
          <p:nvPr/>
        </p:nvPicPr>
        <p:blipFill>
          <a:blip r:embed="rId2"/>
          <a:stretch>
            <a:fillRect/>
          </a:stretch>
        </p:blipFill>
        <p:spPr>
          <a:xfrm>
            <a:off x="683941" y="2037770"/>
            <a:ext cx="4048241" cy="2498343"/>
          </a:xfrm>
          <a:prstGeom prst="rect">
            <a:avLst/>
          </a:prstGeom>
        </p:spPr>
      </p:pic>
      <p:pic>
        <p:nvPicPr>
          <p:cNvPr id="6" name="Imagen 5">
            <a:extLst>
              <a:ext uri="{FF2B5EF4-FFF2-40B4-BE49-F238E27FC236}">
                <a16:creationId xmlns:a16="http://schemas.microsoft.com/office/drawing/2014/main" id="{14579B8C-3861-D11A-2CC2-FC15B83CB38B}"/>
              </a:ext>
            </a:extLst>
          </p:cNvPr>
          <p:cNvPicPr>
            <a:picLocks noChangeAspect="1"/>
          </p:cNvPicPr>
          <p:nvPr/>
        </p:nvPicPr>
        <p:blipFill>
          <a:blip r:embed="rId3"/>
          <a:stretch>
            <a:fillRect/>
          </a:stretch>
        </p:blipFill>
        <p:spPr>
          <a:xfrm>
            <a:off x="4572000" y="2184583"/>
            <a:ext cx="3572455" cy="2204715"/>
          </a:xfrm>
          <a:prstGeom prst="rect">
            <a:avLst/>
          </a:prstGeom>
        </p:spPr>
      </p:pic>
    </p:spTree>
    <p:extLst>
      <p:ext uri="{BB962C8B-B14F-4D97-AF65-F5344CB8AC3E}">
        <p14:creationId xmlns:p14="http://schemas.microsoft.com/office/powerpoint/2010/main" val="2778642238"/>
      </p:ext>
    </p:extLst>
  </p:cSld>
  <p:clrMapOvr>
    <a:masterClrMapping/>
  </p:clrMapOvr>
</p:sld>
</file>

<file path=ppt/theme/theme1.xml><?xml version="1.0" encoding="utf-8"?>
<a:theme xmlns:a="http://schemas.openxmlformats.org/drawingml/2006/main" name="Industrial Hygiene Plan Project Proposal by Slidesgo">
  <a:themeElements>
    <a:clrScheme name="Simple Light">
      <a:dk1>
        <a:srgbClr val="191919"/>
      </a:dk1>
      <a:lt1>
        <a:srgbClr val="FFFFFF"/>
      </a:lt1>
      <a:dk2>
        <a:srgbClr val="D3D3D3"/>
      </a:dk2>
      <a:lt2>
        <a:srgbClr val="4475CA"/>
      </a:lt2>
      <a:accent1>
        <a:srgbClr val="80A1DB"/>
      </a:accent1>
      <a:accent2>
        <a:srgbClr val="AFC4E9"/>
      </a:accent2>
      <a:accent3>
        <a:srgbClr val="DFE7F6"/>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559</Words>
  <Application>Microsoft Office PowerPoint</Application>
  <PresentationFormat>Presentación en pantalla (16:9)</PresentationFormat>
  <Paragraphs>55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Times New Roman</vt:lpstr>
      <vt:lpstr>Montserrat ExtraBold</vt:lpstr>
      <vt:lpstr>Open Sans</vt:lpstr>
      <vt:lpstr>Arial</vt:lpstr>
      <vt:lpstr>Calibri</vt:lpstr>
      <vt:lpstr>Industrial Hygiene Plan Project Proposal by Slidesgo</vt:lpstr>
      <vt:lpstr>Presentación de PowerPoint</vt:lpstr>
      <vt:lpstr>Base de datos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 Chiriboga</dc:creator>
  <cp:lastModifiedBy>Sebastian Alejandro Chiriboga Cedillo</cp:lastModifiedBy>
  <cp:revision>6</cp:revision>
  <dcterms:modified xsi:type="dcterms:W3CDTF">2023-08-22T16:55:47Z</dcterms:modified>
</cp:coreProperties>
</file>