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Nano-tech</a:t>
            </a:r>
            <a:endParaRPr lang="en-US" dirty="0"/>
          </a:p>
        </p:txBody>
      </p:sp>
    </p:spTree>
    <p:extLst>
      <p:ext uri="{BB962C8B-B14F-4D97-AF65-F5344CB8AC3E}">
        <p14:creationId xmlns:p14="http://schemas.microsoft.com/office/powerpoint/2010/main" val="259985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pPr marL="0" indent="0">
              <a:buNone/>
            </a:pPr>
            <a:r>
              <a:rPr lang="en-US" dirty="0" smtClean="0"/>
              <a:t>Good things</a:t>
            </a:r>
          </a:p>
          <a:p>
            <a:r>
              <a:rPr lang="en-US" dirty="0" smtClean="0"/>
              <a:t>Increase throughput, more stage more instructions</a:t>
            </a:r>
          </a:p>
          <a:p>
            <a:r>
              <a:rPr lang="en-US" dirty="0" smtClean="0"/>
              <a:t>Faster ALU, CPU is faster and has better performance</a:t>
            </a:r>
          </a:p>
          <a:p>
            <a:pPr marL="0" indent="0">
              <a:buNone/>
            </a:pPr>
            <a:r>
              <a:rPr lang="en-US" dirty="0" smtClean="0"/>
              <a:t>Bad things</a:t>
            </a:r>
          </a:p>
          <a:p>
            <a:r>
              <a:rPr lang="en-US" dirty="0" smtClean="0"/>
              <a:t>Complex to design and may take space</a:t>
            </a:r>
          </a:p>
          <a:p>
            <a:r>
              <a:rPr lang="en-US" dirty="0" smtClean="0"/>
              <a:t>Latency increases, throughput is hard to predict</a:t>
            </a:r>
          </a:p>
          <a:p>
            <a:r>
              <a:rPr lang="en-US" dirty="0" smtClean="0"/>
              <a:t>Longer pipeline then worse hazard for branch</a:t>
            </a:r>
          </a:p>
        </p:txBody>
      </p:sp>
    </p:spTree>
    <p:extLst>
      <p:ext uri="{BB962C8B-B14F-4D97-AF65-F5344CB8AC3E}">
        <p14:creationId xmlns:p14="http://schemas.microsoft.com/office/powerpoint/2010/main" val="125632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proposed</a:t>
            </a:r>
            <a:endParaRPr lang="en-US" dirty="0"/>
          </a:p>
        </p:txBody>
      </p:sp>
      <p:sp>
        <p:nvSpPr>
          <p:cNvPr id="4" name="Rectangle 3"/>
          <p:cNvSpPr/>
          <p:nvPr/>
        </p:nvSpPr>
        <p:spPr>
          <a:xfrm>
            <a:off x="9799608" y="3165895"/>
            <a:ext cx="1664898" cy="107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33317" y="3520380"/>
            <a:ext cx="1397479" cy="369332"/>
          </a:xfrm>
          <a:prstGeom prst="rect">
            <a:avLst/>
          </a:prstGeom>
          <a:noFill/>
        </p:spPr>
        <p:txBody>
          <a:bodyPr wrap="square" rtlCol="0">
            <a:spAutoFit/>
          </a:bodyPr>
          <a:lstStyle/>
          <a:p>
            <a:r>
              <a:rPr lang="en-US" dirty="0" smtClean="0"/>
              <a:t>Transmitter</a:t>
            </a:r>
            <a:endParaRPr lang="en-US" dirty="0"/>
          </a:p>
        </p:txBody>
      </p:sp>
      <p:sp>
        <p:nvSpPr>
          <p:cNvPr id="8" name="Rectangle 7"/>
          <p:cNvSpPr/>
          <p:nvPr/>
        </p:nvSpPr>
        <p:spPr>
          <a:xfrm>
            <a:off x="967029" y="1653239"/>
            <a:ext cx="1777041" cy="10351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59456" y="1986158"/>
            <a:ext cx="1699403" cy="369332"/>
          </a:xfrm>
          <a:prstGeom prst="rect">
            <a:avLst/>
          </a:prstGeom>
          <a:noFill/>
        </p:spPr>
        <p:txBody>
          <a:bodyPr wrap="square" rtlCol="0">
            <a:spAutoFit/>
          </a:bodyPr>
          <a:lstStyle/>
          <a:p>
            <a:r>
              <a:rPr lang="en-US" dirty="0" smtClean="0"/>
              <a:t>Receiver</a:t>
            </a:r>
            <a:endParaRPr lang="en-US" dirty="0"/>
          </a:p>
        </p:txBody>
      </p:sp>
      <p:sp>
        <p:nvSpPr>
          <p:cNvPr id="11" name="Rectangle 10"/>
          <p:cNvSpPr/>
          <p:nvPr/>
        </p:nvSpPr>
        <p:spPr>
          <a:xfrm>
            <a:off x="967029" y="3252157"/>
            <a:ext cx="1777041" cy="10351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59456" y="3585076"/>
            <a:ext cx="1699403" cy="369332"/>
          </a:xfrm>
          <a:prstGeom prst="rect">
            <a:avLst/>
          </a:prstGeom>
          <a:noFill/>
        </p:spPr>
        <p:txBody>
          <a:bodyPr wrap="square" rtlCol="0">
            <a:spAutoFit/>
          </a:bodyPr>
          <a:lstStyle/>
          <a:p>
            <a:r>
              <a:rPr lang="en-US" dirty="0" smtClean="0"/>
              <a:t>Receiver</a:t>
            </a:r>
            <a:endParaRPr lang="en-US" dirty="0"/>
          </a:p>
        </p:txBody>
      </p:sp>
      <p:sp>
        <p:nvSpPr>
          <p:cNvPr id="13" name="Rectangle 12"/>
          <p:cNvSpPr/>
          <p:nvPr/>
        </p:nvSpPr>
        <p:spPr>
          <a:xfrm>
            <a:off x="967029" y="4861312"/>
            <a:ext cx="1777041" cy="103517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59456" y="5194231"/>
            <a:ext cx="1699403" cy="369332"/>
          </a:xfrm>
          <a:prstGeom prst="rect">
            <a:avLst/>
          </a:prstGeom>
          <a:noFill/>
        </p:spPr>
        <p:txBody>
          <a:bodyPr wrap="square" rtlCol="0">
            <a:spAutoFit/>
          </a:bodyPr>
          <a:lstStyle/>
          <a:p>
            <a:r>
              <a:rPr lang="en-US" dirty="0" smtClean="0"/>
              <a:t>Receiver</a:t>
            </a:r>
            <a:endParaRPr lang="en-US" dirty="0"/>
          </a:p>
        </p:txBody>
      </p:sp>
      <p:cxnSp>
        <p:nvCxnSpPr>
          <p:cNvPr id="16" name="Straight Arrow Connector 15"/>
          <p:cNvCxnSpPr>
            <a:stCxn id="10" idx="3"/>
          </p:cNvCxnSpPr>
          <p:nvPr/>
        </p:nvCxnSpPr>
        <p:spPr>
          <a:xfrm>
            <a:off x="2958859" y="2170824"/>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58858" y="3769742"/>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58857" y="5378897"/>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65786" y="1653239"/>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79966" y="4330460"/>
            <a:ext cx="1104180" cy="369332"/>
          </a:xfrm>
          <a:prstGeom prst="rect">
            <a:avLst/>
          </a:prstGeom>
          <a:noFill/>
        </p:spPr>
        <p:txBody>
          <a:bodyPr wrap="square" rtlCol="0">
            <a:spAutoFit/>
          </a:bodyPr>
          <a:lstStyle/>
          <a:p>
            <a:r>
              <a:rPr lang="en-US" dirty="0" smtClean="0"/>
              <a:t>10 01 10</a:t>
            </a:r>
            <a:endParaRPr lang="en-US" dirty="0"/>
          </a:p>
        </p:txBody>
      </p:sp>
      <p:sp>
        <p:nvSpPr>
          <p:cNvPr id="21" name="TextBox 20"/>
          <p:cNvSpPr txBox="1"/>
          <p:nvPr/>
        </p:nvSpPr>
        <p:spPr>
          <a:xfrm>
            <a:off x="1609696" y="2740165"/>
            <a:ext cx="491706" cy="369332"/>
          </a:xfrm>
          <a:prstGeom prst="rect">
            <a:avLst/>
          </a:prstGeom>
          <a:noFill/>
        </p:spPr>
        <p:txBody>
          <a:bodyPr wrap="square" rtlCol="0">
            <a:spAutoFit/>
          </a:bodyPr>
          <a:lstStyle/>
          <a:p>
            <a:r>
              <a:rPr lang="en-US" dirty="0" smtClean="0"/>
              <a:t>10</a:t>
            </a:r>
            <a:endParaRPr lang="en-US" dirty="0"/>
          </a:p>
        </p:txBody>
      </p:sp>
      <p:sp>
        <p:nvSpPr>
          <p:cNvPr id="22" name="TextBox 21"/>
          <p:cNvSpPr txBox="1"/>
          <p:nvPr/>
        </p:nvSpPr>
        <p:spPr>
          <a:xfrm>
            <a:off x="1606253" y="5891367"/>
            <a:ext cx="491706" cy="369332"/>
          </a:xfrm>
          <a:prstGeom prst="rect">
            <a:avLst/>
          </a:prstGeom>
          <a:noFill/>
        </p:spPr>
        <p:txBody>
          <a:bodyPr wrap="square" rtlCol="0">
            <a:spAutoFit/>
          </a:bodyPr>
          <a:lstStyle/>
          <a:p>
            <a:r>
              <a:rPr lang="en-US" dirty="0" smtClean="0"/>
              <a:t>10</a:t>
            </a:r>
            <a:endParaRPr lang="en-US" dirty="0"/>
          </a:p>
        </p:txBody>
      </p:sp>
      <p:sp>
        <p:nvSpPr>
          <p:cNvPr id="23" name="TextBox 22"/>
          <p:cNvSpPr txBox="1"/>
          <p:nvPr/>
        </p:nvSpPr>
        <p:spPr>
          <a:xfrm>
            <a:off x="1606253" y="4312429"/>
            <a:ext cx="491706" cy="369332"/>
          </a:xfrm>
          <a:prstGeom prst="rect">
            <a:avLst/>
          </a:prstGeom>
          <a:noFill/>
        </p:spPr>
        <p:txBody>
          <a:bodyPr wrap="square" rtlCol="0">
            <a:spAutoFit/>
          </a:bodyPr>
          <a:lstStyle/>
          <a:p>
            <a:r>
              <a:rPr lang="en-US" dirty="0" smtClean="0"/>
              <a:t>01</a:t>
            </a:r>
            <a:endParaRPr lang="en-US" dirty="0"/>
          </a:p>
        </p:txBody>
      </p:sp>
      <p:sp>
        <p:nvSpPr>
          <p:cNvPr id="24" name="Rectangle 23"/>
          <p:cNvSpPr/>
          <p:nvPr/>
        </p:nvSpPr>
        <p:spPr>
          <a:xfrm>
            <a:off x="4365786" y="3252157"/>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65786" y="4856197"/>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365786" y="1801492"/>
            <a:ext cx="1526056" cy="646331"/>
          </a:xfrm>
          <a:prstGeom prst="rect">
            <a:avLst/>
          </a:prstGeom>
          <a:noFill/>
        </p:spPr>
        <p:txBody>
          <a:bodyPr wrap="square" rtlCol="0">
            <a:spAutoFit/>
          </a:bodyPr>
          <a:lstStyle/>
          <a:p>
            <a:r>
              <a:rPr lang="en-US" dirty="0"/>
              <a:t>4</a:t>
            </a:r>
            <a:r>
              <a:rPr lang="en-US" dirty="0" smtClean="0"/>
              <a:t> bit processor </a:t>
            </a:r>
            <a:endParaRPr lang="en-US" dirty="0"/>
          </a:p>
        </p:txBody>
      </p:sp>
      <p:sp>
        <p:nvSpPr>
          <p:cNvPr id="27" name="TextBox 26"/>
          <p:cNvSpPr txBox="1"/>
          <p:nvPr/>
        </p:nvSpPr>
        <p:spPr>
          <a:xfrm>
            <a:off x="4365786" y="3425010"/>
            <a:ext cx="1526056" cy="646331"/>
          </a:xfrm>
          <a:prstGeom prst="rect">
            <a:avLst/>
          </a:prstGeom>
          <a:noFill/>
        </p:spPr>
        <p:txBody>
          <a:bodyPr wrap="square" rtlCol="0">
            <a:spAutoFit/>
          </a:bodyPr>
          <a:lstStyle/>
          <a:p>
            <a:r>
              <a:rPr lang="en-US" dirty="0" smtClean="0"/>
              <a:t>2 bit processor </a:t>
            </a:r>
            <a:endParaRPr lang="en-US" dirty="0"/>
          </a:p>
        </p:txBody>
      </p:sp>
      <p:sp>
        <p:nvSpPr>
          <p:cNvPr id="28" name="TextBox 27"/>
          <p:cNvSpPr txBox="1"/>
          <p:nvPr/>
        </p:nvSpPr>
        <p:spPr>
          <a:xfrm>
            <a:off x="4365786" y="5050616"/>
            <a:ext cx="1526056" cy="646331"/>
          </a:xfrm>
          <a:prstGeom prst="rect">
            <a:avLst/>
          </a:prstGeom>
          <a:noFill/>
        </p:spPr>
        <p:txBody>
          <a:bodyPr wrap="square" rtlCol="0">
            <a:spAutoFit/>
          </a:bodyPr>
          <a:lstStyle/>
          <a:p>
            <a:r>
              <a:rPr lang="en-US" dirty="0" smtClean="0"/>
              <a:t>2 bit processor </a:t>
            </a:r>
            <a:endParaRPr lang="en-US" dirty="0"/>
          </a:p>
        </p:txBody>
      </p:sp>
      <p:sp>
        <p:nvSpPr>
          <p:cNvPr id="29" name="Rectangle 28"/>
          <p:cNvSpPr/>
          <p:nvPr/>
        </p:nvSpPr>
        <p:spPr>
          <a:xfrm>
            <a:off x="9697245" y="902174"/>
            <a:ext cx="1664898" cy="10092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912034" y="1209213"/>
            <a:ext cx="1384538" cy="369332"/>
          </a:xfrm>
          <a:prstGeom prst="rect">
            <a:avLst/>
          </a:prstGeom>
          <a:noFill/>
        </p:spPr>
        <p:txBody>
          <a:bodyPr wrap="square" rtlCol="0">
            <a:spAutoFit/>
          </a:bodyPr>
          <a:lstStyle/>
          <a:p>
            <a:r>
              <a:rPr lang="en-US" dirty="0" smtClean="0"/>
              <a:t>Controller</a:t>
            </a:r>
            <a:endParaRPr lang="en-US" dirty="0"/>
          </a:p>
        </p:txBody>
      </p:sp>
      <p:cxnSp>
        <p:nvCxnSpPr>
          <p:cNvPr id="32" name="Straight Arrow Connector 31"/>
          <p:cNvCxnSpPr/>
          <p:nvPr/>
        </p:nvCxnSpPr>
        <p:spPr>
          <a:xfrm>
            <a:off x="10610491" y="2119068"/>
            <a:ext cx="21566" cy="8920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28814" y="2752301"/>
            <a:ext cx="0" cy="35719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28814" y="4416725"/>
            <a:ext cx="0" cy="38804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91113" y="2642242"/>
            <a:ext cx="3349038" cy="646331"/>
          </a:xfrm>
          <a:prstGeom prst="rect">
            <a:avLst/>
          </a:prstGeom>
          <a:noFill/>
        </p:spPr>
        <p:txBody>
          <a:bodyPr wrap="square" rtlCol="0">
            <a:spAutoFit/>
          </a:bodyPr>
          <a:lstStyle/>
          <a:p>
            <a:r>
              <a:rPr lang="en-US" dirty="0" smtClean="0"/>
              <a:t>1 more bit for communication of success</a:t>
            </a:r>
            <a:endParaRPr lang="en-US" dirty="0"/>
          </a:p>
        </p:txBody>
      </p:sp>
      <p:sp>
        <p:nvSpPr>
          <p:cNvPr id="43" name="TextBox 42"/>
          <p:cNvSpPr txBox="1"/>
          <p:nvPr/>
        </p:nvSpPr>
        <p:spPr>
          <a:xfrm>
            <a:off x="5191113" y="4265760"/>
            <a:ext cx="3349038" cy="646331"/>
          </a:xfrm>
          <a:prstGeom prst="rect">
            <a:avLst/>
          </a:prstGeom>
          <a:noFill/>
        </p:spPr>
        <p:txBody>
          <a:bodyPr wrap="square" rtlCol="0">
            <a:spAutoFit/>
          </a:bodyPr>
          <a:lstStyle/>
          <a:p>
            <a:r>
              <a:rPr lang="en-US" dirty="0" smtClean="0"/>
              <a:t>1 more bit for communication of success</a:t>
            </a:r>
            <a:endParaRPr lang="en-US" dirty="0"/>
          </a:p>
        </p:txBody>
      </p:sp>
      <p:sp>
        <p:nvSpPr>
          <p:cNvPr id="44" name="TextBox 43"/>
          <p:cNvSpPr txBox="1"/>
          <p:nvPr/>
        </p:nvSpPr>
        <p:spPr>
          <a:xfrm>
            <a:off x="1259456" y="3323186"/>
            <a:ext cx="1216325" cy="369332"/>
          </a:xfrm>
          <a:prstGeom prst="rect">
            <a:avLst/>
          </a:prstGeom>
          <a:noFill/>
        </p:spPr>
        <p:txBody>
          <a:bodyPr wrap="square" rtlCol="0">
            <a:spAutoFit/>
          </a:bodyPr>
          <a:lstStyle/>
          <a:p>
            <a:r>
              <a:rPr lang="en-US" dirty="0" smtClean="0"/>
              <a:t>2 bit</a:t>
            </a:r>
            <a:endParaRPr lang="en-US" dirty="0"/>
          </a:p>
        </p:txBody>
      </p:sp>
      <p:sp>
        <p:nvSpPr>
          <p:cNvPr id="45" name="TextBox 44"/>
          <p:cNvSpPr txBox="1"/>
          <p:nvPr/>
        </p:nvSpPr>
        <p:spPr>
          <a:xfrm>
            <a:off x="1259455" y="1749736"/>
            <a:ext cx="1216325" cy="369332"/>
          </a:xfrm>
          <a:prstGeom prst="rect">
            <a:avLst/>
          </a:prstGeom>
          <a:noFill/>
        </p:spPr>
        <p:txBody>
          <a:bodyPr wrap="square" rtlCol="0">
            <a:spAutoFit/>
          </a:bodyPr>
          <a:lstStyle/>
          <a:p>
            <a:r>
              <a:rPr lang="en-US" dirty="0" smtClean="0"/>
              <a:t>2 bit</a:t>
            </a:r>
            <a:endParaRPr lang="en-US" dirty="0"/>
          </a:p>
        </p:txBody>
      </p:sp>
      <p:sp>
        <p:nvSpPr>
          <p:cNvPr id="46" name="TextBox 45"/>
          <p:cNvSpPr txBox="1"/>
          <p:nvPr/>
        </p:nvSpPr>
        <p:spPr>
          <a:xfrm>
            <a:off x="1259455" y="4932341"/>
            <a:ext cx="1216325" cy="369332"/>
          </a:xfrm>
          <a:prstGeom prst="rect">
            <a:avLst/>
          </a:prstGeom>
          <a:noFill/>
        </p:spPr>
        <p:txBody>
          <a:bodyPr wrap="square" rtlCol="0">
            <a:spAutoFit/>
          </a:bodyPr>
          <a:lstStyle/>
          <a:p>
            <a:r>
              <a:rPr lang="en-US" dirty="0" smtClean="0"/>
              <a:t>2 bit</a:t>
            </a:r>
            <a:endParaRPr lang="en-US" dirty="0"/>
          </a:p>
        </p:txBody>
      </p:sp>
      <p:sp>
        <p:nvSpPr>
          <p:cNvPr id="47" name="Rectangle 46"/>
          <p:cNvSpPr/>
          <p:nvPr/>
        </p:nvSpPr>
        <p:spPr>
          <a:xfrm>
            <a:off x="7627441" y="1703564"/>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627441" y="3302482"/>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627441" y="4906522"/>
            <a:ext cx="1526056" cy="103517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627441" y="1851817"/>
            <a:ext cx="1526056" cy="646331"/>
          </a:xfrm>
          <a:prstGeom prst="rect">
            <a:avLst/>
          </a:prstGeom>
          <a:noFill/>
        </p:spPr>
        <p:txBody>
          <a:bodyPr wrap="square" rtlCol="0">
            <a:spAutoFit/>
          </a:bodyPr>
          <a:lstStyle/>
          <a:p>
            <a:r>
              <a:rPr lang="en-US" dirty="0"/>
              <a:t>4</a:t>
            </a:r>
            <a:r>
              <a:rPr lang="en-US" dirty="0" smtClean="0"/>
              <a:t> bit processor </a:t>
            </a:r>
            <a:endParaRPr lang="en-US" dirty="0"/>
          </a:p>
        </p:txBody>
      </p:sp>
      <p:sp>
        <p:nvSpPr>
          <p:cNvPr id="51" name="TextBox 50"/>
          <p:cNvSpPr txBox="1"/>
          <p:nvPr/>
        </p:nvSpPr>
        <p:spPr>
          <a:xfrm>
            <a:off x="7627441" y="3475335"/>
            <a:ext cx="1526056" cy="646331"/>
          </a:xfrm>
          <a:prstGeom prst="rect">
            <a:avLst/>
          </a:prstGeom>
          <a:noFill/>
        </p:spPr>
        <p:txBody>
          <a:bodyPr wrap="square" rtlCol="0">
            <a:spAutoFit/>
          </a:bodyPr>
          <a:lstStyle/>
          <a:p>
            <a:r>
              <a:rPr lang="en-US" dirty="0" smtClean="0"/>
              <a:t>2 bit processor </a:t>
            </a:r>
            <a:endParaRPr lang="en-US" dirty="0"/>
          </a:p>
        </p:txBody>
      </p:sp>
      <p:sp>
        <p:nvSpPr>
          <p:cNvPr id="52" name="TextBox 51"/>
          <p:cNvSpPr txBox="1"/>
          <p:nvPr/>
        </p:nvSpPr>
        <p:spPr>
          <a:xfrm>
            <a:off x="7627441" y="5100941"/>
            <a:ext cx="1526056" cy="646331"/>
          </a:xfrm>
          <a:prstGeom prst="rect">
            <a:avLst/>
          </a:prstGeom>
          <a:noFill/>
        </p:spPr>
        <p:txBody>
          <a:bodyPr wrap="square" rtlCol="0">
            <a:spAutoFit/>
          </a:bodyPr>
          <a:lstStyle/>
          <a:p>
            <a:r>
              <a:rPr lang="en-US" dirty="0" smtClean="0"/>
              <a:t>2 bit processor </a:t>
            </a:r>
            <a:endParaRPr lang="en-US" dirty="0"/>
          </a:p>
        </p:txBody>
      </p:sp>
      <p:cxnSp>
        <p:nvCxnSpPr>
          <p:cNvPr id="53" name="Straight Arrow Connector 52"/>
          <p:cNvCxnSpPr/>
          <p:nvPr/>
        </p:nvCxnSpPr>
        <p:spPr>
          <a:xfrm>
            <a:off x="8390469" y="2802626"/>
            <a:ext cx="0" cy="35719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390469" y="4467050"/>
            <a:ext cx="0" cy="38804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289061" y="2182486"/>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289060" y="3781404"/>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289059" y="5390559"/>
            <a:ext cx="1035171" cy="11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279864" y="2216990"/>
            <a:ext cx="353683" cy="12541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9346668" y="3954408"/>
            <a:ext cx="306290" cy="1430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9287206" y="3742586"/>
            <a:ext cx="32621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191113" y="1084369"/>
            <a:ext cx="4265592" cy="395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8281358" y="1281123"/>
            <a:ext cx="1175347" cy="308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92700" y="283667"/>
            <a:ext cx="3330202" cy="923330"/>
          </a:xfrm>
          <a:prstGeom prst="rect">
            <a:avLst/>
          </a:prstGeom>
          <a:noFill/>
        </p:spPr>
        <p:txBody>
          <a:bodyPr wrap="square" rtlCol="0">
            <a:spAutoFit/>
          </a:bodyPr>
          <a:lstStyle/>
          <a:p>
            <a:r>
              <a:rPr lang="en-US" dirty="0" smtClean="0"/>
              <a:t>2 more bits on the ends to tell the controller to flush early</a:t>
            </a:r>
            <a:endParaRPr lang="en-US" dirty="0"/>
          </a:p>
        </p:txBody>
      </p:sp>
    </p:spTree>
    <p:extLst>
      <p:ext uri="{BB962C8B-B14F-4D97-AF65-F5344CB8AC3E}">
        <p14:creationId xmlns:p14="http://schemas.microsoft.com/office/powerpoint/2010/main" val="412881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implement</a:t>
            </a:r>
            <a:endParaRPr lang="en-US" dirty="0"/>
          </a:p>
        </p:txBody>
      </p:sp>
      <p:sp>
        <p:nvSpPr>
          <p:cNvPr id="3" name="Content Placeholder 2"/>
          <p:cNvSpPr>
            <a:spLocks noGrp="1"/>
          </p:cNvSpPr>
          <p:nvPr>
            <p:ph idx="1"/>
          </p:nvPr>
        </p:nvSpPr>
        <p:spPr/>
        <p:txBody>
          <a:bodyPr/>
          <a:lstStyle/>
          <a:p>
            <a:r>
              <a:rPr lang="en-US" dirty="0" smtClean="0"/>
              <a:t>Using observers and observables, it is possible to watch for a particular stage (the one with the highest chance of failing using branch prediction) in the pipeline process, using these smaller pipeline that are shorter but more numerous</a:t>
            </a:r>
          </a:p>
          <a:p>
            <a:r>
              <a:rPr lang="en-US" dirty="0" smtClean="0"/>
              <a:t>This creates a recursive solution that can be quickly flushed in the event of failure but scales intensely with more code as each independent instruction requires a new processor</a:t>
            </a:r>
          </a:p>
          <a:p>
            <a:r>
              <a:rPr lang="en-US" dirty="0" smtClean="0"/>
              <a:t>Each pipeline holds the code to encode into the transmitter, communicate with the controller, process what it receives, communicate between each other and one unique instruction that it can pass between each other </a:t>
            </a:r>
            <a:endParaRPr lang="en-US" dirty="0"/>
          </a:p>
        </p:txBody>
      </p:sp>
    </p:spTree>
    <p:extLst>
      <p:ext uri="{BB962C8B-B14F-4D97-AF65-F5344CB8AC3E}">
        <p14:creationId xmlns:p14="http://schemas.microsoft.com/office/powerpoint/2010/main" val="180145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728" y="586597"/>
            <a:ext cx="10817525" cy="5865961"/>
          </a:xfrm>
        </p:spPr>
        <p:txBody>
          <a:bodyPr>
            <a:normAutofit/>
          </a:bodyPr>
          <a:lstStyle/>
          <a:p>
            <a:pPr marL="0" indent="0">
              <a:buNone/>
            </a:pPr>
            <a:r>
              <a:rPr lang="en-US" sz="1200" dirty="0"/>
              <a:t>using System; </a:t>
            </a:r>
            <a:endParaRPr lang="en-US" sz="1200" dirty="0" smtClean="0"/>
          </a:p>
          <a:p>
            <a:pPr marL="0" indent="0">
              <a:buNone/>
            </a:pPr>
            <a:r>
              <a:rPr lang="en-US" sz="1200" dirty="0" smtClean="0"/>
              <a:t>class </a:t>
            </a:r>
            <a:r>
              <a:rPr lang="en-US" sz="1200" dirty="0"/>
              <a:t>Observable { </a:t>
            </a:r>
            <a:endParaRPr lang="en-US" sz="1200" dirty="0" smtClean="0"/>
          </a:p>
          <a:p>
            <a:pPr marL="0" indent="0">
              <a:buNone/>
            </a:pPr>
            <a:r>
              <a:rPr lang="en-US" sz="1200" dirty="0" smtClean="0"/>
              <a:t>	public </a:t>
            </a:r>
            <a:r>
              <a:rPr lang="en-US" sz="1200" dirty="0"/>
              <a:t>event </a:t>
            </a:r>
            <a:r>
              <a:rPr lang="en-US" sz="1200" dirty="0" err="1"/>
              <a:t>EventHandler</a:t>
            </a:r>
            <a:r>
              <a:rPr lang="en-US" sz="1200" dirty="0"/>
              <a:t> </a:t>
            </a:r>
            <a:r>
              <a:rPr lang="en-US" sz="1200" dirty="0" err="1"/>
              <a:t>SomethingHappened</a:t>
            </a:r>
            <a:r>
              <a:rPr lang="en-US" sz="1200" dirty="0"/>
              <a:t>; </a:t>
            </a:r>
            <a:endParaRPr lang="en-US" sz="1200" dirty="0" smtClean="0"/>
          </a:p>
          <a:p>
            <a:pPr marL="0" indent="0">
              <a:buNone/>
            </a:pPr>
            <a:r>
              <a:rPr lang="en-US" sz="1200" dirty="0" smtClean="0"/>
              <a:t>	public </a:t>
            </a:r>
            <a:r>
              <a:rPr lang="en-US" sz="1200" dirty="0"/>
              <a:t>void DoSomething() =&gt; </a:t>
            </a:r>
            <a:endParaRPr lang="en-US" sz="1200" dirty="0" smtClean="0"/>
          </a:p>
          <a:p>
            <a:pPr marL="0" indent="0">
              <a:buNone/>
            </a:pPr>
            <a:r>
              <a:rPr lang="en-US" sz="1200" dirty="0"/>
              <a:t>	</a:t>
            </a:r>
            <a:r>
              <a:rPr lang="en-US" sz="1200" dirty="0" smtClean="0"/>
              <a:t>	</a:t>
            </a:r>
            <a:r>
              <a:rPr lang="en-US" sz="1200" dirty="0" err="1" smtClean="0"/>
              <a:t>SomethingHappened</a:t>
            </a:r>
            <a:r>
              <a:rPr lang="en-US" sz="1200" dirty="0"/>
              <a:t>?.Invoke(this, </a:t>
            </a:r>
            <a:r>
              <a:rPr lang="en-US" sz="1200" dirty="0" err="1"/>
              <a:t>EventArgs.Empty</a:t>
            </a:r>
            <a:r>
              <a:rPr lang="en-US" sz="1200" dirty="0"/>
              <a:t>); </a:t>
            </a:r>
            <a:endParaRPr lang="en-US" sz="1200" dirty="0" smtClean="0"/>
          </a:p>
          <a:p>
            <a:pPr marL="0" indent="0">
              <a:buNone/>
            </a:pPr>
            <a:r>
              <a:rPr lang="en-US" sz="1200" dirty="0" smtClean="0"/>
              <a:t>} </a:t>
            </a:r>
          </a:p>
          <a:p>
            <a:pPr marL="0" indent="0">
              <a:buNone/>
            </a:pPr>
            <a:r>
              <a:rPr lang="en-US" sz="1200" dirty="0" smtClean="0"/>
              <a:t>class </a:t>
            </a:r>
            <a:r>
              <a:rPr lang="en-US" sz="1200" dirty="0"/>
              <a:t>Observer { </a:t>
            </a:r>
            <a:endParaRPr lang="en-US" sz="1200" dirty="0" smtClean="0"/>
          </a:p>
          <a:p>
            <a:pPr marL="0" indent="0">
              <a:buNone/>
            </a:pPr>
            <a:r>
              <a:rPr lang="en-US" sz="1200" dirty="0" smtClean="0"/>
              <a:t>	public </a:t>
            </a:r>
            <a:r>
              <a:rPr lang="en-US" sz="1200" dirty="0"/>
              <a:t>void </a:t>
            </a:r>
            <a:r>
              <a:rPr lang="en-US" sz="1200" dirty="0" err="1"/>
              <a:t>HandleEvent</a:t>
            </a:r>
            <a:r>
              <a:rPr lang="en-US" sz="1200" dirty="0"/>
              <a:t>(object sender, </a:t>
            </a:r>
            <a:r>
              <a:rPr lang="en-US" sz="1200" dirty="0" err="1"/>
              <a:t>EventArgs</a:t>
            </a:r>
            <a:r>
              <a:rPr lang="en-US" sz="1200" dirty="0"/>
              <a:t> </a:t>
            </a:r>
            <a:r>
              <a:rPr lang="en-US" sz="1200" dirty="0" err="1"/>
              <a:t>args</a:t>
            </a:r>
            <a:r>
              <a:rPr lang="en-US" sz="1200" dirty="0"/>
              <a:t>) </a:t>
            </a:r>
            <a:r>
              <a:rPr lang="en-US" sz="1200" dirty="0" smtClean="0"/>
              <a:t>{</a:t>
            </a:r>
          </a:p>
          <a:p>
            <a:pPr marL="0" indent="0">
              <a:buNone/>
            </a:pPr>
            <a:r>
              <a:rPr lang="en-US" sz="1200" dirty="0"/>
              <a:t>	</a:t>
            </a:r>
            <a:r>
              <a:rPr lang="en-US" sz="1200" dirty="0" smtClean="0"/>
              <a:t>	</a:t>
            </a:r>
            <a:r>
              <a:rPr lang="en-US" sz="1200" dirty="0" err="1" smtClean="0"/>
              <a:t>Console.WriteLine</a:t>
            </a:r>
            <a:r>
              <a:rPr lang="en-US" sz="1200" dirty="0"/>
              <a:t>("Something happened to " + sender); </a:t>
            </a:r>
            <a:endParaRPr lang="en-US" sz="1200" dirty="0" smtClean="0"/>
          </a:p>
          <a:p>
            <a:pPr marL="0" indent="0">
              <a:buNone/>
            </a:pPr>
            <a:r>
              <a:rPr lang="en-US" sz="1200" dirty="0"/>
              <a:t>	</a:t>
            </a:r>
            <a:r>
              <a:rPr lang="en-US" sz="1200" dirty="0" smtClean="0"/>
              <a:t>} </a:t>
            </a:r>
          </a:p>
          <a:p>
            <a:pPr marL="0" indent="0">
              <a:buNone/>
            </a:pPr>
            <a:r>
              <a:rPr lang="en-US" sz="1200" dirty="0" smtClean="0"/>
              <a:t>} </a:t>
            </a:r>
          </a:p>
          <a:p>
            <a:pPr marL="0" indent="0">
              <a:buNone/>
            </a:pPr>
            <a:r>
              <a:rPr lang="en-US" sz="1200" dirty="0" smtClean="0"/>
              <a:t>class </a:t>
            </a:r>
            <a:r>
              <a:rPr lang="en-US" sz="1200" dirty="0"/>
              <a:t>Test { </a:t>
            </a:r>
            <a:endParaRPr lang="en-US" sz="1200" dirty="0" smtClean="0"/>
          </a:p>
          <a:p>
            <a:pPr marL="0" indent="0">
              <a:buNone/>
            </a:pPr>
            <a:r>
              <a:rPr lang="en-US" sz="1200" dirty="0" smtClean="0"/>
              <a:t>	static </a:t>
            </a:r>
            <a:r>
              <a:rPr lang="en-US" sz="1200" dirty="0"/>
              <a:t>void Main() { </a:t>
            </a:r>
            <a:endParaRPr lang="en-US" sz="1200" dirty="0" smtClean="0"/>
          </a:p>
          <a:p>
            <a:pPr marL="0" indent="0">
              <a:buNone/>
            </a:pPr>
            <a:r>
              <a:rPr lang="en-US" sz="1200" dirty="0"/>
              <a:t>	</a:t>
            </a:r>
            <a:r>
              <a:rPr lang="en-US" sz="1200" dirty="0" smtClean="0"/>
              <a:t>	Observable </a:t>
            </a:r>
            <a:r>
              <a:rPr lang="en-US" sz="1200" dirty="0" err="1"/>
              <a:t>observable</a:t>
            </a:r>
            <a:r>
              <a:rPr lang="en-US" sz="1200" dirty="0"/>
              <a:t> = new Observable(); </a:t>
            </a:r>
            <a:endParaRPr lang="en-US" sz="1200" dirty="0" smtClean="0"/>
          </a:p>
          <a:p>
            <a:pPr marL="0" indent="0">
              <a:buNone/>
            </a:pPr>
            <a:r>
              <a:rPr lang="en-US" sz="1200" dirty="0"/>
              <a:t>	</a:t>
            </a:r>
            <a:r>
              <a:rPr lang="en-US" sz="1200" dirty="0" smtClean="0"/>
              <a:t>	Observer </a:t>
            </a:r>
            <a:r>
              <a:rPr lang="en-US" sz="1200" dirty="0" err="1"/>
              <a:t>observer</a:t>
            </a:r>
            <a:r>
              <a:rPr lang="en-US" sz="1200" dirty="0"/>
              <a:t> = new Observer(); </a:t>
            </a:r>
            <a:endParaRPr lang="en-US" sz="1200" dirty="0" smtClean="0"/>
          </a:p>
          <a:p>
            <a:pPr marL="0" indent="0">
              <a:buNone/>
            </a:pPr>
            <a:r>
              <a:rPr lang="en-US" sz="1200" dirty="0"/>
              <a:t>	</a:t>
            </a:r>
            <a:r>
              <a:rPr lang="en-US" sz="1200" dirty="0" smtClean="0"/>
              <a:t>	</a:t>
            </a:r>
            <a:r>
              <a:rPr lang="en-US" sz="1200" dirty="0" err="1" smtClean="0"/>
              <a:t>observable.SomethingHappened</a:t>
            </a:r>
            <a:r>
              <a:rPr lang="en-US" sz="1200" dirty="0" smtClean="0"/>
              <a:t> </a:t>
            </a:r>
            <a:r>
              <a:rPr lang="en-US" sz="1200" dirty="0"/>
              <a:t>+= </a:t>
            </a:r>
            <a:r>
              <a:rPr lang="en-US" sz="1200" dirty="0" err="1"/>
              <a:t>observer.HandleEvent</a:t>
            </a:r>
            <a:r>
              <a:rPr lang="en-US" sz="1200" dirty="0"/>
              <a:t>; </a:t>
            </a:r>
            <a:endParaRPr lang="en-US" sz="1200" dirty="0" smtClean="0"/>
          </a:p>
          <a:p>
            <a:pPr marL="0" indent="0">
              <a:buNone/>
            </a:pPr>
            <a:r>
              <a:rPr lang="en-US" sz="1200" dirty="0"/>
              <a:t>	</a:t>
            </a:r>
            <a:r>
              <a:rPr lang="en-US" sz="1200" dirty="0" smtClean="0"/>
              <a:t>	</a:t>
            </a:r>
            <a:r>
              <a:rPr lang="en-US" sz="1200" dirty="0" err="1" smtClean="0"/>
              <a:t>observable.DoSomething</a:t>
            </a:r>
            <a:r>
              <a:rPr lang="en-US" sz="1200" dirty="0"/>
              <a:t>(); </a:t>
            </a:r>
            <a:endParaRPr lang="en-US" sz="1200" dirty="0" smtClean="0"/>
          </a:p>
          <a:p>
            <a:pPr marL="0" indent="0">
              <a:buNone/>
            </a:pPr>
            <a:r>
              <a:rPr lang="en-US" sz="1200" dirty="0" smtClean="0"/>
              <a:t>	}</a:t>
            </a:r>
          </a:p>
          <a:p>
            <a:pPr marL="0" indent="0">
              <a:buNone/>
            </a:pPr>
            <a:r>
              <a:rPr lang="en-US" sz="1200" dirty="0" smtClean="0"/>
              <a:t>}</a:t>
            </a:r>
            <a:endParaRPr lang="en-US" sz="1200" dirty="0"/>
          </a:p>
        </p:txBody>
      </p:sp>
    </p:spTree>
    <p:extLst>
      <p:ext uri="{BB962C8B-B14F-4D97-AF65-F5344CB8AC3E}">
        <p14:creationId xmlns:p14="http://schemas.microsoft.com/office/powerpoint/2010/main" val="1009493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TotalTime>
  <Words>311</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Nano-tech</vt:lpstr>
      <vt:lpstr>Pipelining</vt:lpstr>
      <vt:lpstr>Solution proposed</vt:lpstr>
      <vt:lpstr>How to implement</vt:lpstr>
      <vt:lpstr>PowerPoint Presentation</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Nano-tech</dc:title>
  <dc:creator>Shadow Reaper</dc:creator>
  <cp:lastModifiedBy>Shadow Reaper</cp:lastModifiedBy>
  <cp:revision>7</cp:revision>
  <dcterms:created xsi:type="dcterms:W3CDTF">2020-02-12T14:32:19Z</dcterms:created>
  <dcterms:modified xsi:type="dcterms:W3CDTF">2020-02-12T15:56:15Z</dcterms:modified>
</cp:coreProperties>
</file>