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69" d="100"/>
          <a:sy n="69" d="100"/>
        </p:scale>
        <p:origin x="4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713D-DEE8-4DD0-B557-CE0AFC7C0C97}" type="datetimeFigureOut">
              <a:rPr lang="de-DE" smtClean="0"/>
              <a:t>23.03.2020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3C0D-A8D6-4B4E-B7B3-9BDA03A9DB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09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713D-DEE8-4DD0-B557-CE0AFC7C0C97}" type="datetimeFigureOut">
              <a:rPr lang="de-DE" smtClean="0"/>
              <a:t>23.03.2020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3C0D-A8D6-4B4E-B7B3-9BDA03A9DB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699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713D-DEE8-4DD0-B557-CE0AFC7C0C97}" type="datetimeFigureOut">
              <a:rPr lang="de-DE" smtClean="0"/>
              <a:t>23.03.2020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3C0D-A8D6-4B4E-B7B3-9BDA03A9DB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1864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713D-DEE8-4DD0-B557-CE0AFC7C0C97}" type="datetimeFigureOut">
              <a:rPr lang="de-DE" smtClean="0"/>
              <a:t>23.03.2020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3C0D-A8D6-4B4E-B7B3-9BDA03A9DB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97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713D-DEE8-4DD0-B557-CE0AFC7C0C97}" type="datetimeFigureOut">
              <a:rPr lang="de-DE" smtClean="0"/>
              <a:t>23.03.2020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3C0D-A8D6-4B4E-B7B3-9BDA03A9DB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9164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713D-DEE8-4DD0-B557-CE0AFC7C0C97}" type="datetimeFigureOut">
              <a:rPr lang="de-DE" smtClean="0"/>
              <a:t>23.03.2020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3C0D-A8D6-4B4E-B7B3-9BDA03A9DB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5372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713D-DEE8-4DD0-B557-CE0AFC7C0C97}" type="datetimeFigureOut">
              <a:rPr lang="de-DE" smtClean="0"/>
              <a:t>23.03.2020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3C0D-A8D6-4B4E-B7B3-9BDA03A9DB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3424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713D-DEE8-4DD0-B557-CE0AFC7C0C97}" type="datetimeFigureOut">
              <a:rPr lang="de-DE" smtClean="0"/>
              <a:t>23.03.2020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3C0D-A8D6-4B4E-B7B3-9BDA03A9DB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8466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713D-DEE8-4DD0-B557-CE0AFC7C0C97}" type="datetimeFigureOut">
              <a:rPr lang="de-DE" smtClean="0"/>
              <a:t>23.03.2020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3C0D-A8D6-4B4E-B7B3-9BDA03A9DB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3029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713D-DEE8-4DD0-B557-CE0AFC7C0C97}" type="datetimeFigureOut">
              <a:rPr lang="de-DE" smtClean="0"/>
              <a:t>23.03.2020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3C0D-A8D6-4B4E-B7B3-9BDA03A9DB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9273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D713D-DEE8-4DD0-B557-CE0AFC7C0C97}" type="datetimeFigureOut">
              <a:rPr lang="de-DE" smtClean="0"/>
              <a:t>23.03.2020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3C0D-A8D6-4B4E-B7B3-9BDA03A9DB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031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D713D-DEE8-4DD0-B557-CE0AFC7C0C97}" type="datetimeFigureOut">
              <a:rPr lang="de-DE" smtClean="0"/>
              <a:t>23.03.2020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B3C0D-A8D6-4B4E-B7B3-9BDA03A9DB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9032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729000"/>
            <a:ext cx="7200000" cy="5400000"/>
          </a:xfrm>
        </p:spPr>
      </p:pic>
      <p:sp>
        <p:nvSpPr>
          <p:cNvPr id="5" name="Textfeld 4"/>
          <p:cNvSpPr txBox="1"/>
          <p:nvPr/>
        </p:nvSpPr>
        <p:spPr>
          <a:xfrm>
            <a:off x="148632" y="5667335"/>
            <a:ext cx="2335761" cy="923330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</a:rPr>
              <a:t>ATX PSU </a:t>
            </a:r>
            <a:endParaRPr lang="de-DE" dirty="0" smtClean="0">
              <a:solidFill>
                <a:srgbClr val="FF0000"/>
              </a:solidFill>
            </a:endParaRPr>
          </a:p>
          <a:p>
            <a:r>
              <a:rPr lang="de-DE" dirty="0" err="1" smtClean="0">
                <a:solidFill>
                  <a:srgbClr val="FF0000"/>
                </a:solidFill>
              </a:rPr>
              <a:t>cheap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and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reliable</a:t>
            </a:r>
            <a:r>
              <a:rPr lang="de-DE" dirty="0" smtClean="0">
                <a:solidFill>
                  <a:srgbClr val="FF0000"/>
                </a:solidFill>
              </a:rPr>
              <a:t>, </a:t>
            </a:r>
            <a:r>
              <a:rPr lang="de-DE" dirty="0" err="1" smtClean="0">
                <a:solidFill>
                  <a:srgbClr val="FF0000"/>
                </a:solidFill>
              </a:rPr>
              <a:t>available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up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to</a:t>
            </a:r>
            <a:r>
              <a:rPr lang="de-DE" dirty="0" smtClean="0">
                <a:solidFill>
                  <a:srgbClr val="FF0000"/>
                </a:solidFill>
              </a:rPr>
              <a:t> 1000W </a:t>
            </a:r>
            <a:endParaRPr lang="de-DE" dirty="0">
              <a:solidFill>
                <a:srgbClr val="FF0000"/>
              </a:solidFill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 flipV="1">
            <a:off x="1890445" y="5496674"/>
            <a:ext cx="1952090" cy="3184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148632" y="348179"/>
            <a:ext cx="1810111" cy="923330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b="1" dirty="0" err="1" smtClean="0">
                <a:solidFill>
                  <a:srgbClr val="FF0000"/>
                </a:solidFill>
              </a:rPr>
              <a:t>Shielded</a:t>
            </a:r>
            <a:r>
              <a:rPr lang="de-DE" b="1" dirty="0" smtClean="0">
                <a:solidFill>
                  <a:srgbClr val="FF0000"/>
                </a:solidFill>
              </a:rPr>
              <a:t> </a:t>
            </a:r>
            <a:r>
              <a:rPr lang="de-DE" b="1" dirty="0" err="1" smtClean="0">
                <a:solidFill>
                  <a:srgbClr val="FF0000"/>
                </a:solidFill>
              </a:rPr>
              <a:t>housing</a:t>
            </a:r>
            <a:endParaRPr lang="de-DE" dirty="0" smtClean="0">
              <a:solidFill>
                <a:srgbClr val="FF0000"/>
              </a:solidFill>
            </a:endParaRPr>
          </a:p>
          <a:p>
            <a:r>
              <a:rPr lang="de-DE" dirty="0" err="1" smtClean="0">
                <a:solidFill>
                  <a:srgbClr val="FF0000"/>
                </a:solidFill>
              </a:rPr>
              <a:t>provides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for</a:t>
            </a:r>
            <a:r>
              <a:rPr lang="de-DE" dirty="0" smtClean="0">
                <a:solidFill>
                  <a:srgbClr val="FF0000"/>
                </a:solidFill>
              </a:rPr>
              <a:t> EMV</a:t>
            </a:r>
          </a:p>
          <a:p>
            <a:r>
              <a:rPr lang="de-DE" dirty="0" err="1" smtClean="0">
                <a:solidFill>
                  <a:srgbClr val="FF0000"/>
                </a:solidFill>
              </a:rPr>
              <a:t>requirements</a:t>
            </a:r>
            <a:endParaRPr lang="de-DE" dirty="0">
              <a:solidFill>
                <a:srgbClr val="FF0000"/>
              </a:solidFill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1818526" y="1006867"/>
            <a:ext cx="2024009" cy="1675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8920300" y="2136338"/>
            <a:ext cx="3240952" cy="2585323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b="1" dirty="0" err="1" smtClean="0">
                <a:solidFill>
                  <a:srgbClr val="FF0000"/>
                </a:solidFill>
              </a:rPr>
              <a:t>Peripheral</a:t>
            </a:r>
            <a:r>
              <a:rPr lang="de-DE" b="1" dirty="0" smtClean="0">
                <a:solidFill>
                  <a:srgbClr val="FF0000"/>
                </a:solidFill>
              </a:rPr>
              <a:t> </a:t>
            </a:r>
            <a:r>
              <a:rPr lang="de-DE" b="1" dirty="0" err="1" smtClean="0">
                <a:solidFill>
                  <a:srgbClr val="FF0000"/>
                </a:solidFill>
              </a:rPr>
              <a:t>components</a:t>
            </a:r>
            <a:endParaRPr lang="de-DE" dirty="0" smtClean="0">
              <a:solidFill>
                <a:srgbClr val="FF0000"/>
              </a:solidFill>
            </a:endParaRPr>
          </a:p>
          <a:p>
            <a:r>
              <a:rPr lang="de-DE" dirty="0" smtClean="0">
                <a:solidFill>
                  <a:srgbClr val="FF0000"/>
                </a:solidFill>
              </a:rPr>
              <a:t>These </a:t>
            </a:r>
            <a:r>
              <a:rPr lang="de-DE" dirty="0" err="1" smtClean="0">
                <a:solidFill>
                  <a:srgbClr val="FF0000"/>
                </a:solidFill>
              </a:rPr>
              <a:t>may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include</a:t>
            </a:r>
            <a:r>
              <a:rPr lang="de-DE" dirty="0" smtClean="0">
                <a:solidFill>
                  <a:srgbClr val="FF0000"/>
                </a:solidFill>
              </a:rPr>
              <a:t>:</a:t>
            </a:r>
          </a:p>
          <a:p>
            <a:r>
              <a:rPr lang="de-DE" dirty="0" smtClean="0">
                <a:solidFill>
                  <a:srgbClr val="FF0000"/>
                </a:solidFill>
              </a:rPr>
              <a:t>- </a:t>
            </a:r>
            <a:r>
              <a:rPr lang="de-DE" dirty="0" err="1" smtClean="0">
                <a:solidFill>
                  <a:srgbClr val="FF0000"/>
                </a:solidFill>
              </a:rPr>
              <a:t>Entire</a:t>
            </a:r>
            <a:r>
              <a:rPr lang="de-DE" dirty="0" smtClean="0">
                <a:solidFill>
                  <a:srgbClr val="FF0000"/>
                </a:solidFill>
              </a:rPr>
              <a:t> HV </a:t>
            </a:r>
            <a:r>
              <a:rPr lang="de-DE" dirty="0" err="1" smtClean="0">
                <a:solidFill>
                  <a:srgbClr val="FF0000"/>
                </a:solidFill>
              </a:rPr>
              <a:t>units</a:t>
            </a:r>
            <a:r>
              <a:rPr lang="de-DE" dirty="0" smtClean="0">
                <a:solidFill>
                  <a:srgbClr val="FF0000"/>
                </a:solidFill>
              </a:rPr>
              <a:t> (</a:t>
            </a:r>
            <a:r>
              <a:rPr lang="de-DE" dirty="0" err="1" smtClean="0">
                <a:solidFill>
                  <a:srgbClr val="FF0000"/>
                </a:solidFill>
              </a:rPr>
              <a:t>low</a:t>
            </a:r>
            <a:r>
              <a:rPr lang="de-DE" dirty="0" smtClean="0">
                <a:solidFill>
                  <a:srgbClr val="FF0000"/>
                </a:solidFill>
              </a:rPr>
              <a:t> power)</a:t>
            </a:r>
          </a:p>
          <a:p>
            <a:r>
              <a:rPr lang="de-DE" dirty="0" smtClean="0">
                <a:solidFill>
                  <a:srgbClr val="FF0000"/>
                </a:solidFill>
              </a:rPr>
              <a:t>- HV </a:t>
            </a:r>
            <a:r>
              <a:rPr lang="de-DE" dirty="0" err="1" smtClean="0">
                <a:solidFill>
                  <a:srgbClr val="FF0000"/>
                </a:solidFill>
              </a:rPr>
              <a:t>drivers</a:t>
            </a:r>
            <a:r>
              <a:rPr lang="de-DE" dirty="0" smtClean="0">
                <a:solidFill>
                  <a:srgbClr val="FF0000"/>
                </a:solidFill>
              </a:rPr>
              <a:t> w/ ext. </a:t>
            </a:r>
            <a:r>
              <a:rPr lang="de-DE" dirty="0" err="1" smtClean="0">
                <a:solidFill>
                  <a:srgbClr val="FF0000"/>
                </a:solidFill>
              </a:rPr>
              <a:t>transformers</a:t>
            </a:r>
            <a:endParaRPr lang="de-DE" dirty="0" smtClean="0">
              <a:solidFill>
                <a:srgbClr val="FF0000"/>
              </a:solidFill>
            </a:endParaRPr>
          </a:p>
          <a:p>
            <a:r>
              <a:rPr lang="de-DE" dirty="0" smtClean="0">
                <a:solidFill>
                  <a:srgbClr val="FF0000"/>
                </a:solidFill>
              </a:rPr>
              <a:t>- Sensor </a:t>
            </a:r>
            <a:r>
              <a:rPr lang="de-DE" dirty="0" err="1" smtClean="0">
                <a:solidFill>
                  <a:srgbClr val="FF0000"/>
                </a:solidFill>
              </a:rPr>
              <a:t>cards</a:t>
            </a:r>
            <a:endParaRPr lang="de-DE" dirty="0" smtClean="0">
              <a:solidFill>
                <a:srgbClr val="FF0000"/>
              </a:solidFill>
            </a:endParaRPr>
          </a:p>
          <a:p>
            <a:r>
              <a:rPr lang="de-DE" dirty="0" smtClean="0">
                <a:solidFill>
                  <a:srgbClr val="FF0000"/>
                </a:solidFill>
              </a:rPr>
              <a:t>- </a:t>
            </a:r>
            <a:r>
              <a:rPr lang="de-DE" dirty="0" err="1" smtClean="0">
                <a:solidFill>
                  <a:srgbClr val="FF0000"/>
                </a:solidFill>
              </a:rPr>
              <a:t>Oscilloscope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modules</a:t>
            </a:r>
            <a:endParaRPr lang="de-DE" dirty="0" smtClean="0">
              <a:solidFill>
                <a:srgbClr val="FF0000"/>
              </a:solidFill>
            </a:endParaRPr>
          </a:p>
          <a:p>
            <a:r>
              <a:rPr lang="de-DE" dirty="0" smtClean="0">
                <a:solidFill>
                  <a:srgbClr val="FF0000"/>
                </a:solidFill>
              </a:rPr>
              <a:t>- </a:t>
            </a:r>
            <a:r>
              <a:rPr lang="de-DE" dirty="0" err="1" smtClean="0">
                <a:solidFill>
                  <a:srgbClr val="FF0000"/>
                </a:solidFill>
              </a:rPr>
              <a:t>Spectrometer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modules</a:t>
            </a:r>
            <a:endParaRPr lang="de-DE" dirty="0" smtClean="0">
              <a:solidFill>
                <a:srgbClr val="FF0000"/>
              </a:solidFill>
            </a:endParaRPr>
          </a:p>
          <a:p>
            <a:r>
              <a:rPr lang="de-DE" dirty="0" smtClean="0">
                <a:solidFill>
                  <a:srgbClr val="FF0000"/>
                </a:solidFill>
              </a:rPr>
              <a:t>…</a:t>
            </a:r>
            <a:r>
              <a:rPr lang="de-DE" dirty="0" err="1" smtClean="0">
                <a:solidFill>
                  <a:srgbClr val="FF0000"/>
                </a:solidFill>
              </a:rPr>
              <a:t>and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more</a:t>
            </a:r>
            <a:endParaRPr lang="de-DE" dirty="0" smtClean="0">
              <a:solidFill>
                <a:srgbClr val="FF0000"/>
              </a:solidFill>
            </a:endParaRPr>
          </a:p>
          <a:p>
            <a:r>
              <a:rPr lang="de-DE" dirty="0" err="1" smtClean="0">
                <a:solidFill>
                  <a:srgbClr val="FF0000"/>
                </a:solidFill>
              </a:rPr>
              <a:t>PCIe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bus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seems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suited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for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this</a:t>
            </a:r>
            <a:r>
              <a:rPr lang="de-DE" dirty="0" smtClean="0">
                <a:solidFill>
                  <a:srgbClr val="FF0000"/>
                </a:solidFill>
              </a:rPr>
              <a:t>.</a:t>
            </a:r>
            <a:endParaRPr lang="de-DE" dirty="0">
              <a:solidFill>
                <a:srgbClr val="FF0000"/>
              </a:solidFill>
            </a:endParaRPr>
          </a:p>
        </p:txBody>
      </p:sp>
      <p:cxnSp>
        <p:nvCxnSpPr>
          <p:cNvPr id="17" name="Gerade Verbindung mit Pfeil 16"/>
          <p:cNvCxnSpPr>
            <a:stCxn id="16" idx="1"/>
          </p:cNvCxnSpPr>
          <p:nvPr/>
        </p:nvCxnSpPr>
        <p:spPr>
          <a:xfrm flipH="1">
            <a:off x="5291191" y="3429000"/>
            <a:ext cx="3629109" cy="2635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7376845" y="5815173"/>
            <a:ext cx="4274050" cy="923330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</a:rPr>
              <a:t>HDD </a:t>
            </a:r>
            <a:r>
              <a:rPr lang="de-DE" b="1" dirty="0" err="1" smtClean="0">
                <a:solidFill>
                  <a:srgbClr val="FF0000"/>
                </a:solidFill>
              </a:rPr>
              <a:t>rack</a:t>
            </a:r>
            <a:r>
              <a:rPr lang="de-DE" b="1" dirty="0" smtClean="0">
                <a:solidFill>
                  <a:srgbClr val="FF0000"/>
                </a:solidFill>
              </a:rPr>
              <a:t>:</a:t>
            </a:r>
            <a:endParaRPr lang="de-DE" dirty="0" smtClean="0">
              <a:solidFill>
                <a:srgbClr val="FF0000"/>
              </a:solidFill>
            </a:endParaRPr>
          </a:p>
          <a:p>
            <a:r>
              <a:rPr lang="de-DE" dirty="0" smtClean="0">
                <a:solidFill>
                  <a:srgbClr val="FF0000"/>
                </a:solidFill>
              </a:rPr>
              <a:t>Space </a:t>
            </a:r>
            <a:r>
              <a:rPr lang="de-DE" dirty="0" err="1" smtClean="0">
                <a:solidFill>
                  <a:srgbClr val="FF0000"/>
                </a:solidFill>
              </a:rPr>
              <a:t>may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be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used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for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further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components</a:t>
            </a:r>
            <a:r>
              <a:rPr lang="de-DE" dirty="0" smtClean="0">
                <a:solidFill>
                  <a:srgbClr val="FF0000"/>
                </a:solidFill>
              </a:rPr>
              <a:t>, like </a:t>
            </a:r>
            <a:r>
              <a:rPr lang="de-DE" dirty="0" err="1" smtClean="0">
                <a:solidFill>
                  <a:srgbClr val="FF0000"/>
                </a:solidFill>
              </a:rPr>
              <a:t>pumps</a:t>
            </a:r>
            <a:r>
              <a:rPr lang="de-DE" dirty="0" smtClean="0">
                <a:solidFill>
                  <a:srgbClr val="FF0000"/>
                </a:solidFill>
              </a:rPr>
              <a:t>, </a:t>
            </a:r>
            <a:r>
              <a:rPr lang="de-DE" dirty="0" err="1" smtClean="0">
                <a:solidFill>
                  <a:srgbClr val="FF0000"/>
                </a:solidFill>
              </a:rPr>
              <a:t>flow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controllers</a:t>
            </a:r>
            <a:r>
              <a:rPr lang="de-DE" dirty="0" smtClean="0">
                <a:solidFill>
                  <a:srgbClr val="FF0000"/>
                </a:solidFill>
              </a:rPr>
              <a:t>, etc.</a:t>
            </a:r>
          </a:p>
        </p:txBody>
      </p:sp>
      <p:cxnSp>
        <p:nvCxnSpPr>
          <p:cNvPr id="20" name="Gerade Verbindung mit Pfeil 19"/>
          <p:cNvCxnSpPr/>
          <p:nvPr/>
        </p:nvCxnSpPr>
        <p:spPr>
          <a:xfrm flipH="1" flipV="1">
            <a:off x="7376845" y="4490020"/>
            <a:ext cx="629603" cy="13251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5061528" y="127702"/>
            <a:ext cx="6895744" cy="1200329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</a:rPr>
              <a:t>Optical </a:t>
            </a:r>
            <a:r>
              <a:rPr lang="de-DE" b="1" dirty="0" err="1" smtClean="0">
                <a:solidFill>
                  <a:srgbClr val="FF0000"/>
                </a:solidFill>
              </a:rPr>
              <a:t>drive</a:t>
            </a:r>
            <a:r>
              <a:rPr lang="de-DE" b="1" dirty="0" smtClean="0">
                <a:solidFill>
                  <a:srgbClr val="FF0000"/>
                </a:solidFill>
              </a:rPr>
              <a:t> </a:t>
            </a:r>
            <a:r>
              <a:rPr lang="de-DE" b="1" dirty="0" err="1" smtClean="0">
                <a:solidFill>
                  <a:srgbClr val="FF0000"/>
                </a:solidFill>
              </a:rPr>
              <a:t>slots</a:t>
            </a:r>
            <a:r>
              <a:rPr lang="de-DE" b="1" dirty="0" smtClean="0">
                <a:solidFill>
                  <a:srgbClr val="FF0000"/>
                </a:solidFill>
              </a:rPr>
              <a:t>: </a:t>
            </a:r>
            <a:r>
              <a:rPr lang="de-DE" dirty="0" smtClean="0">
                <a:solidFill>
                  <a:srgbClr val="FF0000"/>
                </a:solidFill>
              </a:rPr>
              <a:t>Larger </a:t>
            </a:r>
            <a:r>
              <a:rPr lang="de-DE" dirty="0" err="1" smtClean="0">
                <a:solidFill>
                  <a:srgbClr val="FF0000"/>
                </a:solidFill>
              </a:rPr>
              <a:t>transformers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might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be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housed</a:t>
            </a:r>
            <a:r>
              <a:rPr lang="de-DE" dirty="0" smtClean="0">
                <a:solidFill>
                  <a:srgbClr val="FF0000"/>
                </a:solidFill>
              </a:rPr>
              <a:t> in 5¼“ </a:t>
            </a:r>
            <a:r>
              <a:rPr lang="de-DE" dirty="0" err="1" smtClean="0">
                <a:solidFill>
                  <a:srgbClr val="FF0000"/>
                </a:solidFill>
              </a:rPr>
              <a:t>cases</a:t>
            </a:r>
            <a:r>
              <a:rPr lang="de-DE" dirty="0" smtClean="0">
                <a:solidFill>
                  <a:srgbClr val="FF0000"/>
                </a:solidFill>
              </a:rPr>
              <a:t>, </a:t>
            </a:r>
            <a:r>
              <a:rPr lang="de-DE" dirty="0" err="1" smtClean="0">
                <a:solidFill>
                  <a:srgbClr val="FF0000"/>
                </a:solidFill>
              </a:rPr>
              <a:t>thus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good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mount</a:t>
            </a:r>
            <a:r>
              <a:rPr lang="de-DE" dirty="0" smtClean="0">
                <a:solidFill>
                  <a:srgbClr val="FF0000"/>
                </a:solidFill>
              </a:rPr>
              <a:t> &amp; EMV </a:t>
            </a:r>
            <a:r>
              <a:rPr lang="de-DE" dirty="0" err="1" smtClean="0">
                <a:solidFill>
                  <a:srgbClr val="FF0000"/>
                </a:solidFill>
              </a:rPr>
              <a:t>shielding</a:t>
            </a:r>
            <a:r>
              <a:rPr lang="de-DE" dirty="0" smtClean="0">
                <a:solidFill>
                  <a:srgbClr val="FF0000"/>
                </a:solidFill>
              </a:rPr>
              <a:t> w/ HV outlets in </a:t>
            </a:r>
            <a:r>
              <a:rPr lang="de-DE" dirty="0" err="1" smtClean="0">
                <a:solidFill>
                  <a:srgbClr val="FF0000"/>
                </a:solidFill>
              </a:rPr>
              <a:t>slot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covers</a:t>
            </a:r>
            <a:r>
              <a:rPr lang="de-DE" dirty="0" smtClean="0">
                <a:solidFill>
                  <a:srgbClr val="FF0000"/>
                </a:solidFill>
              </a:rPr>
              <a:t>.</a:t>
            </a:r>
          </a:p>
          <a:p>
            <a:r>
              <a:rPr lang="de-DE" dirty="0" smtClean="0">
                <a:solidFill>
                  <a:srgbClr val="FF0000"/>
                </a:solidFill>
              </a:rPr>
              <a:t>May also </a:t>
            </a:r>
            <a:r>
              <a:rPr lang="de-DE" dirty="0" err="1" smtClean="0">
                <a:solidFill>
                  <a:srgbClr val="FF0000"/>
                </a:solidFill>
              </a:rPr>
              <a:t>house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voltage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regulators</a:t>
            </a:r>
            <a:r>
              <a:rPr lang="de-DE" dirty="0" smtClean="0">
                <a:solidFill>
                  <a:srgbClr val="FF0000"/>
                </a:solidFill>
              </a:rPr>
              <a:t> (like RD DVS5020) in 5¼“ </a:t>
            </a:r>
            <a:r>
              <a:rPr lang="de-DE" dirty="0" err="1" smtClean="0">
                <a:solidFill>
                  <a:srgbClr val="FF0000"/>
                </a:solidFill>
              </a:rPr>
              <a:t>cases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with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control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panel</a:t>
            </a:r>
            <a:r>
              <a:rPr lang="de-DE" dirty="0" smtClean="0">
                <a:solidFill>
                  <a:srgbClr val="FF0000"/>
                </a:solidFill>
              </a:rPr>
              <a:t> in </a:t>
            </a:r>
            <a:r>
              <a:rPr lang="de-DE" dirty="0" err="1" smtClean="0">
                <a:solidFill>
                  <a:srgbClr val="FF0000"/>
                </a:solidFill>
              </a:rPr>
              <a:t>slot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cover</a:t>
            </a:r>
            <a:r>
              <a:rPr lang="de-DE" dirty="0" smtClean="0">
                <a:solidFill>
                  <a:srgbClr val="FF0000"/>
                </a:solidFill>
              </a:rPr>
              <a:t>.</a:t>
            </a:r>
          </a:p>
        </p:txBody>
      </p:sp>
      <p:cxnSp>
        <p:nvCxnSpPr>
          <p:cNvPr id="25" name="Gerade Verbindung mit Pfeil 24"/>
          <p:cNvCxnSpPr/>
          <p:nvPr/>
        </p:nvCxnSpPr>
        <p:spPr>
          <a:xfrm flipH="1">
            <a:off x="7479588" y="1304282"/>
            <a:ext cx="212058" cy="5276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148632" y="1544435"/>
            <a:ext cx="2832826" cy="1754326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rgbClr val="FF0000"/>
                </a:solidFill>
              </a:rPr>
              <a:t>Microcontroller</a:t>
            </a:r>
            <a:r>
              <a:rPr lang="de-DE" b="1" dirty="0" smtClean="0">
                <a:solidFill>
                  <a:srgbClr val="FF0000"/>
                </a:solidFill>
              </a:rPr>
              <a:t> </a:t>
            </a:r>
            <a:r>
              <a:rPr lang="de-DE" b="1" dirty="0" err="1" smtClean="0">
                <a:solidFill>
                  <a:srgbClr val="FF0000"/>
                </a:solidFill>
              </a:rPr>
              <a:t>or</a:t>
            </a:r>
            <a:r>
              <a:rPr lang="de-DE" b="1" dirty="0" smtClean="0">
                <a:solidFill>
                  <a:srgbClr val="FF0000"/>
                </a:solidFill>
              </a:rPr>
              <a:t> </a:t>
            </a:r>
            <a:br>
              <a:rPr lang="de-DE" b="1" dirty="0" smtClean="0">
                <a:solidFill>
                  <a:srgbClr val="FF0000"/>
                </a:solidFill>
              </a:rPr>
            </a:br>
            <a:r>
              <a:rPr lang="de-DE" b="1" dirty="0" smtClean="0">
                <a:solidFill>
                  <a:srgbClr val="FF0000"/>
                </a:solidFill>
              </a:rPr>
              <a:t>single-board </a:t>
            </a:r>
            <a:r>
              <a:rPr lang="de-DE" b="1" dirty="0" err="1" smtClean="0">
                <a:solidFill>
                  <a:srgbClr val="FF0000"/>
                </a:solidFill>
              </a:rPr>
              <a:t>computer</a:t>
            </a:r>
            <a:endParaRPr lang="de-DE" dirty="0" smtClean="0">
              <a:solidFill>
                <a:srgbClr val="FF0000"/>
              </a:solidFill>
            </a:endParaRPr>
          </a:p>
          <a:p>
            <a:r>
              <a:rPr lang="de-DE" dirty="0" err="1" smtClean="0">
                <a:solidFill>
                  <a:srgbClr val="FF0000"/>
                </a:solidFill>
              </a:rPr>
              <a:t>Many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applications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ask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for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external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or</a:t>
            </a:r>
            <a:r>
              <a:rPr lang="de-DE" dirty="0" smtClean="0">
                <a:solidFill>
                  <a:srgbClr val="FF0000"/>
                </a:solidFill>
              </a:rPr>
              <a:t> remote </a:t>
            </a:r>
            <a:r>
              <a:rPr lang="de-DE" dirty="0" err="1" smtClean="0">
                <a:solidFill>
                  <a:srgbClr val="FF0000"/>
                </a:solidFill>
              </a:rPr>
              <a:t>control</a:t>
            </a:r>
            <a:r>
              <a:rPr lang="de-DE" dirty="0" smtClean="0">
                <a:solidFill>
                  <a:srgbClr val="FF0000"/>
                </a:solidFill>
              </a:rPr>
              <a:t>, </a:t>
            </a:r>
            <a:r>
              <a:rPr lang="de-DE" dirty="0" err="1" smtClean="0">
                <a:solidFill>
                  <a:srgbClr val="FF0000"/>
                </a:solidFill>
              </a:rPr>
              <a:t>logging</a:t>
            </a:r>
            <a:r>
              <a:rPr lang="de-DE" dirty="0" smtClean="0">
                <a:solidFill>
                  <a:srgbClr val="FF0000"/>
                </a:solidFill>
              </a:rPr>
              <a:t> of </a:t>
            </a:r>
            <a:r>
              <a:rPr lang="de-DE" dirty="0" err="1" smtClean="0">
                <a:solidFill>
                  <a:srgbClr val="FF0000"/>
                </a:solidFill>
              </a:rPr>
              <a:t>sensor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or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diagnostics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data</a:t>
            </a:r>
            <a:r>
              <a:rPr lang="de-DE" dirty="0" smtClean="0">
                <a:solidFill>
                  <a:srgbClr val="FF0000"/>
                </a:solidFill>
              </a:rPr>
              <a:t>, etc.</a:t>
            </a:r>
          </a:p>
        </p:txBody>
      </p:sp>
      <p:cxnSp>
        <p:nvCxnSpPr>
          <p:cNvPr id="33" name="Gerade Verbindung mit Pfeil 32"/>
          <p:cNvCxnSpPr/>
          <p:nvPr/>
        </p:nvCxnSpPr>
        <p:spPr>
          <a:xfrm>
            <a:off x="2883305" y="2419307"/>
            <a:ext cx="1812841" cy="1492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148632" y="3558227"/>
            <a:ext cx="3228226" cy="1754326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</a:rPr>
              <a:t>Card </a:t>
            </a:r>
            <a:r>
              <a:rPr lang="de-DE" b="1" dirty="0" err="1" smtClean="0">
                <a:solidFill>
                  <a:srgbClr val="FF0000"/>
                </a:solidFill>
              </a:rPr>
              <a:t>slots</a:t>
            </a:r>
            <a:r>
              <a:rPr lang="de-DE" b="1" dirty="0" smtClean="0">
                <a:solidFill>
                  <a:srgbClr val="FF0000"/>
                </a:solidFill>
              </a:rPr>
              <a:t> / outlets</a:t>
            </a:r>
            <a:endParaRPr lang="de-DE" dirty="0" smtClean="0">
              <a:solidFill>
                <a:srgbClr val="FF0000"/>
              </a:solidFill>
            </a:endParaRPr>
          </a:p>
          <a:p>
            <a:r>
              <a:rPr lang="de-DE" dirty="0" err="1" smtClean="0">
                <a:solidFill>
                  <a:srgbClr val="FF0000"/>
                </a:solidFill>
              </a:rPr>
              <a:t>Suited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for</a:t>
            </a:r>
            <a:r>
              <a:rPr lang="de-DE" dirty="0" smtClean="0">
                <a:solidFill>
                  <a:srgbClr val="FF0000"/>
                </a:solidFill>
              </a:rPr>
              <a:t> outlets of </a:t>
            </a:r>
            <a:r>
              <a:rPr lang="de-DE" dirty="0" err="1" smtClean="0">
                <a:solidFill>
                  <a:srgbClr val="FF0000"/>
                </a:solidFill>
              </a:rPr>
              <a:t>either</a:t>
            </a:r>
            <a:r>
              <a:rPr lang="de-DE" dirty="0" smtClean="0">
                <a:solidFill>
                  <a:srgbClr val="FF0000"/>
                </a:solidFill>
              </a:rPr>
              <a:t> limited HV </a:t>
            </a:r>
            <a:r>
              <a:rPr lang="de-DE" dirty="0" err="1" smtClean="0">
                <a:solidFill>
                  <a:srgbClr val="FF0000"/>
                </a:solidFill>
              </a:rPr>
              <a:t>voltages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or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connectors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for</a:t>
            </a:r>
            <a:r>
              <a:rPr lang="de-DE" dirty="0" smtClean="0">
                <a:solidFill>
                  <a:srgbClr val="FF0000"/>
                </a:solidFill>
              </a:rPr>
              <a:t> ext. Transformers</a:t>
            </a:r>
          </a:p>
          <a:p>
            <a:r>
              <a:rPr lang="de-DE" dirty="0" smtClean="0">
                <a:solidFill>
                  <a:srgbClr val="FF0000"/>
                </a:solidFill>
              </a:rPr>
              <a:t>Also </a:t>
            </a:r>
            <a:r>
              <a:rPr lang="de-DE" dirty="0" err="1" smtClean="0">
                <a:solidFill>
                  <a:srgbClr val="FF0000"/>
                </a:solidFill>
              </a:rPr>
              <a:t>take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up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connectors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for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sensors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and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diagnostics</a:t>
            </a:r>
            <a:endParaRPr lang="de-DE" dirty="0" smtClean="0">
              <a:solidFill>
                <a:srgbClr val="FF0000"/>
              </a:solidFill>
            </a:endParaRPr>
          </a:p>
        </p:txBody>
      </p:sp>
      <p:cxnSp>
        <p:nvCxnSpPr>
          <p:cNvPr id="36" name="Gerade Verbindung mit Pfeil 35"/>
          <p:cNvCxnSpPr/>
          <p:nvPr/>
        </p:nvCxnSpPr>
        <p:spPr>
          <a:xfrm flipV="1">
            <a:off x="2920668" y="4102560"/>
            <a:ext cx="921867" cy="1858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58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</Words>
  <Application>Microsoft Office PowerPoint</Application>
  <PresentationFormat>Breitbild</PresentationFormat>
  <Paragraphs>23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TU Clausthal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Dahle</dc:creator>
  <cp:lastModifiedBy>Sebastian Dahle</cp:lastModifiedBy>
  <cp:revision>13</cp:revision>
  <dcterms:created xsi:type="dcterms:W3CDTF">2020-03-22T23:20:53Z</dcterms:created>
  <dcterms:modified xsi:type="dcterms:W3CDTF">2020-03-22T23:48:46Z</dcterms:modified>
</cp:coreProperties>
</file>