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676"/>
  </p:normalViewPr>
  <p:slideViewPr>
    <p:cSldViewPr snapToGrid="0" snapToObjects="1">
      <p:cViewPr>
        <p:scale>
          <a:sx n="127" d="100"/>
          <a:sy n="127" d="100"/>
        </p:scale>
        <p:origin x="1304"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0796D8-EC9C-9745-8648-C6487F8DEC9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102E113-7A17-AE4D-8E6D-D47B77EBF4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5553BB1-BD17-8C47-8D23-C4093F31F662}"/>
              </a:ext>
            </a:extLst>
          </p:cNvPr>
          <p:cNvSpPr>
            <a:spLocks noGrp="1"/>
          </p:cNvSpPr>
          <p:nvPr>
            <p:ph type="dt" sz="half" idx="10"/>
          </p:nvPr>
        </p:nvSpPr>
        <p:spPr/>
        <p:txBody>
          <a:bodyPr/>
          <a:lstStyle/>
          <a:p>
            <a:fld id="{66797925-297D-6B4E-9263-233AEFADADA2}" type="datetimeFigureOut">
              <a:rPr lang="de-DE" smtClean="0"/>
              <a:t>01.02.21</a:t>
            </a:fld>
            <a:endParaRPr lang="de-DE"/>
          </a:p>
        </p:txBody>
      </p:sp>
      <p:sp>
        <p:nvSpPr>
          <p:cNvPr id="5" name="Fußzeilenplatzhalter 4">
            <a:extLst>
              <a:ext uri="{FF2B5EF4-FFF2-40B4-BE49-F238E27FC236}">
                <a16:creationId xmlns:a16="http://schemas.microsoft.com/office/drawing/2014/main" id="{3738BAF2-73DF-DB4F-BB06-2B9C086BA4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6355899-D26D-934C-8710-D2D591B565B0}"/>
              </a:ext>
            </a:extLst>
          </p:cNvPr>
          <p:cNvSpPr>
            <a:spLocks noGrp="1"/>
          </p:cNvSpPr>
          <p:nvPr>
            <p:ph type="sldNum" sz="quarter" idx="12"/>
          </p:nvPr>
        </p:nvSpPr>
        <p:spPr/>
        <p:txBody>
          <a:bodyPr/>
          <a:lstStyle/>
          <a:p>
            <a:fld id="{F6396554-6DFC-1445-987D-B50F205AD1AB}" type="slidenum">
              <a:rPr lang="de-DE" smtClean="0"/>
              <a:t>‹Nr.›</a:t>
            </a:fld>
            <a:endParaRPr lang="de-DE"/>
          </a:p>
        </p:txBody>
      </p:sp>
    </p:spTree>
    <p:extLst>
      <p:ext uri="{BB962C8B-B14F-4D97-AF65-F5344CB8AC3E}">
        <p14:creationId xmlns:p14="http://schemas.microsoft.com/office/powerpoint/2010/main" val="339609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807E2-4DB1-8B4C-8392-445DECE91D7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94047DF-02F2-C74C-8CF5-FF537789A07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D4BB7A3-DA05-2C49-BAC4-4749DF08D900}"/>
              </a:ext>
            </a:extLst>
          </p:cNvPr>
          <p:cNvSpPr>
            <a:spLocks noGrp="1"/>
          </p:cNvSpPr>
          <p:nvPr>
            <p:ph type="dt" sz="half" idx="10"/>
          </p:nvPr>
        </p:nvSpPr>
        <p:spPr/>
        <p:txBody>
          <a:bodyPr/>
          <a:lstStyle/>
          <a:p>
            <a:fld id="{66797925-297D-6B4E-9263-233AEFADADA2}" type="datetimeFigureOut">
              <a:rPr lang="de-DE" smtClean="0"/>
              <a:t>01.02.21</a:t>
            </a:fld>
            <a:endParaRPr lang="de-DE"/>
          </a:p>
        </p:txBody>
      </p:sp>
      <p:sp>
        <p:nvSpPr>
          <p:cNvPr id="5" name="Fußzeilenplatzhalter 4">
            <a:extLst>
              <a:ext uri="{FF2B5EF4-FFF2-40B4-BE49-F238E27FC236}">
                <a16:creationId xmlns:a16="http://schemas.microsoft.com/office/drawing/2014/main" id="{C4B0F485-CCFD-9C4B-8B5C-7B95355B43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7DD4C26-BCDB-BA4E-8B34-130DAC244492}"/>
              </a:ext>
            </a:extLst>
          </p:cNvPr>
          <p:cNvSpPr>
            <a:spLocks noGrp="1"/>
          </p:cNvSpPr>
          <p:nvPr>
            <p:ph type="sldNum" sz="quarter" idx="12"/>
          </p:nvPr>
        </p:nvSpPr>
        <p:spPr/>
        <p:txBody>
          <a:bodyPr/>
          <a:lstStyle/>
          <a:p>
            <a:fld id="{F6396554-6DFC-1445-987D-B50F205AD1AB}" type="slidenum">
              <a:rPr lang="de-DE" smtClean="0"/>
              <a:t>‹Nr.›</a:t>
            </a:fld>
            <a:endParaRPr lang="de-DE"/>
          </a:p>
        </p:txBody>
      </p:sp>
    </p:spTree>
    <p:extLst>
      <p:ext uri="{BB962C8B-B14F-4D97-AF65-F5344CB8AC3E}">
        <p14:creationId xmlns:p14="http://schemas.microsoft.com/office/powerpoint/2010/main" val="161269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33BD257-C8B7-3945-BA48-DB04A7D0ED1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D8201E2-4893-5346-B16A-9EDDC3D05F4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819DC7C-A7E2-E74B-AFB5-6BABD6893E52}"/>
              </a:ext>
            </a:extLst>
          </p:cNvPr>
          <p:cNvSpPr>
            <a:spLocks noGrp="1"/>
          </p:cNvSpPr>
          <p:nvPr>
            <p:ph type="dt" sz="half" idx="10"/>
          </p:nvPr>
        </p:nvSpPr>
        <p:spPr/>
        <p:txBody>
          <a:bodyPr/>
          <a:lstStyle/>
          <a:p>
            <a:fld id="{66797925-297D-6B4E-9263-233AEFADADA2}" type="datetimeFigureOut">
              <a:rPr lang="de-DE" smtClean="0"/>
              <a:t>01.02.21</a:t>
            </a:fld>
            <a:endParaRPr lang="de-DE"/>
          </a:p>
        </p:txBody>
      </p:sp>
      <p:sp>
        <p:nvSpPr>
          <p:cNvPr id="5" name="Fußzeilenplatzhalter 4">
            <a:extLst>
              <a:ext uri="{FF2B5EF4-FFF2-40B4-BE49-F238E27FC236}">
                <a16:creationId xmlns:a16="http://schemas.microsoft.com/office/drawing/2014/main" id="{6098CB92-8F01-A74E-A0AC-5B0F01D34F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243BC1-A87C-2042-B304-A0B07FF30861}"/>
              </a:ext>
            </a:extLst>
          </p:cNvPr>
          <p:cNvSpPr>
            <a:spLocks noGrp="1"/>
          </p:cNvSpPr>
          <p:nvPr>
            <p:ph type="sldNum" sz="quarter" idx="12"/>
          </p:nvPr>
        </p:nvSpPr>
        <p:spPr/>
        <p:txBody>
          <a:bodyPr/>
          <a:lstStyle/>
          <a:p>
            <a:fld id="{F6396554-6DFC-1445-987D-B50F205AD1AB}" type="slidenum">
              <a:rPr lang="de-DE" smtClean="0"/>
              <a:t>‹Nr.›</a:t>
            </a:fld>
            <a:endParaRPr lang="de-DE"/>
          </a:p>
        </p:txBody>
      </p:sp>
    </p:spTree>
    <p:extLst>
      <p:ext uri="{BB962C8B-B14F-4D97-AF65-F5344CB8AC3E}">
        <p14:creationId xmlns:p14="http://schemas.microsoft.com/office/powerpoint/2010/main" val="155546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C59DBF-4A68-AE44-9DE6-ED8B1501DC2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1B3711E-7457-D44E-8C6B-B640DB5277A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A677C7F-AC17-1545-8ECE-4B3756E9097E}"/>
              </a:ext>
            </a:extLst>
          </p:cNvPr>
          <p:cNvSpPr>
            <a:spLocks noGrp="1"/>
          </p:cNvSpPr>
          <p:nvPr>
            <p:ph type="dt" sz="half" idx="10"/>
          </p:nvPr>
        </p:nvSpPr>
        <p:spPr/>
        <p:txBody>
          <a:bodyPr/>
          <a:lstStyle/>
          <a:p>
            <a:fld id="{66797925-297D-6B4E-9263-233AEFADADA2}" type="datetimeFigureOut">
              <a:rPr lang="de-DE" smtClean="0"/>
              <a:t>01.02.21</a:t>
            </a:fld>
            <a:endParaRPr lang="de-DE"/>
          </a:p>
        </p:txBody>
      </p:sp>
      <p:sp>
        <p:nvSpPr>
          <p:cNvPr id="5" name="Fußzeilenplatzhalter 4">
            <a:extLst>
              <a:ext uri="{FF2B5EF4-FFF2-40B4-BE49-F238E27FC236}">
                <a16:creationId xmlns:a16="http://schemas.microsoft.com/office/drawing/2014/main" id="{DA4D78B6-00F4-1440-82F0-CD2A819A034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F280810-5B56-7748-9834-89198F51CF38}"/>
              </a:ext>
            </a:extLst>
          </p:cNvPr>
          <p:cNvSpPr>
            <a:spLocks noGrp="1"/>
          </p:cNvSpPr>
          <p:nvPr>
            <p:ph type="sldNum" sz="quarter" idx="12"/>
          </p:nvPr>
        </p:nvSpPr>
        <p:spPr/>
        <p:txBody>
          <a:bodyPr/>
          <a:lstStyle/>
          <a:p>
            <a:fld id="{F6396554-6DFC-1445-987D-B50F205AD1AB}" type="slidenum">
              <a:rPr lang="de-DE" smtClean="0"/>
              <a:t>‹Nr.›</a:t>
            </a:fld>
            <a:endParaRPr lang="de-DE"/>
          </a:p>
        </p:txBody>
      </p:sp>
    </p:spTree>
    <p:extLst>
      <p:ext uri="{BB962C8B-B14F-4D97-AF65-F5344CB8AC3E}">
        <p14:creationId xmlns:p14="http://schemas.microsoft.com/office/powerpoint/2010/main" val="252101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60EFC3-219C-8841-BE5E-E5CF440CD30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6C9B1FD-92F9-B247-A576-754A5D022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8E019FD-ACE4-364F-8928-52916C0083D3}"/>
              </a:ext>
            </a:extLst>
          </p:cNvPr>
          <p:cNvSpPr>
            <a:spLocks noGrp="1"/>
          </p:cNvSpPr>
          <p:nvPr>
            <p:ph type="dt" sz="half" idx="10"/>
          </p:nvPr>
        </p:nvSpPr>
        <p:spPr/>
        <p:txBody>
          <a:bodyPr/>
          <a:lstStyle/>
          <a:p>
            <a:fld id="{66797925-297D-6B4E-9263-233AEFADADA2}" type="datetimeFigureOut">
              <a:rPr lang="de-DE" smtClean="0"/>
              <a:t>01.02.21</a:t>
            </a:fld>
            <a:endParaRPr lang="de-DE"/>
          </a:p>
        </p:txBody>
      </p:sp>
      <p:sp>
        <p:nvSpPr>
          <p:cNvPr id="5" name="Fußzeilenplatzhalter 4">
            <a:extLst>
              <a:ext uri="{FF2B5EF4-FFF2-40B4-BE49-F238E27FC236}">
                <a16:creationId xmlns:a16="http://schemas.microsoft.com/office/drawing/2014/main" id="{A8E62304-6FA1-6D48-8608-10F940365C1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3DF3B2B-6AA3-AF48-8E6C-DBC8612AC3A5}"/>
              </a:ext>
            </a:extLst>
          </p:cNvPr>
          <p:cNvSpPr>
            <a:spLocks noGrp="1"/>
          </p:cNvSpPr>
          <p:nvPr>
            <p:ph type="sldNum" sz="quarter" idx="12"/>
          </p:nvPr>
        </p:nvSpPr>
        <p:spPr/>
        <p:txBody>
          <a:bodyPr/>
          <a:lstStyle/>
          <a:p>
            <a:fld id="{F6396554-6DFC-1445-987D-B50F205AD1AB}" type="slidenum">
              <a:rPr lang="de-DE" smtClean="0"/>
              <a:t>‹Nr.›</a:t>
            </a:fld>
            <a:endParaRPr lang="de-DE"/>
          </a:p>
        </p:txBody>
      </p:sp>
    </p:spTree>
    <p:extLst>
      <p:ext uri="{BB962C8B-B14F-4D97-AF65-F5344CB8AC3E}">
        <p14:creationId xmlns:p14="http://schemas.microsoft.com/office/powerpoint/2010/main" val="13516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29B86A-A5E7-5F43-A39F-6FDE176021E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A95A285-229A-1241-BF06-27B8D0FA99B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3C24BB3-8853-A44D-BD17-2F1933F6C02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E0334EE-F30A-9746-8214-2689482718A0}"/>
              </a:ext>
            </a:extLst>
          </p:cNvPr>
          <p:cNvSpPr>
            <a:spLocks noGrp="1"/>
          </p:cNvSpPr>
          <p:nvPr>
            <p:ph type="dt" sz="half" idx="10"/>
          </p:nvPr>
        </p:nvSpPr>
        <p:spPr/>
        <p:txBody>
          <a:bodyPr/>
          <a:lstStyle/>
          <a:p>
            <a:fld id="{66797925-297D-6B4E-9263-233AEFADADA2}" type="datetimeFigureOut">
              <a:rPr lang="de-DE" smtClean="0"/>
              <a:t>01.02.21</a:t>
            </a:fld>
            <a:endParaRPr lang="de-DE"/>
          </a:p>
        </p:txBody>
      </p:sp>
      <p:sp>
        <p:nvSpPr>
          <p:cNvPr id="6" name="Fußzeilenplatzhalter 5">
            <a:extLst>
              <a:ext uri="{FF2B5EF4-FFF2-40B4-BE49-F238E27FC236}">
                <a16:creationId xmlns:a16="http://schemas.microsoft.com/office/drawing/2014/main" id="{730556E2-9E11-944E-86EA-57B3B8FBDDB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D614D35-CE52-564E-8816-19D8F6F4902E}"/>
              </a:ext>
            </a:extLst>
          </p:cNvPr>
          <p:cNvSpPr>
            <a:spLocks noGrp="1"/>
          </p:cNvSpPr>
          <p:nvPr>
            <p:ph type="sldNum" sz="quarter" idx="12"/>
          </p:nvPr>
        </p:nvSpPr>
        <p:spPr/>
        <p:txBody>
          <a:bodyPr/>
          <a:lstStyle/>
          <a:p>
            <a:fld id="{F6396554-6DFC-1445-987D-B50F205AD1AB}" type="slidenum">
              <a:rPr lang="de-DE" smtClean="0"/>
              <a:t>‹Nr.›</a:t>
            </a:fld>
            <a:endParaRPr lang="de-DE"/>
          </a:p>
        </p:txBody>
      </p:sp>
    </p:spTree>
    <p:extLst>
      <p:ext uri="{BB962C8B-B14F-4D97-AF65-F5344CB8AC3E}">
        <p14:creationId xmlns:p14="http://schemas.microsoft.com/office/powerpoint/2010/main" val="2560518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54E393-03AF-A543-A3BE-043EEA18F86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29AD6F1-1C06-9640-BF16-B8578EBE3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5B1D2CB-AF1D-2A49-AA23-CE7B97266D4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54FE42E-BCB3-B540-BD9D-5ABCC6730D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64093B9-A8AF-EB40-A75F-5D5AD1E5FDD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0F762CB-21C4-B54E-9756-D50CC5C7E06C}"/>
              </a:ext>
            </a:extLst>
          </p:cNvPr>
          <p:cNvSpPr>
            <a:spLocks noGrp="1"/>
          </p:cNvSpPr>
          <p:nvPr>
            <p:ph type="dt" sz="half" idx="10"/>
          </p:nvPr>
        </p:nvSpPr>
        <p:spPr/>
        <p:txBody>
          <a:bodyPr/>
          <a:lstStyle/>
          <a:p>
            <a:fld id="{66797925-297D-6B4E-9263-233AEFADADA2}" type="datetimeFigureOut">
              <a:rPr lang="de-DE" smtClean="0"/>
              <a:t>01.02.21</a:t>
            </a:fld>
            <a:endParaRPr lang="de-DE"/>
          </a:p>
        </p:txBody>
      </p:sp>
      <p:sp>
        <p:nvSpPr>
          <p:cNvPr id="8" name="Fußzeilenplatzhalter 7">
            <a:extLst>
              <a:ext uri="{FF2B5EF4-FFF2-40B4-BE49-F238E27FC236}">
                <a16:creationId xmlns:a16="http://schemas.microsoft.com/office/drawing/2014/main" id="{5D64F53A-310A-5346-97FA-9039FD5BA708}"/>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0E9D9E3-7399-DC4E-A552-3C2D3B757B5E}"/>
              </a:ext>
            </a:extLst>
          </p:cNvPr>
          <p:cNvSpPr>
            <a:spLocks noGrp="1"/>
          </p:cNvSpPr>
          <p:nvPr>
            <p:ph type="sldNum" sz="quarter" idx="12"/>
          </p:nvPr>
        </p:nvSpPr>
        <p:spPr/>
        <p:txBody>
          <a:bodyPr/>
          <a:lstStyle/>
          <a:p>
            <a:fld id="{F6396554-6DFC-1445-987D-B50F205AD1AB}" type="slidenum">
              <a:rPr lang="de-DE" smtClean="0"/>
              <a:t>‹Nr.›</a:t>
            </a:fld>
            <a:endParaRPr lang="de-DE"/>
          </a:p>
        </p:txBody>
      </p:sp>
    </p:spTree>
    <p:extLst>
      <p:ext uri="{BB962C8B-B14F-4D97-AF65-F5344CB8AC3E}">
        <p14:creationId xmlns:p14="http://schemas.microsoft.com/office/powerpoint/2010/main" val="4066041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15C20-709E-9148-8C4C-06718F37E22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4F2D100-A0B1-7646-8A92-7D234DE634E5}"/>
              </a:ext>
            </a:extLst>
          </p:cNvPr>
          <p:cNvSpPr>
            <a:spLocks noGrp="1"/>
          </p:cNvSpPr>
          <p:nvPr>
            <p:ph type="dt" sz="half" idx="10"/>
          </p:nvPr>
        </p:nvSpPr>
        <p:spPr/>
        <p:txBody>
          <a:bodyPr/>
          <a:lstStyle/>
          <a:p>
            <a:fld id="{66797925-297D-6B4E-9263-233AEFADADA2}" type="datetimeFigureOut">
              <a:rPr lang="de-DE" smtClean="0"/>
              <a:t>01.02.21</a:t>
            </a:fld>
            <a:endParaRPr lang="de-DE"/>
          </a:p>
        </p:txBody>
      </p:sp>
      <p:sp>
        <p:nvSpPr>
          <p:cNvPr id="4" name="Fußzeilenplatzhalter 3">
            <a:extLst>
              <a:ext uri="{FF2B5EF4-FFF2-40B4-BE49-F238E27FC236}">
                <a16:creationId xmlns:a16="http://schemas.microsoft.com/office/drawing/2014/main" id="{0323800E-9C81-D449-8C21-A5599B4E3A2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E16F273-8EA2-C548-B672-A3C8E5CEC0F8}"/>
              </a:ext>
            </a:extLst>
          </p:cNvPr>
          <p:cNvSpPr>
            <a:spLocks noGrp="1"/>
          </p:cNvSpPr>
          <p:nvPr>
            <p:ph type="sldNum" sz="quarter" idx="12"/>
          </p:nvPr>
        </p:nvSpPr>
        <p:spPr/>
        <p:txBody>
          <a:bodyPr/>
          <a:lstStyle/>
          <a:p>
            <a:fld id="{F6396554-6DFC-1445-987D-B50F205AD1AB}" type="slidenum">
              <a:rPr lang="de-DE" smtClean="0"/>
              <a:t>‹Nr.›</a:t>
            </a:fld>
            <a:endParaRPr lang="de-DE"/>
          </a:p>
        </p:txBody>
      </p:sp>
    </p:spTree>
    <p:extLst>
      <p:ext uri="{BB962C8B-B14F-4D97-AF65-F5344CB8AC3E}">
        <p14:creationId xmlns:p14="http://schemas.microsoft.com/office/powerpoint/2010/main" val="315316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686F95A-524A-D34A-AD5C-39974F7FBA20}"/>
              </a:ext>
            </a:extLst>
          </p:cNvPr>
          <p:cNvSpPr>
            <a:spLocks noGrp="1"/>
          </p:cNvSpPr>
          <p:nvPr>
            <p:ph type="dt" sz="half" idx="10"/>
          </p:nvPr>
        </p:nvSpPr>
        <p:spPr/>
        <p:txBody>
          <a:bodyPr/>
          <a:lstStyle/>
          <a:p>
            <a:fld id="{66797925-297D-6B4E-9263-233AEFADADA2}" type="datetimeFigureOut">
              <a:rPr lang="de-DE" smtClean="0"/>
              <a:t>01.02.21</a:t>
            </a:fld>
            <a:endParaRPr lang="de-DE"/>
          </a:p>
        </p:txBody>
      </p:sp>
      <p:sp>
        <p:nvSpPr>
          <p:cNvPr id="3" name="Fußzeilenplatzhalter 2">
            <a:extLst>
              <a:ext uri="{FF2B5EF4-FFF2-40B4-BE49-F238E27FC236}">
                <a16:creationId xmlns:a16="http://schemas.microsoft.com/office/drawing/2014/main" id="{A08901A8-06E3-824E-878A-DFF1962BF83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CE672-1726-2749-9C69-6CF520FA30BE}"/>
              </a:ext>
            </a:extLst>
          </p:cNvPr>
          <p:cNvSpPr>
            <a:spLocks noGrp="1"/>
          </p:cNvSpPr>
          <p:nvPr>
            <p:ph type="sldNum" sz="quarter" idx="12"/>
          </p:nvPr>
        </p:nvSpPr>
        <p:spPr/>
        <p:txBody>
          <a:bodyPr/>
          <a:lstStyle/>
          <a:p>
            <a:fld id="{F6396554-6DFC-1445-987D-B50F205AD1AB}" type="slidenum">
              <a:rPr lang="de-DE" smtClean="0"/>
              <a:t>‹Nr.›</a:t>
            </a:fld>
            <a:endParaRPr lang="de-DE"/>
          </a:p>
        </p:txBody>
      </p:sp>
    </p:spTree>
    <p:extLst>
      <p:ext uri="{BB962C8B-B14F-4D97-AF65-F5344CB8AC3E}">
        <p14:creationId xmlns:p14="http://schemas.microsoft.com/office/powerpoint/2010/main" val="424371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1336D-DD44-C442-A44C-585482E657F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EC92CE9-E7B2-6C43-8C89-84A8D8119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EC98F81-2124-A747-883B-885B9ACA9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76C0F13-4D52-5D42-AD4F-4960BF8873D7}"/>
              </a:ext>
            </a:extLst>
          </p:cNvPr>
          <p:cNvSpPr>
            <a:spLocks noGrp="1"/>
          </p:cNvSpPr>
          <p:nvPr>
            <p:ph type="dt" sz="half" idx="10"/>
          </p:nvPr>
        </p:nvSpPr>
        <p:spPr/>
        <p:txBody>
          <a:bodyPr/>
          <a:lstStyle/>
          <a:p>
            <a:fld id="{66797925-297D-6B4E-9263-233AEFADADA2}" type="datetimeFigureOut">
              <a:rPr lang="de-DE" smtClean="0"/>
              <a:t>01.02.21</a:t>
            </a:fld>
            <a:endParaRPr lang="de-DE"/>
          </a:p>
        </p:txBody>
      </p:sp>
      <p:sp>
        <p:nvSpPr>
          <p:cNvPr id="6" name="Fußzeilenplatzhalter 5">
            <a:extLst>
              <a:ext uri="{FF2B5EF4-FFF2-40B4-BE49-F238E27FC236}">
                <a16:creationId xmlns:a16="http://schemas.microsoft.com/office/drawing/2014/main" id="{B25902DA-AEBE-E14C-A78A-F27008BCE7B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7648780-4792-124A-BA14-1DE10175AE4C}"/>
              </a:ext>
            </a:extLst>
          </p:cNvPr>
          <p:cNvSpPr>
            <a:spLocks noGrp="1"/>
          </p:cNvSpPr>
          <p:nvPr>
            <p:ph type="sldNum" sz="quarter" idx="12"/>
          </p:nvPr>
        </p:nvSpPr>
        <p:spPr/>
        <p:txBody>
          <a:bodyPr/>
          <a:lstStyle/>
          <a:p>
            <a:fld id="{F6396554-6DFC-1445-987D-B50F205AD1AB}" type="slidenum">
              <a:rPr lang="de-DE" smtClean="0"/>
              <a:t>‹Nr.›</a:t>
            </a:fld>
            <a:endParaRPr lang="de-DE"/>
          </a:p>
        </p:txBody>
      </p:sp>
    </p:spTree>
    <p:extLst>
      <p:ext uri="{BB962C8B-B14F-4D97-AF65-F5344CB8AC3E}">
        <p14:creationId xmlns:p14="http://schemas.microsoft.com/office/powerpoint/2010/main" val="333937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E6249-10D2-4542-8A40-ECF94DC8EDE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B3BF982-2A02-7C4D-A28B-1F115D6A99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0DC94D0-F3DA-4C43-888E-D279B246E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CA52995-D1A6-AC45-BA21-8078754E2A62}"/>
              </a:ext>
            </a:extLst>
          </p:cNvPr>
          <p:cNvSpPr>
            <a:spLocks noGrp="1"/>
          </p:cNvSpPr>
          <p:nvPr>
            <p:ph type="dt" sz="half" idx="10"/>
          </p:nvPr>
        </p:nvSpPr>
        <p:spPr/>
        <p:txBody>
          <a:bodyPr/>
          <a:lstStyle/>
          <a:p>
            <a:fld id="{66797925-297D-6B4E-9263-233AEFADADA2}" type="datetimeFigureOut">
              <a:rPr lang="de-DE" smtClean="0"/>
              <a:t>01.02.21</a:t>
            </a:fld>
            <a:endParaRPr lang="de-DE"/>
          </a:p>
        </p:txBody>
      </p:sp>
      <p:sp>
        <p:nvSpPr>
          <p:cNvPr id="6" name="Fußzeilenplatzhalter 5">
            <a:extLst>
              <a:ext uri="{FF2B5EF4-FFF2-40B4-BE49-F238E27FC236}">
                <a16:creationId xmlns:a16="http://schemas.microsoft.com/office/drawing/2014/main" id="{A7C2ADBC-1DF1-3241-8A67-F56F7EBDDF6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1AFE212-13A3-7D47-9650-528A130BF07D}"/>
              </a:ext>
            </a:extLst>
          </p:cNvPr>
          <p:cNvSpPr>
            <a:spLocks noGrp="1"/>
          </p:cNvSpPr>
          <p:nvPr>
            <p:ph type="sldNum" sz="quarter" idx="12"/>
          </p:nvPr>
        </p:nvSpPr>
        <p:spPr/>
        <p:txBody>
          <a:bodyPr/>
          <a:lstStyle/>
          <a:p>
            <a:fld id="{F6396554-6DFC-1445-987D-B50F205AD1AB}" type="slidenum">
              <a:rPr lang="de-DE" smtClean="0"/>
              <a:t>‹Nr.›</a:t>
            </a:fld>
            <a:endParaRPr lang="de-DE"/>
          </a:p>
        </p:txBody>
      </p:sp>
    </p:spTree>
    <p:extLst>
      <p:ext uri="{BB962C8B-B14F-4D97-AF65-F5344CB8AC3E}">
        <p14:creationId xmlns:p14="http://schemas.microsoft.com/office/powerpoint/2010/main" val="227800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E4D73E7-865E-3849-9FE2-7342A36D7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6166A13-E0A4-BE45-A8D4-558EF9880A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9A9991A-73CB-B649-8621-D50CD7352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97925-297D-6B4E-9263-233AEFADADA2}" type="datetimeFigureOut">
              <a:rPr lang="de-DE" smtClean="0"/>
              <a:t>01.02.21</a:t>
            </a:fld>
            <a:endParaRPr lang="de-DE"/>
          </a:p>
        </p:txBody>
      </p:sp>
      <p:sp>
        <p:nvSpPr>
          <p:cNvPr id="5" name="Fußzeilenplatzhalter 4">
            <a:extLst>
              <a:ext uri="{FF2B5EF4-FFF2-40B4-BE49-F238E27FC236}">
                <a16:creationId xmlns:a16="http://schemas.microsoft.com/office/drawing/2014/main" id="{8154D726-E4C7-A548-A1C7-BBDAE7621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56E22E8F-5459-714C-B8BB-0B7ED0626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96554-6DFC-1445-987D-B50F205AD1AB}" type="slidenum">
              <a:rPr lang="de-DE" smtClean="0"/>
              <a:t>‹Nr.›</a:t>
            </a:fld>
            <a:endParaRPr lang="de-DE"/>
          </a:p>
        </p:txBody>
      </p:sp>
    </p:spTree>
    <p:extLst>
      <p:ext uri="{BB962C8B-B14F-4D97-AF65-F5344CB8AC3E}">
        <p14:creationId xmlns:p14="http://schemas.microsoft.com/office/powerpoint/2010/main" val="1347892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enlivin.d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E072BCC6-C162-114F-BCDA-B0F9D36326F4}"/>
              </a:ext>
            </a:extLst>
          </p:cNvPr>
          <p:cNvSpPr txBox="1"/>
          <p:nvPr/>
        </p:nvSpPr>
        <p:spPr>
          <a:xfrm>
            <a:off x="2802835" y="526774"/>
            <a:ext cx="6341165" cy="369332"/>
          </a:xfrm>
          <a:prstGeom prst="rect">
            <a:avLst/>
          </a:prstGeom>
          <a:noFill/>
        </p:spPr>
        <p:txBody>
          <a:bodyPr wrap="square" rtlCol="0">
            <a:spAutoFit/>
          </a:bodyPr>
          <a:lstStyle/>
          <a:p>
            <a:r>
              <a:rPr lang="de-DE" b="1" u="sng" dirty="0"/>
              <a:t>Homepage Texte ex-</a:t>
            </a:r>
            <a:r>
              <a:rPr lang="de-DE" b="1" u="sng" dirty="0" err="1"/>
              <a:t>pain</a:t>
            </a:r>
            <a:endParaRPr lang="de-DE" b="1" u="sng" dirty="0"/>
          </a:p>
        </p:txBody>
      </p:sp>
      <p:sp>
        <p:nvSpPr>
          <p:cNvPr id="5" name="Rechteck 4">
            <a:extLst>
              <a:ext uri="{FF2B5EF4-FFF2-40B4-BE49-F238E27FC236}">
                <a16:creationId xmlns:a16="http://schemas.microsoft.com/office/drawing/2014/main" id="{42C14727-135C-8443-B4E6-C3544324B801}"/>
              </a:ext>
            </a:extLst>
          </p:cNvPr>
          <p:cNvSpPr/>
          <p:nvPr/>
        </p:nvSpPr>
        <p:spPr>
          <a:xfrm>
            <a:off x="523460" y="1162952"/>
            <a:ext cx="11224591" cy="1477328"/>
          </a:xfrm>
          <a:prstGeom prst="rect">
            <a:avLst/>
          </a:prstGeom>
        </p:spPr>
        <p:txBody>
          <a:bodyPr wrap="square">
            <a:spAutoFit/>
          </a:bodyPr>
          <a:lstStyle/>
          <a:p>
            <a:r>
              <a:rPr lang="de-DE" dirty="0">
                <a:latin typeface="Calibri" panose="020F0502020204030204" pitchFamily="34" charset="0"/>
                <a:ea typeface="Calibri" panose="020F0502020204030204" pitchFamily="34" charset="0"/>
                <a:cs typeface="Calibri" panose="020F0502020204030204" pitchFamily="34" charset="0"/>
              </a:rPr>
              <a:t>Call </a:t>
            </a:r>
            <a:r>
              <a:rPr lang="de-DE" dirty="0" err="1">
                <a:latin typeface="Calibri" panose="020F0502020204030204" pitchFamily="34" charset="0"/>
                <a:ea typeface="Calibri" panose="020F0502020204030204" pitchFamily="34" charset="0"/>
                <a:cs typeface="Calibri" panose="020F0502020204030204" pitchFamily="34" charset="0"/>
              </a:rPr>
              <a:t>To</a:t>
            </a:r>
            <a:r>
              <a:rPr lang="de-DE" dirty="0">
                <a:latin typeface="Calibri" panose="020F0502020204030204" pitchFamily="34" charset="0"/>
                <a:ea typeface="Calibri" panose="020F0502020204030204" pitchFamily="34" charset="0"/>
                <a:cs typeface="Calibri" panose="020F0502020204030204" pitchFamily="34" charset="0"/>
              </a:rPr>
              <a:t> Action Button: </a:t>
            </a:r>
            <a:r>
              <a:rPr lang="de-DE" dirty="0">
                <a:solidFill>
                  <a:srgbClr val="0070C0"/>
                </a:solidFill>
                <a:latin typeface="Calibri" panose="020F0502020204030204" pitchFamily="34" charset="0"/>
                <a:ea typeface="Times New Roman" panose="02020603050405020304" pitchFamily="18" charset="0"/>
                <a:cs typeface="Calibri" panose="020F0502020204030204" pitchFamily="34" charset="0"/>
              </a:rPr>
              <a:t>Klicke hier, für dein Schnupper-Training</a:t>
            </a:r>
            <a:endParaRPr lang="de-D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r>
              <a:rPr lang="de-DE" dirty="0">
                <a:solidFill>
                  <a:srgbClr val="808080"/>
                </a:solidFill>
                <a:latin typeface="Calibri" panose="020F0502020204030204" pitchFamily="34" charset="0"/>
                <a:ea typeface="Times New Roman" panose="02020603050405020304" pitchFamily="18" charset="0"/>
                <a:cs typeface="Calibri" panose="020F0502020204030204" pitchFamily="34" charset="0"/>
              </a:rPr>
              <a:t> </a:t>
            </a:r>
            <a:endParaRPr lang="de-DE" dirty="0">
              <a:latin typeface="Calibri" panose="020F0502020204030204" pitchFamily="34" charset="0"/>
              <a:ea typeface="Calibri" panose="020F0502020204030204" pitchFamily="34" charset="0"/>
              <a:cs typeface="Times New Roman" panose="02020603050405020304" pitchFamily="18" charset="0"/>
            </a:endParaRPr>
          </a:p>
          <a:p>
            <a:r>
              <a:rPr lang="de-DE" dirty="0">
                <a:latin typeface="Calibri" panose="020F0502020204030204" pitchFamily="34" charset="0"/>
                <a:ea typeface="Calibri" panose="020F0502020204030204" pitchFamily="34" charset="0"/>
                <a:cs typeface="Calibri" panose="020F0502020204030204" pitchFamily="34" charset="0"/>
              </a:rPr>
              <a:t>Über die Säulen: </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a:solidFill>
                  <a:srgbClr val="0070C0"/>
                </a:solidFill>
                <a:latin typeface="Calibri" panose="020F0502020204030204" pitchFamily="34" charset="0"/>
                <a:ea typeface="Times New Roman" panose="02020603050405020304" pitchFamily="18" charset="0"/>
                <a:cs typeface="Calibri" panose="020F0502020204030204" pitchFamily="34" charset="0"/>
              </a:rPr>
              <a:t>Ex-</a:t>
            </a:r>
            <a:r>
              <a:rPr lang="de-DE" dirty="0" err="1">
                <a:solidFill>
                  <a:srgbClr val="0070C0"/>
                </a:solidFill>
                <a:latin typeface="Calibri" panose="020F0502020204030204" pitchFamily="34" charset="0"/>
                <a:ea typeface="Times New Roman" panose="02020603050405020304" pitchFamily="18" charset="0"/>
                <a:cs typeface="Calibri" panose="020F0502020204030204" pitchFamily="34" charset="0"/>
              </a:rPr>
              <a:t>Pain</a:t>
            </a:r>
            <a:r>
              <a:rPr lang="de-DE" dirty="0">
                <a:solidFill>
                  <a:srgbClr val="0070C0"/>
                </a:solidFill>
                <a:latin typeface="Calibri" panose="020F0502020204030204" pitchFamily="34" charset="0"/>
                <a:ea typeface="Times New Roman" panose="02020603050405020304" pitchFamily="18" charset="0"/>
                <a:cs typeface="Calibri" panose="020F0502020204030204" pitchFamily="34" charset="0"/>
              </a:rPr>
              <a:t> ist unser Angebot (/ein Konzept) für ein schmerzfreieres Leben.</a:t>
            </a:r>
            <a:endParaRPr lang="de-DE" dirty="0">
              <a:solidFill>
                <a:srgbClr val="0070C0"/>
              </a:solidFill>
              <a:latin typeface="Times New Roman" panose="02020603050405020304" pitchFamily="18" charset="0"/>
              <a:ea typeface="Times New Roman" panose="02020603050405020304" pitchFamily="18" charset="0"/>
            </a:endParaRPr>
          </a:p>
          <a:p>
            <a:r>
              <a:rPr lang="de-DE" dirty="0">
                <a:solidFill>
                  <a:srgbClr val="0070C0"/>
                </a:solidFill>
                <a:latin typeface="Calibri" panose="020F0502020204030204" pitchFamily="34" charset="0"/>
                <a:ea typeface="Times New Roman" panose="02020603050405020304" pitchFamily="18" charset="0"/>
                <a:cs typeface="Calibri" panose="020F0502020204030204" pitchFamily="34" charset="0"/>
              </a:rPr>
              <a:t>Dabei greifen vier Schwerpunkte ineinander</a:t>
            </a:r>
            <a:r>
              <a:rPr lang="de-DE"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de-DE" dirty="0">
              <a:latin typeface="Times New Roman" panose="02020603050405020304" pitchFamily="18" charset="0"/>
              <a:ea typeface="Times New Roman" panose="02020603050405020304" pitchFamily="18" charset="0"/>
            </a:endParaRPr>
          </a:p>
          <a:p>
            <a:r>
              <a:rPr lang="de-DE" dirty="0">
                <a:latin typeface="Calibri" panose="020F0502020204030204" pitchFamily="34" charset="0"/>
                <a:ea typeface="Times New Roman" panose="02020603050405020304" pitchFamily="18" charset="0"/>
                <a:cs typeface="Calibri" panose="020F0502020204030204" pitchFamily="34" charset="0"/>
              </a:rPr>
              <a:t> </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430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1">
            <a:extLst>
              <a:ext uri="{FF2B5EF4-FFF2-40B4-BE49-F238E27FC236}">
                <a16:creationId xmlns:a16="http://schemas.microsoft.com/office/drawing/2014/main" id="{57F26D42-7019-F24C-BC3D-8C4D08EEC456}"/>
              </a:ext>
            </a:extLst>
          </p:cNvPr>
          <p:cNvSpPr txBox="1"/>
          <p:nvPr/>
        </p:nvSpPr>
        <p:spPr>
          <a:xfrm>
            <a:off x="542675" y="942548"/>
            <a:ext cx="2210463" cy="473269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de-DE" sz="1300" dirty="0">
                <a:solidFill>
                  <a:srgbClr val="1A1A1A"/>
                </a:solidFill>
                <a:effectLst/>
                <a:latin typeface="Arial" panose="020B0604020202020204" pitchFamily="34" charset="0"/>
                <a:ea typeface="Times New Roman" panose="02020603050405020304" pitchFamily="18" charset="0"/>
              </a:rPr>
              <a:t>Das Tolle ist, es passt eigentlich immer</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pPr algn="ctr"/>
            <a:r>
              <a:rPr lang="de-DE" sz="1300" b="1" u="sng" dirty="0">
                <a:solidFill>
                  <a:srgbClr val="1A1A1A"/>
                </a:solidFill>
                <a:effectLst/>
                <a:latin typeface="Arial" panose="020B0604020202020204" pitchFamily="34" charset="0"/>
                <a:ea typeface="Times New Roman" panose="02020603050405020304" pitchFamily="18" charset="0"/>
              </a:rPr>
              <a:t>Live-Training</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Schmerzen sind anstrengend! Und oft bleibt keine Zeit, sich ausreichend darum zu kümmern. Diesem Problem begegnen wir online, mit Trainingseinheiten von nur 20 Minuten. Einer unserer Trainer gibt dir - bei Bedarf - Korrekturen und sorgt für die nötige Motivation der Gruppe.</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Das Ex-</a:t>
            </a:r>
            <a:r>
              <a:rPr lang="de-DE" sz="1300" dirty="0" err="1">
                <a:solidFill>
                  <a:srgbClr val="1A1A1A"/>
                </a:solidFill>
                <a:effectLst/>
                <a:latin typeface="Arial" panose="020B0604020202020204" pitchFamily="34" charset="0"/>
                <a:ea typeface="Times New Roman" panose="02020603050405020304" pitchFamily="18" charset="0"/>
              </a:rPr>
              <a:t>Pain</a:t>
            </a:r>
            <a:r>
              <a:rPr lang="de-DE" sz="1300" dirty="0">
                <a:solidFill>
                  <a:srgbClr val="1A1A1A"/>
                </a:solidFill>
                <a:effectLst/>
                <a:latin typeface="Arial" panose="020B0604020202020204" pitchFamily="34" charset="0"/>
                <a:ea typeface="Times New Roman" panose="02020603050405020304" pitchFamily="18" charset="0"/>
              </a:rPr>
              <a:t> Team lässt dich nicht allein!</a:t>
            </a:r>
            <a:endParaRPr lang="de-DE" sz="1300" dirty="0">
              <a:effectLst/>
              <a:latin typeface="Times New Roman" panose="02020603050405020304" pitchFamily="18" charset="0"/>
              <a:ea typeface="Times New Roman" panose="02020603050405020304" pitchFamily="18" charset="0"/>
            </a:endParaRPr>
          </a:p>
          <a:p>
            <a:r>
              <a:rPr lang="de-DE" sz="13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Textfeld 2">
            <a:extLst>
              <a:ext uri="{FF2B5EF4-FFF2-40B4-BE49-F238E27FC236}">
                <a16:creationId xmlns:a16="http://schemas.microsoft.com/office/drawing/2014/main" id="{32C9FBE1-6270-8F43-AE52-3377EC49EE77}"/>
              </a:ext>
            </a:extLst>
          </p:cNvPr>
          <p:cNvSpPr txBox="1"/>
          <p:nvPr/>
        </p:nvSpPr>
        <p:spPr>
          <a:xfrm>
            <a:off x="3354858" y="942548"/>
            <a:ext cx="2015587" cy="473269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de-DE" sz="1300" dirty="0">
                <a:solidFill>
                  <a:srgbClr val="1A1A1A"/>
                </a:solidFill>
                <a:effectLst/>
                <a:latin typeface="Arial" panose="020B0604020202020204" pitchFamily="34" charset="0"/>
                <a:ea typeface="Times New Roman" panose="02020603050405020304" pitchFamily="18" charset="0"/>
              </a:rPr>
              <a:t>Jeder braucht sein eigenes Tempo</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pPr algn="ctr"/>
            <a:r>
              <a:rPr lang="de-DE" sz="1300" b="1" u="sng" dirty="0">
                <a:solidFill>
                  <a:srgbClr val="1A1A1A"/>
                </a:solidFill>
                <a:effectLst/>
                <a:latin typeface="Arial" panose="020B0604020202020204" pitchFamily="34" charset="0"/>
                <a:ea typeface="Times New Roman" panose="02020603050405020304" pitchFamily="18" charset="0"/>
              </a:rPr>
              <a:t>Video-Training</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Wenn das Training doch mal nicht in den Kalender passt, kein Stress. Damit es dir leichter fällt, regelmäßig von dem Training zu profitieren, kannst du jedes Training machen, wann und</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wie es dir passt! Du wirst bald merken, dass du mit weniger Schmerzen mehr Zeit und mehr Lebensqualität haben wirst. Alles geht besser ohne Schmerzen!</a:t>
            </a:r>
            <a:endParaRPr lang="de-DE" sz="1300" dirty="0">
              <a:effectLst/>
              <a:latin typeface="Times New Roman" panose="02020603050405020304" pitchFamily="18" charset="0"/>
              <a:ea typeface="Times New Roman" panose="02020603050405020304" pitchFamily="18" charset="0"/>
            </a:endParaRPr>
          </a:p>
          <a:p>
            <a:r>
              <a:rPr lang="de-DE" sz="13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Textfeld 3">
            <a:extLst>
              <a:ext uri="{FF2B5EF4-FFF2-40B4-BE49-F238E27FC236}">
                <a16:creationId xmlns:a16="http://schemas.microsoft.com/office/drawing/2014/main" id="{F349733B-5892-8D40-8C4F-A2A12EA40388}"/>
              </a:ext>
            </a:extLst>
          </p:cNvPr>
          <p:cNvSpPr txBox="1"/>
          <p:nvPr/>
        </p:nvSpPr>
        <p:spPr>
          <a:xfrm>
            <a:off x="6096000" y="942548"/>
            <a:ext cx="2151420" cy="473269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de-DE" sz="1300" dirty="0">
                <a:solidFill>
                  <a:srgbClr val="1A1A1A"/>
                </a:solidFill>
                <a:effectLst/>
                <a:latin typeface="Arial" panose="020B0604020202020204" pitchFamily="34" charset="0"/>
                <a:ea typeface="Times New Roman" panose="02020603050405020304" pitchFamily="18" charset="0"/>
              </a:rPr>
              <a:t>Oft fehlen wichtige Hintergrundinformationen</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pPr algn="ctr"/>
            <a:r>
              <a:rPr lang="de-DE" sz="1300" b="1" u="sng" dirty="0">
                <a:solidFill>
                  <a:srgbClr val="1A1A1A"/>
                </a:solidFill>
                <a:effectLst/>
                <a:latin typeface="Arial" panose="020B0604020202020204" pitchFamily="34" charset="0"/>
                <a:ea typeface="Times New Roman" panose="02020603050405020304" pitchFamily="18" charset="0"/>
              </a:rPr>
              <a:t>Akademie</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Hier geben wir dir praktische Tipps und Wissen an die Hand, um dich auf deinem Weg zu mehr Lebensqualität vorwärts zu bringen. Das erworbene Wissen und die Praxistipps unterstützen dich dabei, deine Schmerzen besser zu verstehen.</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Anwendbares Wissen auf dem aktuellsten Stand!</a:t>
            </a:r>
            <a:endParaRPr lang="de-DE" sz="1300" dirty="0">
              <a:effectLst/>
              <a:latin typeface="Times New Roman" panose="02020603050405020304" pitchFamily="18" charset="0"/>
              <a:ea typeface="Times New Roman" panose="02020603050405020304" pitchFamily="18" charset="0"/>
            </a:endParaRPr>
          </a:p>
          <a:p>
            <a:r>
              <a:rPr lang="de-DE" sz="13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feld 4">
            <a:extLst>
              <a:ext uri="{FF2B5EF4-FFF2-40B4-BE49-F238E27FC236}">
                <a16:creationId xmlns:a16="http://schemas.microsoft.com/office/drawing/2014/main" id="{CDC7D505-86BF-BC48-8FE4-50C54DD5D3A5}"/>
              </a:ext>
            </a:extLst>
          </p:cNvPr>
          <p:cNvSpPr txBox="1"/>
          <p:nvPr/>
        </p:nvSpPr>
        <p:spPr>
          <a:xfrm>
            <a:off x="8987031" y="930939"/>
            <a:ext cx="2373395" cy="508223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de-DE" sz="1300" dirty="0">
                <a:solidFill>
                  <a:srgbClr val="1A1A1A"/>
                </a:solidFill>
                <a:effectLst/>
                <a:latin typeface="Arial" panose="020B0604020202020204" pitchFamily="34" charset="0"/>
                <a:ea typeface="Times New Roman" panose="02020603050405020304" pitchFamily="18" charset="0"/>
              </a:rPr>
              <a:t>Gesunder Körper, gesunder Geist... ist klar, oder?</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pPr algn="ctr"/>
            <a:r>
              <a:rPr lang="de-DE" sz="1300" b="1" u="sng" dirty="0">
                <a:solidFill>
                  <a:srgbClr val="1A1A1A"/>
                </a:solidFill>
                <a:effectLst/>
                <a:latin typeface="Arial" panose="020B0604020202020204" pitchFamily="34" charset="0"/>
                <a:ea typeface="Times New Roman" panose="02020603050405020304" pitchFamily="18" charset="0"/>
              </a:rPr>
              <a:t>Training zu innerer Stärke</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 </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Schmerzen haben nicht nur körperliche Ursachen! Auch Stress oder andere psychische Belastungen können Schmerzen verursachen.</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Innere Stärke ist ein Grundbaustein für ein </a:t>
            </a:r>
            <a:r>
              <a:rPr lang="de-DE" sz="1300" dirty="0" err="1">
                <a:solidFill>
                  <a:srgbClr val="1A1A1A"/>
                </a:solidFill>
                <a:effectLst/>
                <a:latin typeface="Arial" panose="020B0604020202020204" pitchFamily="34" charset="0"/>
                <a:ea typeface="Times New Roman" panose="02020603050405020304" pitchFamily="18" charset="0"/>
              </a:rPr>
              <a:t>ausgeglicheneres</a:t>
            </a:r>
            <a:r>
              <a:rPr lang="de-DE" sz="1300" dirty="0">
                <a:solidFill>
                  <a:srgbClr val="1A1A1A"/>
                </a:solidFill>
                <a:effectLst/>
                <a:latin typeface="Arial" panose="020B0604020202020204" pitchFamily="34" charset="0"/>
                <a:ea typeface="Times New Roman" panose="02020603050405020304" pitchFamily="18" charset="0"/>
              </a:rPr>
              <a:t>, schmerz- und stressarmes Leben.</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In der Gruppe trainieren wir diesen "Inneren-Stärke-Muskel"</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Er ist wie ein Ticket für deine Reise in eine selbst gestaltete Zukunft.</a:t>
            </a:r>
            <a:endParaRPr lang="de-DE" sz="1300" dirty="0">
              <a:effectLst/>
              <a:latin typeface="Times New Roman" panose="02020603050405020304" pitchFamily="18" charset="0"/>
              <a:ea typeface="Times New Roman" panose="02020603050405020304" pitchFamily="18" charset="0"/>
            </a:endParaRPr>
          </a:p>
          <a:p>
            <a:pPr algn="ctr"/>
            <a:r>
              <a:rPr lang="de-DE" sz="1300" dirty="0">
                <a:solidFill>
                  <a:srgbClr val="1A1A1A"/>
                </a:solidFill>
                <a:effectLst/>
                <a:latin typeface="Arial" panose="020B0604020202020204" pitchFamily="34" charset="0"/>
                <a:ea typeface="Times New Roman" panose="02020603050405020304" pitchFamily="18" charset="0"/>
              </a:rPr>
              <a:t>All inclusive. Nur fahren musst du selbst...</a:t>
            </a:r>
            <a:endParaRPr lang="de-DE" sz="1300" dirty="0">
              <a:effectLst/>
              <a:latin typeface="Times New Roman" panose="02020603050405020304" pitchFamily="18" charset="0"/>
              <a:ea typeface="Times New Roman" panose="02020603050405020304" pitchFamily="18" charset="0"/>
            </a:endParaRPr>
          </a:p>
          <a:p>
            <a:r>
              <a:rPr lang="de-DE" sz="13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7297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1">
            <a:extLst>
              <a:ext uri="{FF2B5EF4-FFF2-40B4-BE49-F238E27FC236}">
                <a16:creationId xmlns:a16="http://schemas.microsoft.com/office/drawing/2014/main" id="{57F26D42-7019-F24C-BC3D-8C4D08EEC456}"/>
              </a:ext>
            </a:extLst>
          </p:cNvPr>
          <p:cNvSpPr txBox="1"/>
          <p:nvPr/>
        </p:nvSpPr>
        <p:spPr>
          <a:xfrm>
            <a:off x="214062" y="373745"/>
            <a:ext cx="2699960" cy="6348602"/>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de-DE" sz="1300" dirty="0"/>
              <a:t>Säule 1 </a:t>
            </a:r>
            <a:r>
              <a:rPr lang="de-DE" sz="1300" dirty="0" err="1"/>
              <a:t>Infotext</a:t>
            </a:r>
            <a:endParaRPr lang="de-DE" sz="1300" dirty="0"/>
          </a:p>
          <a:p>
            <a:endParaRPr lang="de-DE" sz="1300" dirty="0">
              <a:solidFill>
                <a:srgbClr val="0070C0"/>
              </a:solidFill>
            </a:endParaRPr>
          </a:p>
          <a:p>
            <a:r>
              <a:rPr lang="de-DE" sz="1300" dirty="0">
                <a:solidFill>
                  <a:srgbClr val="0070C0"/>
                </a:solidFill>
              </a:rPr>
              <a:t>Live Training: Das 20-minütige Gruppen-Training via Zoom wird zu verschiedenen Zeiten am Tag angeboten. Du kannst es zum Beispiel vor der Arbeit, in deiner Mittagspause oder nach deinem Feierabend mit uns durchziehen. Um es dir so flexibel, wie möglich zu machen, bieten wir das Training an fünf Tagen die Woche an. An welchen Tagen, und wie oft du mitmachst, ist dabei dir überlassen. Für deine Schmerzlinderung ist es natürlich umso besser, je mehr du dich bewegst. Mit gezielten Übungen, sprechen wir genau die Regionen in deinem Körper an, die durch das viele Sitzen zu Schmerzen führen. Die 20 Minuten lassen sich super in deinen Alltag integrieren, und sind so konzipiert, dass du nicht zwingend Sportklamotten benötigst.</a:t>
            </a:r>
          </a:p>
          <a:p>
            <a:r>
              <a:rPr lang="de-DE" sz="1300" dirty="0">
                <a:solidFill>
                  <a:srgbClr val="0070C0"/>
                </a:solidFill>
              </a:rPr>
              <a:t>Du kannst von überall teilnehmen, wo deine Internetverbindung mehr als einen Balken anzeigt ;)</a:t>
            </a:r>
          </a:p>
          <a:p>
            <a:r>
              <a:rPr lang="de-DE" sz="1300" dirty="0">
                <a:solidFill>
                  <a:srgbClr val="0070C0"/>
                </a:solidFill>
              </a:rPr>
              <a:t>Ob Büro, Wohnzimmer oder Homeoffice. Bewege dich dort, wo es dir passt.</a:t>
            </a:r>
          </a:p>
        </p:txBody>
      </p:sp>
      <p:sp>
        <p:nvSpPr>
          <p:cNvPr id="10" name="Textfeld 1">
            <a:extLst>
              <a:ext uri="{FF2B5EF4-FFF2-40B4-BE49-F238E27FC236}">
                <a16:creationId xmlns:a16="http://schemas.microsoft.com/office/drawing/2014/main" id="{FFC27B1F-884E-6742-BE17-2235BC372125}"/>
              </a:ext>
            </a:extLst>
          </p:cNvPr>
          <p:cNvSpPr txBox="1"/>
          <p:nvPr/>
        </p:nvSpPr>
        <p:spPr>
          <a:xfrm>
            <a:off x="3204023" y="394041"/>
            <a:ext cx="2402958" cy="606991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de-DE" sz="1300" dirty="0"/>
              <a:t>Säule 2 </a:t>
            </a:r>
            <a:r>
              <a:rPr lang="de-DE" sz="1300" dirty="0" err="1"/>
              <a:t>Infotext</a:t>
            </a:r>
            <a:endParaRPr lang="de-DE" sz="1300" dirty="0"/>
          </a:p>
          <a:p>
            <a:br>
              <a:rPr lang="de-DE" sz="1300" dirty="0"/>
            </a:br>
            <a:r>
              <a:rPr lang="de-DE" sz="1300" dirty="0">
                <a:solidFill>
                  <a:srgbClr val="0070C0"/>
                </a:solidFill>
              </a:rPr>
              <a:t>Video-Training: Diese Sammlung ermöglicht dir, deine 20 Minuten, dann zu absolvieren, wann es dir am besten in den Tag passt. Es bietet eine Alternative, solltest du es nicht zu den Live-Trainings schaffen. Mit den Live- und Video-Varianten möchte ich dir die Möglichkeit geben, deine persönliche Lieblingsart des Trainings zu finden. Es gibt die Termin-Menschen, für die das Live-Training wertvoll ist. Und diejenigen, die eher spontan und flexibel sein möchten. Ex-</a:t>
            </a:r>
            <a:r>
              <a:rPr lang="de-DE" sz="1300" dirty="0" err="1">
                <a:solidFill>
                  <a:srgbClr val="0070C0"/>
                </a:solidFill>
              </a:rPr>
              <a:t>Pain</a:t>
            </a:r>
            <a:r>
              <a:rPr lang="de-DE" sz="1300" dirty="0">
                <a:solidFill>
                  <a:srgbClr val="0070C0"/>
                </a:solidFill>
              </a:rPr>
              <a:t> ist für beide.</a:t>
            </a:r>
          </a:p>
          <a:p>
            <a:r>
              <a:rPr lang="de-DE" sz="1300" dirty="0">
                <a:solidFill>
                  <a:srgbClr val="0070C0"/>
                </a:solidFill>
              </a:rPr>
              <a:t>Hier gibt es gesammelte Live-Trainings, und speziell konzipierte Videos.</a:t>
            </a:r>
          </a:p>
        </p:txBody>
      </p:sp>
      <p:sp>
        <p:nvSpPr>
          <p:cNvPr id="11" name="Textfeld 1">
            <a:extLst>
              <a:ext uri="{FF2B5EF4-FFF2-40B4-BE49-F238E27FC236}">
                <a16:creationId xmlns:a16="http://schemas.microsoft.com/office/drawing/2014/main" id="{28F864FA-0E12-4E44-A50A-7390FED46BCF}"/>
              </a:ext>
            </a:extLst>
          </p:cNvPr>
          <p:cNvSpPr txBox="1"/>
          <p:nvPr/>
        </p:nvSpPr>
        <p:spPr>
          <a:xfrm>
            <a:off x="5896982" y="396196"/>
            <a:ext cx="2483343" cy="606991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de-DE" sz="1300" dirty="0"/>
              <a:t>Säule 3 </a:t>
            </a:r>
            <a:r>
              <a:rPr lang="de-DE" sz="1300" dirty="0" err="1"/>
              <a:t>Infotext</a:t>
            </a:r>
            <a:endParaRPr lang="de-DE" sz="1300" dirty="0"/>
          </a:p>
          <a:p>
            <a:br>
              <a:rPr lang="de-DE" sz="1300" dirty="0"/>
            </a:br>
            <a:r>
              <a:rPr lang="de-DE" sz="1300" dirty="0">
                <a:solidFill>
                  <a:srgbClr val="0070C0"/>
                </a:solidFill>
              </a:rPr>
              <a:t>Akademie: Unter dieser Kategorie findest du eine Mediathek vor, mit von uns aufgenommenen Videos. Rund um die Themen allgemeine Gesundheit und Schmerzen gibt es theorieorientierte, aber auch praxisnahe Themen. Mit direkt anwendbaren Tipps unterstützt dich die Akademie dabei, deinen Horizont zu erweitern, deine Gesundheit zu verbessern und deine Schmerzen weiter zu lindern. </a:t>
            </a:r>
            <a:r>
              <a:rPr lang="de-DE" sz="1300" dirty="0" err="1">
                <a:solidFill>
                  <a:srgbClr val="0070C0"/>
                </a:solidFill>
              </a:rPr>
              <a:t>Mindset</a:t>
            </a:r>
            <a:r>
              <a:rPr lang="de-DE" sz="1300" dirty="0">
                <a:solidFill>
                  <a:srgbClr val="0070C0"/>
                </a:solidFill>
              </a:rPr>
              <a:t> und Praxis-Empfehlungen in einer Mediathek gebündelt.</a:t>
            </a:r>
          </a:p>
          <a:p>
            <a:r>
              <a:rPr lang="de-DE" sz="1300" dirty="0">
                <a:solidFill>
                  <a:srgbClr val="0070C0"/>
                </a:solidFill>
              </a:rPr>
              <a:t>Wissen, das dich weiter bringt</a:t>
            </a:r>
            <a:r>
              <a:rPr lang="de-DE" dirty="0"/>
              <a:t>.</a:t>
            </a:r>
          </a:p>
        </p:txBody>
      </p:sp>
      <p:sp>
        <p:nvSpPr>
          <p:cNvPr id="12" name="Textfeld 1">
            <a:extLst>
              <a:ext uri="{FF2B5EF4-FFF2-40B4-BE49-F238E27FC236}">
                <a16:creationId xmlns:a16="http://schemas.microsoft.com/office/drawing/2014/main" id="{5738A242-57B9-9A4A-93BB-BA21F5E0AB3F}"/>
              </a:ext>
            </a:extLst>
          </p:cNvPr>
          <p:cNvSpPr txBox="1"/>
          <p:nvPr/>
        </p:nvSpPr>
        <p:spPr>
          <a:xfrm>
            <a:off x="8742341" y="394041"/>
            <a:ext cx="3235597" cy="606991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de-DE" sz="1200" dirty="0"/>
              <a:t>Säule 4 </a:t>
            </a:r>
            <a:r>
              <a:rPr lang="de-DE" sz="1200" dirty="0" err="1"/>
              <a:t>Infotext</a:t>
            </a:r>
            <a:endParaRPr lang="de-DE" sz="1200" dirty="0"/>
          </a:p>
          <a:p>
            <a:endParaRPr lang="de-DE" sz="1200" dirty="0"/>
          </a:p>
          <a:p>
            <a:r>
              <a:rPr lang="de-DE" sz="1200" dirty="0">
                <a:solidFill>
                  <a:srgbClr val="0070C0"/>
                </a:solidFill>
              </a:rPr>
              <a:t>Training zu innerer Stärke:</a:t>
            </a:r>
          </a:p>
          <a:p>
            <a:r>
              <a:rPr lang="de-DE" sz="1200" dirty="0">
                <a:solidFill>
                  <a:srgbClr val="0070C0"/>
                </a:solidFill>
              </a:rPr>
              <a:t>Stress, Schmerz, Überzeugung und Gewohnheit hängen enger zusammen als dir vielleicht lieb ist:</a:t>
            </a:r>
          </a:p>
          <a:p>
            <a:r>
              <a:rPr lang="de-DE" sz="1200" dirty="0">
                <a:solidFill>
                  <a:srgbClr val="0070C0"/>
                </a:solidFill>
              </a:rPr>
              <a:t>Beinahe jeder dritte Erwachsene hat öfter oder ständig Rückenbeschwerden.</a:t>
            </a:r>
          </a:p>
          <a:p>
            <a:r>
              <a:rPr lang="de-DE" sz="1200" dirty="0">
                <a:solidFill>
                  <a:srgbClr val="0070C0"/>
                </a:solidFill>
              </a:rPr>
              <a:t>Acht von zehn Menschen klagen häufig über Stress. Die Ursachen sind vielfältig und selten handelt es sich um eine einzige! Deshalb ist es sinnvoll, den Wechselwirkungen von Schmerzen, Stress, innerem Antrieb, Zeitfressern &amp; Co auf den Grund zu gehen. Denn Struktur, Motivation und passende Ziele lassen dich dein Leben zufriedener und ausgeglichener gestalten.</a:t>
            </a:r>
          </a:p>
          <a:p>
            <a:r>
              <a:rPr lang="de-DE" sz="1200" dirty="0">
                <a:solidFill>
                  <a:srgbClr val="0070C0"/>
                </a:solidFill>
              </a:rPr>
              <a:t>Auch Entspannung spielt dabei eine wichtige Rolle.</a:t>
            </a:r>
          </a:p>
          <a:p>
            <a:r>
              <a:rPr lang="de-DE" sz="1200" dirty="0">
                <a:solidFill>
                  <a:srgbClr val="0070C0"/>
                </a:solidFill>
              </a:rPr>
              <a:t>In diesem Training findest heraus was dir gut tut und wie du es zu einem Teil deines Lebens machen kannst. In neun Sessions und drei themenbezogenen </a:t>
            </a:r>
            <a:r>
              <a:rPr lang="de-DE" sz="1200" dirty="0" err="1">
                <a:solidFill>
                  <a:srgbClr val="0070C0"/>
                </a:solidFill>
              </a:rPr>
              <a:t>Challenges</a:t>
            </a:r>
            <a:r>
              <a:rPr lang="de-DE" sz="1200" dirty="0">
                <a:solidFill>
                  <a:srgbClr val="0070C0"/>
                </a:solidFill>
              </a:rPr>
              <a:t> bekommst du hilfreiche Strukturen an die Hand.</a:t>
            </a:r>
          </a:p>
          <a:p>
            <a:r>
              <a:rPr lang="de-DE" sz="1200" dirty="0">
                <a:solidFill>
                  <a:srgbClr val="0070C0"/>
                </a:solidFill>
              </a:rPr>
              <a:t>Wie das zu schaffen ist? Mit Unterstützung!</a:t>
            </a:r>
          </a:p>
          <a:p>
            <a:r>
              <a:rPr lang="de-DE" sz="1200" dirty="0">
                <a:solidFill>
                  <a:srgbClr val="0070C0"/>
                </a:solidFill>
              </a:rPr>
              <a:t>Durch Gespräche in kleinen Gruppen, theoretischen Input, gezielten Übungen und kleinen Achtsamkeitsmeditationen wird dir ein Umfeld geschaffen, in dem du lernen kannst, dich selbst langfristig zu motivieren.</a:t>
            </a:r>
          </a:p>
          <a:p>
            <a:r>
              <a:rPr lang="de-DE" sz="1200" dirty="0">
                <a:solidFill>
                  <a:srgbClr val="0070C0"/>
                </a:solidFill>
              </a:rPr>
              <a:t>Die Gruppe wird von einem Coach geleitet und unterstützt dich auf deinem Weg</a:t>
            </a:r>
          </a:p>
        </p:txBody>
      </p:sp>
    </p:spTree>
    <p:extLst>
      <p:ext uri="{BB962C8B-B14F-4D97-AF65-F5344CB8AC3E}">
        <p14:creationId xmlns:p14="http://schemas.microsoft.com/office/powerpoint/2010/main" val="372400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2C14727-135C-8443-B4E6-C3544324B801}"/>
              </a:ext>
            </a:extLst>
          </p:cNvPr>
          <p:cNvSpPr/>
          <p:nvPr/>
        </p:nvSpPr>
        <p:spPr>
          <a:xfrm>
            <a:off x="483704" y="185921"/>
            <a:ext cx="11224591" cy="7494359"/>
          </a:xfrm>
          <a:prstGeom prst="rect">
            <a:avLst/>
          </a:prstGeom>
        </p:spPr>
        <p:txBody>
          <a:bodyPr wrap="square">
            <a:spAutoFit/>
          </a:bodyPr>
          <a:lstStyle/>
          <a:p>
            <a:r>
              <a:rPr lang="de-DE" sz="1300" dirty="0">
                <a:effectLst/>
              </a:rPr>
              <a:t>Über ex-</a:t>
            </a:r>
            <a:r>
              <a:rPr lang="de-DE" sz="1300" dirty="0" err="1">
                <a:effectLst/>
              </a:rPr>
              <a:t>pain</a:t>
            </a:r>
            <a:r>
              <a:rPr lang="de-DE" sz="1300" dirty="0">
                <a:effectLst/>
              </a:rPr>
              <a:t> </a:t>
            </a:r>
          </a:p>
          <a:p>
            <a:br>
              <a:rPr lang="de-DE" sz="1300" dirty="0">
                <a:effectLst/>
              </a:rPr>
            </a:br>
            <a:endParaRPr lang="de-DE" sz="1300" dirty="0">
              <a:effectLst/>
            </a:endParaRPr>
          </a:p>
          <a:p>
            <a:r>
              <a:rPr lang="de-DE" sz="1300" dirty="0">
                <a:solidFill>
                  <a:srgbClr val="0070C0"/>
                </a:solidFill>
                <a:effectLst/>
              </a:rPr>
              <a:t>Ex-</a:t>
            </a:r>
            <a:r>
              <a:rPr lang="de-DE" sz="1300" dirty="0" err="1">
                <a:solidFill>
                  <a:srgbClr val="0070C0"/>
                </a:solidFill>
                <a:effectLst/>
              </a:rPr>
              <a:t>pain</a:t>
            </a:r>
            <a:r>
              <a:rPr lang="de-DE" sz="1300" dirty="0">
                <a:solidFill>
                  <a:srgbClr val="0070C0"/>
                </a:solidFill>
                <a:effectLst/>
              </a:rPr>
              <a:t> ist ein Trainings-System, </a:t>
            </a:r>
            <a:r>
              <a:rPr lang="de-DE" sz="1300" dirty="0">
                <a:solidFill>
                  <a:srgbClr val="0070C0"/>
                </a:solidFill>
              </a:rPr>
              <a:t>das</a:t>
            </a:r>
            <a:r>
              <a:rPr lang="de-DE" sz="1300" dirty="0">
                <a:solidFill>
                  <a:srgbClr val="0070C0"/>
                </a:solidFill>
                <a:effectLst/>
              </a:rPr>
              <a:t> speziell dafür konzipiert ist, Rücken- oder Schulterschmerzen </a:t>
            </a:r>
            <a:r>
              <a:rPr lang="de-DE" sz="1300" dirty="0">
                <a:solidFill>
                  <a:srgbClr val="0070C0"/>
                </a:solidFill>
              </a:rPr>
              <a:t>und</a:t>
            </a:r>
            <a:r>
              <a:rPr lang="de-DE" sz="1300" dirty="0">
                <a:solidFill>
                  <a:srgbClr val="0070C0"/>
                </a:solidFill>
                <a:effectLst/>
              </a:rPr>
              <a:t> Nackenverspannungen zu </a:t>
            </a:r>
            <a:r>
              <a:rPr lang="de-DE" sz="1300" dirty="0">
                <a:solidFill>
                  <a:srgbClr val="0070C0"/>
                </a:solidFill>
              </a:rPr>
              <a:t>mildern</a:t>
            </a:r>
            <a:r>
              <a:rPr lang="de-DE" sz="1300" dirty="0">
                <a:solidFill>
                  <a:srgbClr val="0070C0"/>
                </a:solidFill>
                <a:effectLst/>
              </a:rPr>
              <a:t>.</a:t>
            </a:r>
            <a:r>
              <a:rPr lang="de-DE" sz="1300" dirty="0">
                <a:solidFill>
                  <a:srgbClr val="0070C0"/>
                </a:solidFill>
              </a:rPr>
              <a:t> Es ist b</a:t>
            </a:r>
            <a:r>
              <a:rPr lang="de-DE" sz="1300" dirty="0">
                <a:solidFill>
                  <a:srgbClr val="0070C0"/>
                </a:solidFill>
                <a:effectLst/>
              </a:rPr>
              <a:t>esonders zu empfehlen für Menschen, die im Alltag sehr viel sitzen. Die Methoden von ex-</a:t>
            </a:r>
            <a:r>
              <a:rPr lang="de-DE" sz="1300" dirty="0" err="1">
                <a:solidFill>
                  <a:srgbClr val="0070C0"/>
                </a:solidFill>
                <a:effectLst/>
              </a:rPr>
              <a:t>pain</a:t>
            </a:r>
            <a:r>
              <a:rPr lang="de-DE" sz="1300" dirty="0">
                <a:solidFill>
                  <a:srgbClr val="0070C0"/>
                </a:solidFill>
                <a:effectLst/>
              </a:rPr>
              <a:t> sollten nicht nur als Training angesehen werden, sondern als selbstverständlicher und notwendiger Begleiter </a:t>
            </a:r>
            <a:r>
              <a:rPr lang="de-DE" sz="1300" dirty="0">
                <a:solidFill>
                  <a:srgbClr val="0070C0"/>
                </a:solidFill>
              </a:rPr>
              <a:t>im</a:t>
            </a:r>
            <a:r>
              <a:rPr lang="de-DE" sz="1300" dirty="0">
                <a:solidFill>
                  <a:srgbClr val="0070C0"/>
                </a:solidFill>
                <a:effectLst/>
              </a:rPr>
              <a:t> Alltag. </a:t>
            </a:r>
            <a:r>
              <a:rPr lang="de-DE" sz="1300" dirty="0">
                <a:solidFill>
                  <a:srgbClr val="0070C0"/>
                </a:solidFill>
              </a:rPr>
              <a:t>Ein gesunder Rücken sollte</a:t>
            </a:r>
            <a:r>
              <a:rPr lang="de-DE" sz="1300" dirty="0">
                <a:solidFill>
                  <a:srgbClr val="0070C0"/>
                </a:solidFill>
                <a:effectLst/>
              </a:rPr>
              <a:t> Teil des Lifestyle sein.</a:t>
            </a:r>
          </a:p>
          <a:p>
            <a:r>
              <a:rPr lang="de-DE" sz="1300" dirty="0">
                <a:solidFill>
                  <a:srgbClr val="0070C0"/>
                </a:solidFill>
                <a:effectLst/>
              </a:rPr>
              <a:t>So selbstverständlich wie Zähneputzen!</a:t>
            </a:r>
          </a:p>
          <a:p>
            <a:r>
              <a:rPr lang="de-DE" sz="1300" dirty="0">
                <a:solidFill>
                  <a:srgbClr val="0070C0"/>
                </a:solidFill>
              </a:rPr>
              <a:t>Mit</a:t>
            </a:r>
            <a:r>
              <a:rPr lang="de-DE" sz="1300" dirty="0">
                <a:solidFill>
                  <a:srgbClr val="0070C0"/>
                </a:solidFill>
                <a:effectLst/>
              </a:rPr>
              <a:t> ex-</a:t>
            </a:r>
            <a:r>
              <a:rPr lang="de-DE" sz="1300" dirty="0" err="1">
                <a:solidFill>
                  <a:srgbClr val="0070C0"/>
                </a:solidFill>
                <a:effectLst/>
              </a:rPr>
              <a:t>pain</a:t>
            </a:r>
            <a:r>
              <a:rPr lang="de-DE" sz="1300" dirty="0">
                <a:solidFill>
                  <a:srgbClr val="0070C0"/>
                </a:solidFill>
              </a:rPr>
              <a:t> kannst du deine Schmerzen lindern oder der Entstehung neuer Probleme im Rücken vorbeugen.</a:t>
            </a:r>
            <a:endParaRPr lang="de-DE" sz="1300" dirty="0">
              <a:solidFill>
                <a:srgbClr val="0070C0"/>
              </a:solidFill>
              <a:effectLst/>
            </a:endParaRPr>
          </a:p>
          <a:p>
            <a:r>
              <a:rPr lang="de-DE" sz="1300" dirty="0">
                <a:solidFill>
                  <a:srgbClr val="0070C0"/>
                </a:solidFill>
                <a:effectLst/>
              </a:rPr>
              <a:t>Verschiedene Ansätze greifen ineinander, was </a:t>
            </a:r>
            <a:r>
              <a:rPr lang="de-DE" sz="1300" dirty="0">
                <a:solidFill>
                  <a:srgbClr val="0070C0"/>
                </a:solidFill>
              </a:rPr>
              <a:t>ex-</a:t>
            </a:r>
            <a:r>
              <a:rPr lang="de-DE" sz="1300" dirty="0" err="1">
                <a:solidFill>
                  <a:srgbClr val="0070C0"/>
                </a:solidFill>
              </a:rPr>
              <a:t>pain</a:t>
            </a:r>
            <a:r>
              <a:rPr lang="de-DE" sz="1300" dirty="0">
                <a:solidFill>
                  <a:srgbClr val="0070C0"/>
                </a:solidFill>
                <a:effectLst/>
              </a:rPr>
              <a:t> zu einem ganzheitlichen Trainingssystem macht, um dich </a:t>
            </a:r>
            <a:r>
              <a:rPr lang="de-DE" sz="1300" dirty="0">
                <a:solidFill>
                  <a:srgbClr val="0070C0"/>
                </a:solidFill>
              </a:rPr>
              <a:t>nachhaltig dabei zu unterstützen, deinen Alltag wieder unbeschwerter</a:t>
            </a:r>
            <a:r>
              <a:rPr lang="de-DE" sz="1300" dirty="0">
                <a:solidFill>
                  <a:srgbClr val="0070C0"/>
                </a:solidFill>
                <a:effectLst/>
              </a:rPr>
              <a:t> zu machen.</a:t>
            </a:r>
          </a:p>
          <a:p>
            <a:br>
              <a:rPr lang="de-DE" sz="1300" dirty="0">
                <a:solidFill>
                  <a:srgbClr val="0070C0"/>
                </a:solidFill>
                <a:effectLst/>
              </a:rPr>
            </a:br>
            <a:r>
              <a:rPr lang="de-DE" sz="1300" dirty="0">
                <a:solidFill>
                  <a:srgbClr val="0070C0"/>
                </a:solidFill>
                <a:effectLst/>
              </a:rPr>
              <a:t>Diese Ansätze nennen wir die vier Säulen von ex-</a:t>
            </a:r>
            <a:r>
              <a:rPr lang="de-DE" sz="1300" dirty="0" err="1">
                <a:solidFill>
                  <a:srgbClr val="0070C0"/>
                </a:solidFill>
              </a:rPr>
              <a:t>p</a:t>
            </a:r>
            <a:r>
              <a:rPr lang="de-DE" sz="1300" dirty="0" err="1">
                <a:solidFill>
                  <a:srgbClr val="0070C0"/>
                </a:solidFill>
                <a:effectLst/>
              </a:rPr>
              <a:t>ain</a:t>
            </a:r>
            <a:r>
              <a:rPr lang="de-DE" sz="1300" dirty="0">
                <a:solidFill>
                  <a:srgbClr val="0070C0"/>
                </a:solidFill>
                <a:effectLst/>
              </a:rPr>
              <a:t>:</a:t>
            </a:r>
          </a:p>
          <a:p>
            <a:br>
              <a:rPr lang="de-DE" sz="1300" dirty="0">
                <a:solidFill>
                  <a:srgbClr val="0070C0"/>
                </a:solidFill>
                <a:effectLst/>
              </a:rPr>
            </a:br>
            <a:r>
              <a:rPr lang="de-DE" sz="1300" dirty="0">
                <a:solidFill>
                  <a:srgbClr val="0070C0"/>
                </a:solidFill>
                <a:effectLst/>
              </a:rPr>
              <a:t>1) Das Livetraining: Dieses Training bildet die Basis. Es findet jeden Tag zu verschiedenen, wählbaren, Terminen statt und dauert 20 Minuten. </a:t>
            </a:r>
            <a:r>
              <a:rPr lang="de-DE" sz="1300" dirty="0">
                <a:solidFill>
                  <a:srgbClr val="0070C0"/>
                </a:solidFill>
              </a:rPr>
              <a:t>Du kannst also </a:t>
            </a:r>
            <a:r>
              <a:rPr lang="de-DE" sz="1300" dirty="0">
                <a:solidFill>
                  <a:srgbClr val="0070C0"/>
                </a:solidFill>
                <a:effectLst/>
              </a:rPr>
              <a:t>bis zu 5x pro Woche trainieren</a:t>
            </a:r>
            <a:r>
              <a:rPr lang="de-DE" sz="1300" dirty="0">
                <a:solidFill>
                  <a:srgbClr val="0070C0"/>
                </a:solidFill>
              </a:rPr>
              <a:t>. Es handelt sich hier um </a:t>
            </a:r>
            <a:r>
              <a:rPr lang="de-DE" sz="1300" dirty="0">
                <a:solidFill>
                  <a:srgbClr val="0070C0"/>
                </a:solidFill>
                <a:effectLst/>
              </a:rPr>
              <a:t>ein Online-Gruppen-Training und wird von erfahrenen und motivierten Trainern angeleite</a:t>
            </a:r>
            <a:r>
              <a:rPr lang="de-DE" sz="1300" dirty="0">
                <a:solidFill>
                  <a:srgbClr val="0070C0"/>
                </a:solidFill>
              </a:rPr>
              <a:t>t. Wir achten auf eine gesunde Ausführung der Übungen und geben dir Korrektur, wenn es nötig sein sollte.</a:t>
            </a:r>
            <a:r>
              <a:rPr lang="de-DE" sz="1300" dirty="0">
                <a:solidFill>
                  <a:srgbClr val="0070C0"/>
                </a:solidFill>
                <a:effectLst/>
              </a:rPr>
              <a:t> Mit nur nur 20 Minuten, ist das Live-Training super effizient und lässt sich wunderbar in deinen Alltag integrieren.</a:t>
            </a:r>
          </a:p>
          <a:p>
            <a:br>
              <a:rPr lang="de-DE" sz="1300" dirty="0">
                <a:solidFill>
                  <a:srgbClr val="0070C0"/>
                </a:solidFill>
                <a:effectLst/>
              </a:rPr>
            </a:br>
            <a:r>
              <a:rPr lang="de-DE" sz="1300" dirty="0">
                <a:solidFill>
                  <a:srgbClr val="0070C0"/>
                </a:solidFill>
                <a:effectLst/>
              </a:rPr>
              <a:t>2) Das Video-Training: Die zweite Säule hält aufgezeichnete Trainings für dich bereit. So hast du die Möglichkeit, ganz flexibel - on </a:t>
            </a:r>
            <a:r>
              <a:rPr lang="de-DE" sz="1300" dirty="0" err="1">
                <a:solidFill>
                  <a:srgbClr val="0070C0"/>
                </a:solidFill>
                <a:effectLst/>
              </a:rPr>
              <a:t>demand</a:t>
            </a:r>
            <a:r>
              <a:rPr lang="de-DE" sz="1300" dirty="0">
                <a:solidFill>
                  <a:srgbClr val="0070C0"/>
                </a:solidFill>
                <a:effectLst/>
              </a:rPr>
              <a:t> - zu trainieren. Du kannst so auch die Live-Trainings wiederholen, die dir besonders gut getan haben.</a:t>
            </a:r>
          </a:p>
          <a:p>
            <a:br>
              <a:rPr lang="de-DE" sz="1300" dirty="0">
                <a:solidFill>
                  <a:srgbClr val="0070C0"/>
                </a:solidFill>
                <a:effectLst/>
              </a:rPr>
            </a:br>
            <a:r>
              <a:rPr lang="de-DE" sz="1300" dirty="0">
                <a:solidFill>
                  <a:srgbClr val="0070C0"/>
                </a:solidFill>
                <a:effectLst/>
              </a:rPr>
              <a:t>3) Die Akademie:</a:t>
            </a:r>
          </a:p>
          <a:p>
            <a:r>
              <a:rPr lang="de-DE" sz="1300" dirty="0">
                <a:solidFill>
                  <a:srgbClr val="0070C0"/>
                </a:solidFill>
                <a:effectLst/>
              </a:rPr>
              <a:t>Für Tipps und Empfehlungen rund um die Themen Gesundheit und Schmerzlinderung stehen in Säule 3 zahlreiche Videos zur Verfügung.</a:t>
            </a:r>
          </a:p>
          <a:p>
            <a:r>
              <a:rPr lang="de-DE" sz="1300" dirty="0">
                <a:solidFill>
                  <a:srgbClr val="0070C0"/>
                </a:solidFill>
                <a:effectLst/>
              </a:rPr>
              <a:t>Durch die stetig wachsende Akademie kannst du ein besseres Verständnis für die Zusammenhänge zwischen Körper, Schmerz und Psyche (aber auch anderen) Themen bekommen. Allein das hilft schon häufig! Du findest in der Akademie aber auch weiterführende Tipps, die du gut in den Alltag integrieren kannst.</a:t>
            </a:r>
          </a:p>
          <a:p>
            <a:r>
              <a:rPr lang="de-DE" sz="1300" dirty="0" err="1">
                <a:solidFill>
                  <a:srgbClr val="0070C0"/>
                </a:solidFill>
                <a:effectLst/>
              </a:rPr>
              <a:t>Mindset</a:t>
            </a:r>
            <a:r>
              <a:rPr lang="de-DE" sz="1300" dirty="0">
                <a:solidFill>
                  <a:srgbClr val="0070C0"/>
                </a:solidFill>
                <a:effectLst/>
              </a:rPr>
              <a:t> und Praxis-Empfehlungen in einer Mediathek gebündelt.</a:t>
            </a:r>
          </a:p>
          <a:p>
            <a:br>
              <a:rPr lang="de-DE" sz="1300" dirty="0">
                <a:solidFill>
                  <a:srgbClr val="0070C0"/>
                </a:solidFill>
                <a:effectLst/>
              </a:rPr>
            </a:br>
            <a:r>
              <a:rPr lang="de-DE" sz="1300" dirty="0">
                <a:solidFill>
                  <a:srgbClr val="0070C0"/>
                </a:solidFill>
                <a:effectLst/>
              </a:rPr>
              <a:t>4) Das Training zu innerer Stärke:</a:t>
            </a:r>
          </a:p>
          <a:p>
            <a:r>
              <a:rPr lang="de-DE" sz="1300" dirty="0">
                <a:solidFill>
                  <a:srgbClr val="0070C0"/>
                </a:solidFill>
                <a:effectLst/>
              </a:rPr>
              <a:t>In Säule 4 trainieren wir einen anderen Muskel, den Inneren-Stärke- Muskel. Er hilft dir, am Ball zu bleiben und gute Strategien zu entwickeln, wie du nicht nur deinen Rücken, sondern auch dein Selbst stärken kannst. In diesem Gruppencoaching geht es unter anderem um Stress, Schmerzen, Überzeugungen, Gewohnheiten und inneren Antrieb. Und natürlich darum, wie du hilfreiche Strategien entwickeln und in dein Leben integrieren kannst!</a:t>
            </a:r>
          </a:p>
          <a:p>
            <a:br>
              <a:rPr lang="de-DE" sz="1300" dirty="0">
                <a:solidFill>
                  <a:srgbClr val="0070C0"/>
                </a:solidFill>
                <a:effectLst/>
              </a:rPr>
            </a:br>
            <a:endParaRPr lang="de-DE" sz="1300" dirty="0">
              <a:solidFill>
                <a:srgbClr val="0070C0"/>
              </a:solidFill>
              <a:effectLst/>
            </a:endParaRPr>
          </a:p>
          <a:p>
            <a:br>
              <a:rPr lang="de-DE" sz="1300" dirty="0">
                <a:effectLst/>
              </a:rPr>
            </a:br>
            <a:endParaRPr lang="de-DE" sz="1300" dirty="0">
              <a:effectLst/>
            </a:endParaRPr>
          </a:p>
          <a:p>
            <a:r>
              <a:rPr lang="de-DE" sz="1300" dirty="0">
                <a:latin typeface="Calibri" panose="020F0502020204030204" pitchFamily="34" charset="0"/>
                <a:ea typeface="Times New Roman" panose="02020603050405020304" pitchFamily="18" charset="0"/>
                <a:cs typeface="Calibri" panose="020F0502020204030204" pitchFamily="34" charset="0"/>
              </a:rPr>
              <a:t> </a:t>
            </a:r>
            <a:endParaRPr lang="de-DE" sz="13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277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2C14727-135C-8443-B4E6-C3544324B801}"/>
              </a:ext>
            </a:extLst>
          </p:cNvPr>
          <p:cNvSpPr/>
          <p:nvPr/>
        </p:nvSpPr>
        <p:spPr>
          <a:xfrm>
            <a:off x="483704" y="185921"/>
            <a:ext cx="11472507" cy="7540526"/>
          </a:xfrm>
          <a:prstGeom prst="rect">
            <a:avLst/>
          </a:prstGeom>
        </p:spPr>
        <p:txBody>
          <a:bodyPr wrap="square">
            <a:spAutoFit/>
          </a:bodyPr>
          <a:lstStyle/>
          <a:p>
            <a:r>
              <a:rPr lang="de-DE" sz="1400" dirty="0"/>
              <a:t>Vorstellungstext Oli</a:t>
            </a:r>
          </a:p>
          <a:p>
            <a:br>
              <a:rPr lang="de-DE" sz="1600" dirty="0"/>
            </a:br>
            <a:r>
              <a:rPr lang="de-DE" sz="1600" dirty="0">
                <a:solidFill>
                  <a:srgbClr val="0070C0"/>
                </a:solidFill>
              </a:rPr>
              <a:t>Mein Name ist Oliver Kroiß. Ich bin Trainer, Gründer und euer Hauptansprechpartner von ex-</a:t>
            </a:r>
            <a:r>
              <a:rPr lang="de-DE" sz="1600" dirty="0" err="1">
                <a:solidFill>
                  <a:srgbClr val="0070C0"/>
                </a:solidFill>
              </a:rPr>
              <a:t>pain</a:t>
            </a:r>
            <a:r>
              <a:rPr lang="de-DE" sz="1600" dirty="0">
                <a:solidFill>
                  <a:srgbClr val="0070C0"/>
                </a:solidFill>
              </a:rPr>
              <a:t>.</a:t>
            </a:r>
          </a:p>
          <a:p>
            <a:r>
              <a:rPr lang="de-DE" sz="1600" dirty="0">
                <a:solidFill>
                  <a:srgbClr val="0070C0"/>
                </a:solidFill>
              </a:rPr>
              <a:t>Neben meinem Studium der Sportwissenschaften habe ich in den letzten 7 Jahren Erfahrung als Trainer in verschiedenen Bereichen gesammelt. Abgesehen von der klassischen Trainertätigkeit in einem</a:t>
            </a:r>
          </a:p>
          <a:p>
            <a:r>
              <a:rPr lang="de-DE" sz="1600" dirty="0">
                <a:solidFill>
                  <a:srgbClr val="0070C0"/>
                </a:solidFill>
              </a:rPr>
              <a:t>Premium-Fitnessstudio habe ich verschiedene Rücken-Kurse für Mitarbeiter*innen der TU Darmstadt sowie ein spezielles Trainingsprogramm für Büroangestellte geleitet. Später haben mich meine Tätigkeiten als </a:t>
            </a:r>
            <a:r>
              <a:rPr lang="de-DE" sz="1600" dirty="0" err="1">
                <a:solidFill>
                  <a:srgbClr val="0070C0"/>
                </a:solidFill>
              </a:rPr>
              <a:t>Bootcamp</a:t>
            </a:r>
            <a:r>
              <a:rPr lang="de-DE" sz="1600" dirty="0">
                <a:solidFill>
                  <a:srgbClr val="0070C0"/>
                </a:solidFill>
              </a:rPr>
              <a:t>- und Personal Trainer in größeren Unternehmen zu der Idee von Ex-</a:t>
            </a:r>
            <a:r>
              <a:rPr lang="de-DE" sz="1600" dirty="0" err="1">
                <a:solidFill>
                  <a:srgbClr val="0070C0"/>
                </a:solidFill>
              </a:rPr>
              <a:t>Pain</a:t>
            </a:r>
            <a:r>
              <a:rPr lang="de-DE" sz="1600" dirty="0">
                <a:solidFill>
                  <a:srgbClr val="0070C0"/>
                </a:solidFill>
              </a:rPr>
              <a:t> geführt.</a:t>
            </a:r>
          </a:p>
          <a:p>
            <a:r>
              <a:rPr lang="de-DE" sz="1600" dirty="0">
                <a:solidFill>
                  <a:srgbClr val="0070C0"/>
                </a:solidFill>
              </a:rPr>
              <a:t>Im Training mit über 200 Kunden ließen sich immer die gleichen Hauptbeschwerden feststellen:</a:t>
            </a:r>
          </a:p>
          <a:p>
            <a:r>
              <a:rPr lang="de-DE" sz="1600" dirty="0">
                <a:solidFill>
                  <a:srgbClr val="0070C0"/>
                </a:solidFill>
              </a:rPr>
              <a:t>Rückenschmerzen, Schulterprobleme und Nackenverspannungen. Das ist nicht verwunderlich, denn wir sitzen zu viel und bewegen uns zu wenig.</a:t>
            </a:r>
          </a:p>
          <a:p>
            <a:r>
              <a:rPr lang="de-DE" sz="1600" dirty="0">
                <a:solidFill>
                  <a:srgbClr val="0070C0"/>
                </a:solidFill>
              </a:rPr>
              <a:t>Für den Rücken, das Wohlbefinden und letztlich auch für die Gesundheit ist das natürlich ein echter Killer!</a:t>
            </a:r>
          </a:p>
          <a:p>
            <a:r>
              <a:rPr lang="de-DE" sz="1600" dirty="0">
                <a:solidFill>
                  <a:srgbClr val="0070C0"/>
                </a:solidFill>
              </a:rPr>
              <a:t>Und an unserer Gesundheit hängt ja letztlich unser ganzes Leben! Es ist daher meine Vision, das effizienteste und flexibelste Rückentraining, mit den geilsten Trainern Deutschlands auf die Beine zu stellen. Um so viele Menschen wie möglich dabei zu unterstützen, ihre Rückenbeschwerden wieder in den Griff zu bekommen, ist mein Konzept bezahlbar und online. Und das Wichtigste dabei ist mir: gute Laune und Empathie von uns Trainern für euch Trainierende - das ist mein Baby Ex-</a:t>
            </a:r>
            <a:r>
              <a:rPr lang="de-DE" sz="1600" dirty="0" err="1">
                <a:solidFill>
                  <a:srgbClr val="0070C0"/>
                </a:solidFill>
              </a:rPr>
              <a:t>Pain</a:t>
            </a:r>
            <a:r>
              <a:rPr lang="de-DE" sz="1600" dirty="0">
                <a:solidFill>
                  <a:srgbClr val="0070C0"/>
                </a:solidFill>
              </a:rPr>
              <a:t>. Um langfristig schmerzfreier zu sein, ist regelmäßige Bewegung kombiniert mit rückenspezifischen Übungen essentiell. Genau das ist bei unserem Konzept gegeben.</a:t>
            </a:r>
          </a:p>
          <a:p>
            <a:br>
              <a:rPr lang="de-DE" sz="1600" dirty="0">
                <a:solidFill>
                  <a:srgbClr val="0070C0"/>
                </a:solidFill>
              </a:rPr>
            </a:br>
            <a:endParaRPr lang="de-DE" sz="1600" dirty="0">
              <a:solidFill>
                <a:srgbClr val="0070C0"/>
              </a:solidFill>
            </a:endParaRPr>
          </a:p>
          <a:p>
            <a:r>
              <a:rPr lang="de-DE" sz="1600" dirty="0">
                <a:solidFill>
                  <a:srgbClr val="0070C0"/>
                </a:solidFill>
              </a:rPr>
              <a:t>In meiner Freizeit gehe ich gern bei uns im Wald spazieren oder spiele Tennis. Dabei kann ich mich so richtig auspowern, meinen Kopf freibekommen und die Jungs sehen.</a:t>
            </a:r>
          </a:p>
          <a:p>
            <a:r>
              <a:rPr lang="de-DE" sz="1600" dirty="0">
                <a:solidFill>
                  <a:srgbClr val="0070C0"/>
                </a:solidFill>
              </a:rPr>
              <a:t>Ich bin ein sehr familiärer Mensch und genieße es, mit meiner Familie und besten Freunden zusammen zu sein. Von ihnen bekomme ich oft gesagt, dass ich sehr optimistisch und gut gelaunt bin. Ich glaube an das Gute im Menschen! :-) Ich versuche immer, mit meinem </a:t>
            </a:r>
            <a:r>
              <a:rPr lang="de-DE" sz="1600" dirty="0" err="1">
                <a:solidFill>
                  <a:srgbClr val="0070C0"/>
                </a:solidFill>
              </a:rPr>
              <a:t>Know-How</a:t>
            </a:r>
            <a:r>
              <a:rPr lang="de-DE" sz="1600" dirty="0">
                <a:solidFill>
                  <a:srgbClr val="0070C0"/>
                </a:solidFill>
              </a:rPr>
              <a:t> und meiner positiven Art, alles zu geben und euch dabei zu unterstützen,</a:t>
            </a:r>
          </a:p>
          <a:p>
            <a:r>
              <a:rPr lang="de-DE" sz="1600" dirty="0">
                <a:solidFill>
                  <a:srgbClr val="0070C0"/>
                </a:solidFill>
              </a:rPr>
              <a:t>eure Schmerzen zu mildern, und euch ein wertvolleres Leben zu ermöglichen.</a:t>
            </a:r>
          </a:p>
          <a:p>
            <a:r>
              <a:rPr lang="de-DE" sz="1600" dirty="0">
                <a:solidFill>
                  <a:srgbClr val="0070C0"/>
                </a:solidFill>
              </a:rPr>
              <a:t>Ich freue mich auf jeden Einzelnen von Euch!</a:t>
            </a:r>
          </a:p>
          <a:p>
            <a:br>
              <a:rPr lang="de-DE" sz="1400" dirty="0">
                <a:solidFill>
                  <a:srgbClr val="0070C0"/>
                </a:solidFill>
                <a:effectLst/>
              </a:rPr>
            </a:br>
            <a:endParaRPr lang="de-DE" sz="1400" dirty="0">
              <a:solidFill>
                <a:srgbClr val="0070C0"/>
              </a:solidFill>
              <a:effectLst/>
            </a:endParaRPr>
          </a:p>
          <a:p>
            <a:br>
              <a:rPr lang="de-DE" sz="1400" dirty="0">
                <a:effectLst/>
              </a:rPr>
            </a:br>
            <a:endParaRPr lang="de-DE" sz="1400" dirty="0">
              <a:effectLst/>
            </a:endParaRPr>
          </a:p>
          <a:p>
            <a:r>
              <a:rPr lang="de-DE" sz="1400" dirty="0">
                <a:latin typeface="Calibri" panose="020F0502020204030204" pitchFamily="34" charset="0"/>
                <a:ea typeface="Times New Roman" panose="02020603050405020304" pitchFamily="18" charset="0"/>
                <a:cs typeface="Calibri" panose="020F0502020204030204" pitchFamily="34" charset="0"/>
              </a:rPr>
              <a:t> </a:t>
            </a:r>
            <a:endParaRPr lang="de-DE"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231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2C14727-135C-8443-B4E6-C3544324B801}"/>
              </a:ext>
            </a:extLst>
          </p:cNvPr>
          <p:cNvSpPr/>
          <p:nvPr/>
        </p:nvSpPr>
        <p:spPr>
          <a:xfrm>
            <a:off x="483704" y="185921"/>
            <a:ext cx="11472507" cy="7140416"/>
          </a:xfrm>
          <a:prstGeom prst="rect">
            <a:avLst/>
          </a:prstGeom>
        </p:spPr>
        <p:txBody>
          <a:bodyPr wrap="square">
            <a:spAutoFit/>
          </a:bodyPr>
          <a:lstStyle/>
          <a:p>
            <a:r>
              <a:rPr lang="de-DE" sz="1400" dirty="0"/>
              <a:t>Vorstellungstext Ute</a:t>
            </a:r>
          </a:p>
          <a:p>
            <a:br>
              <a:rPr lang="de-DE" sz="1400" dirty="0"/>
            </a:br>
            <a:r>
              <a:rPr lang="de-DE" dirty="0">
                <a:solidFill>
                  <a:srgbClr val="0070C0"/>
                </a:solidFill>
              </a:rPr>
              <a:t>Wer ich bin? Ich bin Ute Lorenz, Coach aus Leidenschaft, Psychologin </a:t>
            </a:r>
            <a:r>
              <a:rPr lang="de-DE" dirty="0" err="1">
                <a:solidFill>
                  <a:srgbClr val="0070C0"/>
                </a:solidFill>
              </a:rPr>
              <a:t>M.Sc</a:t>
            </a:r>
            <a:r>
              <a:rPr lang="de-DE" dirty="0">
                <a:solidFill>
                  <a:srgbClr val="0070C0"/>
                </a:solidFill>
              </a:rPr>
              <a:t>., </a:t>
            </a:r>
            <a:r>
              <a:rPr lang="de-DE" dirty="0" err="1">
                <a:solidFill>
                  <a:srgbClr val="0070C0"/>
                </a:solidFill>
              </a:rPr>
              <a:t>Blended</a:t>
            </a:r>
            <a:r>
              <a:rPr lang="de-DE" dirty="0">
                <a:solidFill>
                  <a:srgbClr val="0070C0"/>
                </a:solidFill>
              </a:rPr>
              <a:t> E-Learning Tutorin, Trainerin für Kommunikation, Teamentwicklung, einen guten Umgang mit Stress, etlichen Themen mehr - und außerdem Mensch! </a:t>
            </a:r>
          </a:p>
          <a:p>
            <a:r>
              <a:rPr lang="de-DE" dirty="0">
                <a:solidFill>
                  <a:srgbClr val="0070C0"/>
                </a:solidFill>
              </a:rPr>
              <a:t>Bei ex-</a:t>
            </a:r>
            <a:r>
              <a:rPr lang="de-DE" dirty="0" err="1">
                <a:solidFill>
                  <a:srgbClr val="0070C0"/>
                </a:solidFill>
              </a:rPr>
              <a:t>pain</a:t>
            </a:r>
            <a:r>
              <a:rPr lang="de-DE" dirty="0">
                <a:solidFill>
                  <a:srgbClr val="0070C0"/>
                </a:solidFill>
              </a:rPr>
              <a:t> bin ich </a:t>
            </a:r>
            <a:r>
              <a:rPr lang="de-DE" i="1" dirty="0">
                <a:solidFill>
                  <a:srgbClr val="0070C0"/>
                </a:solidFill>
              </a:rPr>
              <a:t>Trainerin für innere Stärke</a:t>
            </a:r>
            <a:r>
              <a:rPr lang="de-DE" dirty="0">
                <a:solidFill>
                  <a:srgbClr val="0070C0"/>
                </a:solidFill>
              </a:rPr>
              <a:t>. Ich bin immer wieder fasziniert davon, wie sich unser Muskel für innere Stärke trainieren lässt – und welche Auswirkungen das auf unser Leben hat! </a:t>
            </a:r>
          </a:p>
          <a:p>
            <a:r>
              <a:rPr lang="de-DE" dirty="0">
                <a:solidFill>
                  <a:srgbClr val="0070C0"/>
                </a:solidFill>
              </a:rPr>
              <a:t>Aus eigener Erfahrung weiß ich, dass es möglich ist, neue Lebensfreude zu bekommen, sich weiter zu entwickeln, sein Leben zu gestalten, zu verändern und neue Wege zu gehen. So habe ich im Lauf der Zeit habe außer einer Ausbildung als Damenschneidermeisterin und einem Studium der Psychologie an der TU Darmstadt etliche Qualifikationen im Bereich  Personal- und Business-Coaching erworben. Falls dich das interessiert, schau einmal auf meiner Website </a:t>
            </a:r>
            <a:r>
              <a:rPr lang="de-DE" u="sng" dirty="0">
                <a:solidFill>
                  <a:srgbClr val="0070C0"/>
                </a:solidFill>
                <a:hlinkClick r:id="rId2">
                  <a:extLst>
                    <a:ext uri="{A12FA001-AC4F-418D-AE19-62706E023703}">
                      <ahyp:hlinkClr xmlns:ahyp="http://schemas.microsoft.com/office/drawing/2018/hyperlinkcolor" val="tx"/>
                    </a:ext>
                  </a:extLst>
                </a:hlinkClick>
              </a:rPr>
              <a:t>www.enlivin.de</a:t>
            </a:r>
            <a:r>
              <a:rPr lang="de-DE" dirty="0">
                <a:solidFill>
                  <a:srgbClr val="0070C0"/>
                </a:solidFill>
              </a:rPr>
              <a:t> nach.</a:t>
            </a:r>
          </a:p>
          <a:p>
            <a:r>
              <a:rPr lang="de-DE" dirty="0">
                <a:solidFill>
                  <a:srgbClr val="0070C0"/>
                </a:solidFill>
              </a:rPr>
              <a:t>Auf diesem Weg helfen Klarheit, Struktur, Motivation, ein konstruktiver Umgang mit Herausforderungen und Stress – und ein freundlicher Umgang mit Dir selbst. </a:t>
            </a:r>
          </a:p>
          <a:p>
            <a:r>
              <a:rPr lang="de-DE" dirty="0">
                <a:solidFill>
                  <a:srgbClr val="0070C0"/>
                </a:solidFill>
              </a:rPr>
              <a:t>Das ist nicht immer einfach, aber mit Unterstützung und in einer vertrauensvollen Gruppe wird es viel leichter!</a:t>
            </a:r>
          </a:p>
          <a:p>
            <a:r>
              <a:rPr lang="de-DE" dirty="0">
                <a:solidFill>
                  <a:srgbClr val="0070C0"/>
                </a:solidFill>
              </a:rPr>
              <a:t>Meine Arbeit erfüllt mich sehr, aber ich genieße auch meine Freizeit: </a:t>
            </a:r>
          </a:p>
          <a:p>
            <a:r>
              <a:rPr lang="de-DE" dirty="0">
                <a:solidFill>
                  <a:srgbClr val="0070C0"/>
                </a:solidFill>
              </a:rPr>
              <a:t>Zur Entspannung male ich (groß, meist bunt, abstrakt), ich koche (immer zu viel) und mache (manchmal auch zu wenig) Sport. Auch Faulenzen gehört zu meinen Lieblingsbeschäftigungen (das entspannt!) und ich lese gern Krimis. Außerdem bin ich verheiratet und habe zwei erwachsene Kinder.</a:t>
            </a:r>
            <a:r>
              <a:rPr lang="de-DE" i="1" dirty="0">
                <a:solidFill>
                  <a:srgbClr val="0070C0"/>
                </a:solidFill>
              </a:rPr>
              <a:t> </a:t>
            </a:r>
            <a:endParaRPr lang="de-DE" dirty="0">
              <a:solidFill>
                <a:srgbClr val="0070C0"/>
              </a:solidFill>
            </a:endParaRPr>
          </a:p>
          <a:p>
            <a:r>
              <a:rPr lang="de-DE" i="1" dirty="0">
                <a:solidFill>
                  <a:srgbClr val="0070C0"/>
                </a:solidFill>
              </a:rPr>
              <a:t>Mein Motto:</a:t>
            </a:r>
            <a:endParaRPr lang="de-DE" dirty="0">
              <a:solidFill>
                <a:srgbClr val="0070C0"/>
              </a:solidFill>
            </a:endParaRPr>
          </a:p>
          <a:p>
            <a:r>
              <a:rPr lang="de-DE" i="1" dirty="0">
                <a:solidFill>
                  <a:srgbClr val="0070C0"/>
                </a:solidFill>
              </a:rPr>
              <a:t>“Das Leben (</a:t>
            </a:r>
            <a:r>
              <a:rPr lang="de-DE" i="1" dirty="0" err="1">
                <a:solidFill>
                  <a:srgbClr val="0070C0"/>
                </a:solidFill>
              </a:rPr>
              <a:t>be</a:t>
            </a:r>
            <a:r>
              <a:rPr lang="de-DE" i="1" dirty="0">
                <a:solidFill>
                  <a:srgbClr val="0070C0"/>
                </a:solidFill>
              </a:rPr>
              <a:t>-)leben“ – mit all seinen Facetten, aktiv leben mit allen Sinnen! </a:t>
            </a:r>
            <a:endParaRPr lang="de-DE" dirty="0">
              <a:solidFill>
                <a:srgbClr val="0070C0"/>
              </a:solidFill>
            </a:endParaRPr>
          </a:p>
          <a:p>
            <a:r>
              <a:rPr lang="de-DE" i="1" dirty="0">
                <a:solidFill>
                  <a:srgbClr val="0070C0"/>
                </a:solidFill>
              </a:rPr>
              <a:t>Und dabei Deine Welt ein wenig schöner machen.</a:t>
            </a:r>
            <a:endParaRPr lang="de-DE" dirty="0">
              <a:solidFill>
                <a:srgbClr val="0070C0"/>
              </a:solidFill>
            </a:endParaRPr>
          </a:p>
          <a:p>
            <a:r>
              <a:rPr lang="de-DE" dirty="0">
                <a:solidFill>
                  <a:srgbClr val="0070C0"/>
                </a:solidFill>
              </a:rPr>
              <a:t>Ich freue mich darauf, Dich dabei zu unterstützen.</a:t>
            </a:r>
          </a:p>
          <a:p>
            <a:br>
              <a:rPr lang="de-DE" sz="1400" dirty="0">
                <a:solidFill>
                  <a:srgbClr val="0070C0"/>
                </a:solidFill>
                <a:effectLst/>
              </a:rPr>
            </a:br>
            <a:endParaRPr lang="de-DE" sz="1400" dirty="0">
              <a:solidFill>
                <a:srgbClr val="0070C0"/>
              </a:solidFill>
              <a:effectLst/>
            </a:endParaRPr>
          </a:p>
          <a:p>
            <a:br>
              <a:rPr lang="de-DE" sz="1400" dirty="0">
                <a:effectLst/>
              </a:rPr>
            </a:br>
            <a:endParaRPr lang="de-DE" sz="1400" dirty="0">
              <a:effectLst/>
            </a:endParaRPr>
          </a:p>
          <a:p>
            <a:r>
              <a:rPr lang="de-DE" sz="1400" dirty="0">
                <a:latin typeface="Calibri" panose="020F0502020204030204" pitchFamily="34" charset="0"/>
                <a:ea typeface="Times New Roman" panose="02020603050405020304" pitchFamily="18" charset="0"/>
                <a:cs typeface="Calibri" panose="020F0502020204030204" pitchFamily="34" charset="0"/>
              </a:rPr>
              <a:t> </a:t>
            </a:r>
            <a:endParaRPr lang="de-DE"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200441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1996</Words>
  <Application>Microsoft Macintosh PowerPoint</Application>
  <PresentationFormat>Breitbild</PresentationFormat>
  <Paragraphs>114</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Calibri</vt:lpstr>
      <vt:lpstr>Calibri Light</vt:lpstr>
      <vt:lpstr>Times New Roman</vt:lpstr>
      <vt:lpstr>Office</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Oliver Kroiß</dc:creator>
  <cp:lastModifiedBy>Oliver Kroiß</cp:lastModifiedBy>
  <cp:revision>5</cp:revision>
  <dcterms:created xsi:type="dcterms:W3CDTF">2021-02-01T12:59:09Z</dcterms:created>
  <dcterms:modified xsi:type="dcterms:W3CDTF">2021-02-01T13:42:13Z</dcterms:modified>
</cp:coreProperties>
</file>