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8" r:id="rId5"/>
    <p:sldId id="269" r:id="rId6"/>
    <p:sldId id="259" r:id="rId7"/>
    <p:sldId id="260" r:id="rId8"/>
    <p:sldId id="264" r:id="rId9"/>
    <p:sldId id="270" r:id="rId10"/>
    <p:sldId id="265" r:id="rId11"/>
    <p:sldId id="275" r:id="rId12"/>
    <p:sldId id="271" r:id="rId13"/>
    <p:sldId id="273" r:id="rId14"/>
    <p:sldId id="274"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33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D230-9D2D-49AD-ADA4-257A57655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2C79EE-D726-453C-BD5C-A768F6A4F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11D7D-21C8-40C5-A555-BCF436D723DE}"/>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5" name="Footer Placeholder 4">
            <a:extLst>
              <a:ext uri="{FF2B5EF4-FFF2-40B4-BE49-F238E27FC236}">
                <a16:creationId xmlns:a16="http://schemas.microsoft.com/office/drawing/2014/main" id="{6BFBD07C-DD34-48C4-9AEA-BC9D82268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2F710-52A5-4CDD-A093-31F5B34C078D}"/>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2492393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1654-AB0F-453D-B43A-13F9CB097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BBAF5C-AE32-4E3E-8E1B-A07407689A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87779-3AD4-4BD5-B1C7-F94277554130}"/>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5" name="Footer Placeholder 4">
            <a:extLst>
              <a:ext uri="{FF2B5EF4-FFF2-40B4-BE49-F238E27FC236}">
                <a16:creationId xmlns:a16="http://schemas.microsoft.com/office/drawing/2014/main" id="{C67551A0-2532-49B9-A54A-618AE926D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12B9-13A7-49AB-9598-7DEEE8FBC56B}"/>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21436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10DA9-E21F-4874-9256-4E3B9CAE0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AFEEA-07B9-4054-AE9B-49ADC05300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5A3B-D3E3-4699-9295-E2C28F8EFC42}"/>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5" name="Footer Placeholder 4">
            <a:extLst>
              <a:ext uri="{FF2B5EF4-FFF2-40B4-BE49-F238E27FC236}">
                <a16:creationId xmlns:a16="http://schemas.microsoft.com/office/drawing/2014/main" id="{B0D201A2-80C1-4F7F-A44A-23D3567CF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A35D5-4002-48DF-AAF6-9D74739C8CA2}"/>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29359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9BF5-03DC-4D7D-AB4B-68A15B70A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3737D-F20F-48F0-B0ED-4FA45AA12B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ABE38-E2C5-4D10-83A4-8A4B493A8554}"/>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5" name="Footer Placeholder 4">
            <a:extLst>
              <a:ext uri="{FF2B5EF4-FFF2-40B4-BE49-F238E27FC236}">
                <a16:creationId xmlns:a16="http://schemas.microsoft.com/office/drawing/2014/main" id="{8BBA06D7-F13D-4F55-BCDB-CBD0F75EE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8641E-F019-4E6B-B338-2AB2ED4E3BEE}"/>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91438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F40E-CA1B-47C5-9ED2-59E438E00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0A103-B95F-4DE7-9EFC-D90A73CA0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BFC40C-A1D8-41FC-B556-4C5908850318}"/>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5" name="Footer Placeholder 4">
            <a:extLst>
              <a:ext uri="{FF2B5EF4-FFF2-40B4-BE49-F238E27FC236}">
                <a16:creationId xmlns:a16="http://schemas.microsoft.com/office/drawing/2014/main" id="{930B3EB3-A2D1-4F4E-9AC2-06924933F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64A4A-AAAB-4B5F-902B-DDAB5D314135}"/>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07536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DC13-26BD-4AC3-8386-D6F651817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6E721-ACA5-4633-89BA-479F2FB636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BEBA0A-1D13-47A6-9D24-8B765D354A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95A676-50CD-4B75-B734-778C581858CD}"/>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6" name="Footer Placeholder 5">
            <a:extLst>
              <a:ext uri="{FF2B5EF4-FFF2-40B4-BE49-F238E27FC236}">
                <a16:creationId xmlns:a16="http://schemas.microsoft.com/office/drawing/2014/main" id="{144E2943-FD1B-4FC9-BA40-AEA09E648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EAB42-372D-4948-BAED-2CECFEF9AD85}"/>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48128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4E23-B619-4B70-A3F5-B090BEFD81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927B7A-6E62-46DC-89B9-0014C0ACD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B369E3-2311-46F7-A770-EEDFEDCB52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17B07-11AE-4ABE-A0C4-057157D13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31B6F4-D0FF-42BA-82B1-35433F4F97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AFC3E8-DC55-4A0D-AF88-2D2733F1E383}"/>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8" name="Footer Placeholder 7">
            <a:extLst>
              <a:ext uri="{FF2B5EF4-FFF2-40B4-BE49-F238E27FC236}">
                <a16:creationId xmlns:a16="http://schemas.microsoft.com/office/drawing/2014/main" id="{5314B05F-102E-4C06-9E45-B4C2690EA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109A37-C7B6-466A-B7D5-602EFCAD9087}"/>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90835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6BDF-F5ED-4903-BE9B-7A473EBC7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E9A7F7-39D6-4E2C-A7B1-0B4DE0124FFC}"/>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4" name="Footer Placeholder 3">
            <a:extLst>
              <a:ext uri="{FF2B5EF4-FFF2-40B4-BE49-F238E27FC236}">
                <a16:creationId xmlns:a16="http://schemas.microsoft.com/office/drawing/2014/main" id="{6BA81D36-328D-4952-92B0-A2360B0A8F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558C0-F583-49C6-B091-6E329C2494FB}"/>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222668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DC379-BBA0-4016-82D8-981509A6E42C}"/>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3" name="Footer Placeholder 2">
            <a:extLst>
              <a:ext uri="{FF2B5EF4-FFF2-40B4-BE49-F238E27FC236}">
                <a16:creationId xmlns:a16="http://schemas.microsoft.com/office/drawing/2014/main" id="{F7DAC12F-2C9C-45B1-A20E-0F043D185C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78EE2-DD02-49CA-B56B-CCE6C9401F3A}"/>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3620068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6CD9-FD06-4FB1-AA36-EC69B463F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8803F0-1E78-4C05-B849-18805217C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97F17F-E650-443A-981E-974E77AB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8E7A4C-B093-4AFA-999D-FEDB16B7A84E}"/>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6" name="Footer Placeholder 5">
            <a:extLst>
              <a:ext uri="{FF2B5EF4-FFF2-40B4-BE49-F238E27FC236}">
                <a16:creationId xmlns:a16="http://schemas.microsoft.com/office/drawing/2014/main" id="{5290B4B8-AA4F-48EC-94EF-98D7F9DC7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55FA3-6747-4A1A-84E4-38124B885668}"/>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9784305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9411-5041-48AD-A8E6-3CFEE52FD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3DD98E-B69C-43C0-9B54-81E1043AD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EC3261-02C4-4E91-A570-2079C995A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579C5-7563-4E49-A8FA-D0DCEA5BB020}"/>
              </a:ext>
            </a:extLst>
          </p:cNvPr>
          <p:cNvSpPr>
            <a:spLocks noGrp="1"/>
          </p:cNvSpPr>
          <p:nvPr>
            <p:ph type="dt" sz="half" idx="10"/>
          </p:nvPr>
        </p:nvSpPr>
        <p:spPr/>
        <p:txBody>
          <a:bodyPr/>
          <a:lstStyle/>
          <a:p>
            <a:fld id="{AC1CB924-910C-47CF-A223-4412E5EFC072}" type="datetimeFigureOut">
              <a:rPr lang="en-US" smtClean="0"/>
              <a:t>7/5/2019</a:t>
            </a:fld>
            <a:endParaRPr lang="en-US"/>
          </a:p>
        </p:txBody>
      </p:sp>
      <p:sp>
        <p:nvSpPr>
          <p:cNvPr id="6" name="Footer Placeholder 5">
            <a:extLst>
              <a:ext uri="{FF2B5EF4-FFF2-40B4-BE49-F238E27FC236}">
                <a16:creationId xmlns:a16="http://schemas.microsoft.com/office/drawing/2014/main" id="{7F88F52B-7DA0-4BB6-A2B7-D2BA65BFFD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4FDEA0-CEEC-4C78-B981-8984B4AAA4A8}"/>
              </a:ext>
            </a:extLst>
          </p:cNvPr>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404830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8458C-D053-4950-AAA9-55214A79F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2A6F7F-A5B9-4936-82DB-CCBB467CC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EF4F-F2B0-4417-AF09-B00643DAA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CB924-910C-47CF-A223-4412E5EFC072}" type="datetimeFigureOut">
              <a:rPr lang="en-US" smtClean="0"/>
              <a:t>7/5/2019</a:t>
            </a:fld>
            <a:endParaRPr lang="en-US"/>
          </a:p>
        </p:txBody>
      </p:sp>
      <p:sp>
        <p:nvSpPr>
          <p:cNvPr id="5" name="Footer Placeholder 4">
            <a:extLst>
              <a:ext uri="{FF2B5EF4-FFF2-40B4-BE49-F238E27FC236}">
                <a16:creationId xmlns:a16="http://schemas.microsoft.com/office/drawing/2014/main" id="{FB9421E5-A828-4ABA-BCDB-7782AD986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CA6691-B7D0-4F55-9044-B625881D8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9D31F-271E-4961-9760-EDCFFD0769BF}" type="slidenum">
              <a:rPr lang="en-US" smtClean="0"/>
              <a:t>‹#›</a:t>
            </a:fld>
            <a:endParaRPr lang="en-US"/>
          </a:p>
        </p:txBody>
      </p:sp>
    </p:spTree>
    <p:extLst>
      <p:ext uri="{BB962C8B-B14F-4D97-AF65-F5344CB8AC3E}">
        <p14:creationId xmlns:p14="http://schemas.microsoft.com/office/powerpoint/2010/main" val="37802731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C2DD98-725F-470B-A104-454B42803C5F}"/>
              </a:ext>
            </a:extLst>
          </p:cNvPr>
          <p:cNvPicPr>
            <a:picLocks noChangeAspect="1"/>
          </p:cNvPicPr>
          <p:nvPr/>
        </p:nvPicPr>
        <p:blipFill rotWithShape="1">
          <a:blip r:embed="rId2">
            <a:extLst>
              <a:ext uri="{28A0092B-C50C-407E-A947-70E740481C1C}">
                <a14:useLocalDpi xmlns:a14="http://schemas.microsoft.com/office/drawing/2010/main" val="0"/>
              </a:ext>
            </a:extLst>
          </a:blip>
          <a:srcRect l="14790" r="6258"/>
          <a:stretch/>
        </p:blipFill>
        <p:spPr>
          <a:xfrm>
            <a:off x="20" y="4"/>
            <a:ext cx="4067476" cy="3428311"/>
          </a:xfrm>
          <a:prstGeom prst="rect">
            <a:avLst/>
          </a:prstGeom>
        </p:spPr>
      </p:pic>
      <p:pic>
        <p:nvPicPr>
          <p:cNvPr id="1030" name="Picture 6" descr="RÃ©sultat de recherche d'images pour &quot;musee du louvre&quot;">
            <a:extLst>
              <a:ext uri="{FF2B5EF4-FFF2-40B4-BE49-F238E27FC236}">
                <a16:creationId xmlns:a16="http://schemas.microsoft.com/office/drawing/2014/main" id="{E266EF44-5B7D-4094-81AE-843BD4D8AF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8" r="-2" b="-2"/>
          <a:stretch/>
        </p:blipFill>
        <p:spPr bwMode="auto">
          <a:xfrm>
            <a:off x="20" y="3428311"/>
            <a:ext cx="4067476" cy="3429689"/>
          </a:xfrm>
          <a:prstGeom prst="rect">
            <a:avLst/>
          </a:prstGeom>
          <a:noFill/>
          <a:extLst>
            <a:ext uri="{909E8E84-426E-40DD-AFC4-6F175D3DCCD1}">
              <a14:hiddenFill xmlns:a14="http://schemas.microsoft.com/office/drawing/2010/main">
                <a:solidFill>
                  <a:srgbClr val="FFFFFF"/>
                </a:solidFill>
              </a14:hiddenFill>
            </a:ext>
          </a:extLst>
        </p:spPr>
      </p:pic>
      <p:cxnSp>
        <p:nvCxnSpPr>
          <p:cNvPr id="1032" name="Straight Connector 74">
            <a:extLst>
              <a:ext uri="{FF2B5EF4-FFF2-40B4-BE49-F238E27FC236}">
                <a16:creationId xmlns:a16="http://schemas.microsoft.com/office/drawing/2014/main" id="{77769B58-418E-4811-90BB-F5854D3CFC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429000"/>
            <a:ext cx="4064320" cy="0"/>
          </a:xfrm>
          <a:prstGeom prst="line">
            <a:avLst/>
          </a:prstGeom>
          <a:ln w="1016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RÃ©sultat de recherche d'images pour &quot;champs elysee&quot;">
            <a:extLst>
              <a:ext uri="{FF2B5EF4-FFF2-40B4-BE49-F238E27FC236}">
                <a16:creationId xmlns:a16="http://schemas.microsoft.com/office/drawing/2014/main" id="{12453F60-FCB2-4D3B-9744-897D6FDDD0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09" r="15975" b="-1"/>
          <a:stretch/>
        </p:blipFill>
        <p:spPr bwMode="auto">
          <a:xfrm>
            <a:off x="4067496" y="-4"/>
            <a:ext cx="8136627"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76">
            <a:extLst>
              <a:ext uri="{FF2B5EF4-FFF2-40B4-BE49-F238E27FC236}">
                <a16:creationId xmlns:a16="http://schemas.microsoft.com/office/drawing/2014/main" id="{FC0DEEBF-DB94-4E7E-A9D3-84FA863C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bg1">
              <a:lumMod val="75000"/>
              <a:lumOff val="25000"/>
              <a:alpha val="93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6411B7-14CF-4673-9539-D3F3D77A3723}"/>
              </a:ext>
            </a:extLst>
          </p:cNvPr>
          <p:cNvSpPr>
            <a:spLocks noGrp="1"/>
          </p:cNvSpPr>
          <p:nvPr>
            <p:ph type="ctrTitle"/>
          </p:nvPr>
        </p:nvSpPr>
        <p:spPr>
          <a:xfrm>
            <a:off x="5021821" y="3812954"/>
            <a:ext cx="6465287" cy="1412929"/>
          </a:xfrm>
        </p:spPr>
        <p:txBody>
          <a:bodyPr>
            <a:normAutofit/>
          </a:bodyPr>
          <a:lstStyle/>
          <a:p>
            <a:pPr algn="l"/>
            <a:r>
              <a:rPr lang="en-US" sz="4100" dirty="0"/>
              <a:t>Capstone Project - The Battle of Neighborhoods</a:t>
            </a:r>
          </a:p>
        </p:txBody>
      </p:sp>
      <p:sp>
        <p:nvSpPr>
          <p:cNvPr id="3" name="Subtitle 2">
            <a:extLst>
              <a:ext uri="{FF2B5EF4-FFF2-40B4-BE49-F238E27FC236}">
                <a16:creationId xmlns:a16="http://schemas.microsoft.com/office/drawing/2014/main" id="{AD1CBBE1-EE48-48D5-895B-828F81B12B0E}"/>
              </a:ext>
            </a:extLst>
          </p:cNvPr>
          <p:cNvSpPr>
            <a:spLocks noGrp="1"/>
          </p:cNvSpPr>
          <p:nvPr>
            <p:ph type="subTitle" idx="1"/>
          </p:nvPr>
        </p:nvSpPr>
        <p:spPr>
          <a:xfrm>
            <a:off x="5021821" y="5446617"/>
            <a:ext cx="6465286" cy="554134"/>
          </a:xfrm>
        </p:spPr>
        <p:txBody>
          <a:bodyPr>
            <a:normAutofit/>
          </a:bodyPr>
          <a:lstStyle/>
          <a:p>
            <a:pPr algn="l"/>
            <a:r>
              <a:rPr lang="en-US" sz="2000" b="1" i="1">
                <a:solidFill>
                  <a:srgbClr val="DED97D"/>
                </a:solidFill>
              </a:rPr>
              <a:t>How to choose the best hotel in Paris?</a:t>
            </a:r>
            <a:endParaRPr lang="en-US" sz="2000">
              <a:solidFill>
                <a:srgbClr val="DED97D"/>
              </a:solidFill>
            </a:endParaRPr>
          </a:p>
        </p:txBody>
      </p:sp>
      <p:cxnSp>
        <p:nvCxnSpPr>
          <p:cNvPr id="79" name="Straight Connector 78">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496" y="5336249"/>
            <a:ext cx="5486400" cy="0"/>
          </a:xfrm>
          <a:prstGeom prst="line">
            <a:avLst/>
          </a:prstGeom>
          <a:ln w="22225">
            <a:solidFill>
              <a:schemeClr val="tx1">
                <a:alpha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5623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46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84C93AF2-6D83-409D-9F55-7E3C466575D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4.3 Map of clusters</a:t>
            </a:r>
          </a:p>
        </p:txBody>
      </p:sp>
      <p:pic>
        <p:nvPicPr>
          <p:cNvPr id="7" name="Picture 6">
            <a:extLst>
              <a:ext uri="{FF2B5EF4-FFF2-40B4-BE49-F238E27FC236}">
                <a16:creationId xmlns:a16="http://schemas.microsoft.com/office/drawing/2014/main" id="{DCBCBEE8-5B63-4AA7-87D6-FA5805F6FA62}"/>
              </a:ext>
            </a:extLst>
          </p:cNvPr>
          <p:cNvPicPr>
            <a:picLocks noChangeAspect="1"/>
          </p:cNvPicPr>
          <p:nvPr/>
        </p:nvPicPr>
        <p:blipFill>
          <a:blip r:embed="rId2"/>
          <a:stretch>
            <a:fillRect/>
          </a:stretch>
        </p:blipFill>
        <p:spPr>
          <a:xfrm>
            <a:off x="4038600" y="681038"/>
            <a:ext cx="7188198" cy="4003336"/>
          </a:xfrm>
          <a:prstGeom prst="rect">
            <a:avLst/>
          </a:prstGeom>
        </p:spPr>
      </p:pic>
      <p:sp>
        <p:nvSpPr>
          <p:cNvPr id="6" name="Content Placeholder 5">
            <a:extLst>
              <a:ext uri="{FF2B5EF4-FFF2-40B4-BE49-F238E27FC236}">
                <a16:creationId xmlns:a16="http://schemas.microsoft.com/office/drawing/2014/main" id="{06F7E7CF-D513-4CBB-901B-B940DB5CF40C}"/>
              </a:ext>
            </a:extLst>
          </p:cNvPr>
          <p:cNvSpPr>
            <a:spLocks noGrp="1"/>
          </p:cNvSpPr>
          <p:nvPr>
            <p:ph idx="1"/>
          </p:nvPr>
        </p:nvSpPr>
        <p:spPr>
          <a:xfrm>
            <a:off x="4038600" y="4884873"/>
            <a:ext cx="7188199" cy="1292090"/>
          </a:xfrm>
        </p:spPr>
        <p:txBody>
          <a:bodyPr>
            <a:normAutofit fontScale="92500" lnSpcReduction="20000"/>
          </a:bodyPr>
          <a:lstStyle/>
          <a:p>
            <a:r>
              <a:rPr lang="en-US" sz="1800" dirty="0"/>
              <a:t>First cluster in red;</a:t>
            </a:r>
          </a:p>
          <a:p>
            <a:r>
              <a:rPr lang="en-US" sz="1800" dirty="0"/>
              <a:t>Second cluster in purple;</a:t>
            </a:r>
          </a:p>
          <a:p>
            <a:r>
              <a:rPr lang="en-US" sz="1800" dirty="0"/>
              <a:t>Third cluster is blue;</a:t>
            </a:r>
          </a:p>
          <a:p>
            <a:r>
              <a:rPr lang="en-US" sz="1800" dirty="0"/>
              <a:t>Last cluster in yellow.</a:t>
            </a:r>
          </a:p>
          <a:p>
            <a:endParaRPr lang="en-US" sz="1800" dirty="0"/>
          </a:p>
        </p:txBody>
      </p:sp>
    </p:spTree>
    <p:extLst>
      <p:ext uri="{BB962C8B-B14F-4D97-AF65-F5344CB8AC3E}">
        <p14:creationId xmlns:p14="http://schemas.microsoft.com/office/powerpoint/2010/main" val="286231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2CADB69-6397-42C2-8073-0E8201B5EC5B}"/>
              </a:ext>
            </a:extLst>
          </p:cNvPr>
          <p:cNvSpPr>
            <a:spLocks noGrp="1"/>
          </p:cNvSpPr>
          <p:nvPr>
            <p:ph type="title"/>
          </p:nvPr>
        </p:nvSpPr>
        <p:spPr>
          <a:xfrm>
            <a:off x="634276" y="4892358"/>
            <a:ext cx="3766272" cy="1325563"/>
          </a:xfrm>
        </p:spPr>
        <p:txBody>
          <a:bodyPr>
            <a:normAutofit/>
          </a:bodyPr>
          <a:lstStyle/>
          <a:p>
            <a:pPr algn="r"/>
            <a:r>
              <a:rPr lang="en-US" sz="2400">
                <a:solidFill>
                  <a:schemeClr val="bg1"/>
                </a:solidFill>
              </a:rPr>
              <a:t>4.4 First cluster</a:t>
            </a:r>
          </a:p>
        </p:txBody>
      </p:sp>
      <p:pic>
        <p:nvPicPr>
          <p:cNvPr id="5" name="Picture 4">
            <a:extLst>
              <a:ext uri="{FF2B5EF4-FFF2-40B4-BE49-F238E27FC236}">
                <a16:creationId xmlns:a16="http://schemas.microsoft.com/office/drawing/2014/main" id="{D41C04FD-692A-493F-B028-253BBA12F9DC}"/>
              </a:ext>
            </a:extLst>
          </p:cNvPr>
          <p:cNvPicPr>
            <a:picLocks noChangeAspect="1"/>
          </p:cNvPicPr>
          <p:nvPr/>
        </p:nvPicPr>
        <p:blipFill>
          <a:blip r:embed="rId2"/>
          <a:stretch>
            <a:fillRect/>
          </a:stretch>
        </p:blipFill>
        <p:spPr>
          <a:xfrm>
            <a:off x="2140199" y="800945"/>
            <a:ext cx="8565127" cy="3383225"/>
          </a:xfrm>
          <a:prstGeom prst="rect">
            <a:avLst/>
          </a:prstGeom>
        </p:spPr>
      </p:pic>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96497F-4C87-47C6-BEA7-ECE043AEFE1A}"/>
              </a:ext>
            </a:extLst>
          </p:cNvPr>
          <p:cNvSpPr>
            <a:spLocks noGrp="1"/>
          </p:cNvSpPr>
          <p:nvPr>
            <p:ph idx="1"/>
          </p:nvPr>
        </p:nvSpPr>
        <p:spPr>
          <a:xfrm>
            <a:off x="4878784" y="4824249"/>
            <a:ext cx="6673136" cy="1461780"/>
          </a:xfrm>
        </p:spPr>
        <p:txBody>
          <a:bodyPr anchor="ctr">
            <a:normAutofit/>
          </a:bodyPr>
          <a:lstStyle/>
          <a:p>
            <a:r>
              <a:rPr lang="en-US" sz="1800" dirty="0">
                <a:solidFill>
                  <a:schemeClr val="bg1"/>
                </a:solidFill>
              </a:rPr>
              <a:t>It is only the head of the first cluster. It is the largest cluster regarding the number of hotels. </a:t>
            </a:r>
          </a:p>
        </p:txBody>
      </p:sp>
    </p:spTree>
    <p:extLst>
      <p:ext uri="{BB962C8B-B14F-4D97-AF65-F5344CB8AC3E}">
        <p14:creationId xmlns:p14="http://schemas.microsoft.com/office/powerpoint/2010/main" val="55495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2CADB69-6397-42C2-8073-0E8201B5EC5B}"/>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4.5 Second cluster</a:t>
            </a:r>
          </a:p>
        </p:txBody>
      </p:sp>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1AA02EB-DE3B-4540-BDB7-EC84673A591A}"/>
              </a:ext>
            </a:extLst>
          </p:cNvPr>
          <p:cNvPicPr>
            <a:picLocks noChangeAspect="1"/>
          </p:cNvPicPr>
          <p:nvPr/>
        </p:nvPicPr>
        <p:blipFill>
          <a:blip r:embed="rId2"/>
          <a:stretch>
            <a:fillRect/>
          </a:stretch>
        </p:blipFill>
        <p:spPr>
          <a:xfrm>
            <a:off x="2057401" y="0"/>
            <a:ext cx="8829674" cy="4495436"/>
          </a:xfrm>
          <a:prstGeom prst="rect">
            <a:avLst/>
          </a:prstGeom>
        </p:spPr>
      </p:pic>
    </p:spTree>
    <p:extLst>
      <p:ext uri="{BB962C8B-B14F-4D97-AF65-F5344CB8AC3E}">
        <p14:creationId xmlns:p14="http://schemas.microsoft.com/office/powerpoint/2010/main" val="15047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2CADB69-6397-42C2-8073-0E8201B5EC5B}"/>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4.6 Third cluster</a:t>
            </a:r>
          </a:p>
        </p:txBody>
      </p:sp>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21FA5EA-C0CB-4527-83E1-AF6993CF866C}"/>
              </a:ext>
            </a:extLst>
          </p:cNvPr>
          <p:cNvSpPr>
            <a:spLocks noGrp="1"/>
          </p:cNvSpPr>
          <p:nvPr>
            <p:ph idx="1"/>
          </p:nvPr>
        </p:nvSpPr>
        <p:spPr>
          <a:xfrm>
            <a:off x="4878784" y="4824249"/>
            <a:ext cx="6673136" cy="1461780"/>
          </a:xfrm>
        </p:spPr>
        <p:txBody>
          <a:bodyPr anchor="ctr">
            <a:normAutofit/>
          </a:bodyPr>
          <a:lstStyle/>
          <a:p>
            <a:r>
              <a:rPr lang="en-US" sz="1800" dirty="0">
                <a:solidFill>
                  <a:schemeClr val="bg1"/>
                </a:solidFill>
              </a:rPr>
              <a:t>It is only the head of the first cluster. It is the largest cluster regarding the number of hotels. </a:t>
            </a:r>
          </a:p>
        </p:txBody>
      </p:sp>
      <p:pic>
        <p:nvPicPr>
          <p:cNvPr id="8" name="Picture 7">
            <a:extLst>
              <a:ext uri="{FF2B5EF4-FFF2-40B4-BE49-F238E27FC236}">
                <a16:creationId xmlns:a16="http://schemas.microsoft.com/office/drawing/2014/main" id="{D52E8186-9ED8-457A-9C35-B9905C639C10}"/>
              </a:ext>
            </a:extLst>
          </p:cNvPr>
          <p:cNvPicPr>
            <a:picLocks noChangeAspect="1"/>
          </p:cNvPicPr>
          <p:nvPr/>
        </p:nvPicPr>
        <p:blipFill>
          <a:blip r:embed="rId2"/>
          <a:stretch>
            <a:fillRect/>
          </a:stretch>
        </p:blipFill>
        <p:spPr>
          <a:xfrm>
            <a:off x="127698" y="0"/>
            <a:ext cx="11759501" cy="4480560"/>
          </a:xfrm>
          <a:prstGeom prst="rect">
            <a:avLst/>
          </a:prstGeom>
        </p:spPr>
      </p:pic>
    </p:spTree>
    <p:extLst>
      <p:ext uri="{BB962C8B-B14F-4D97-AF65-F5344CB8AC3E}">
        <p14:creationId xmlns:p14="http://schemas.microsoft.com/office/powerpoint/2010/main" val="127957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2CADB69-6397-42C2-8073-0E8201B5EC5B}"/>
              </a:ext>
            </a:extLst>
          </p:cNvPr>
          <p:cNvSpPr>
            <a:spLocks noGrp="1"/>
          </p:cNvSpPr>
          <p:nvPr>
            <p:ph type="title"/>
          </p:nvPr>
        </p:nvSpPr>
        <p:spPr>
          <a:xfrm>
            <a:off x="634276" y="4892358"/>
            <a:ext cx="3766272" cy="1325563"/>
          </a:xfrm>
        </p:spPr>
        <p:txBody>
          <a:bodyPr>
            <a:normAutofit/>
          </a:bodyPr>
          <a:lstStyle/>
          <a:p>
            <a:pPr algn="r"/>
            <a:r>
              <a:rPr lang="en-US" sz="2400" dirty="0">
                <a:solidFill>
                  <a:schemeClr val="bg1"/>
                </a:solidFill>
              </a:rPr>
              <a:t>4.5 Fourth cluster</a:t>
            </a:r>
          </a:p>
        </p:txBody>
      </p:sp>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AFFFAF5-2550-4EBC-B62E-71BD46219342}"/>
              </a:ext>
            </a:extLst>
          </p:cNvPr>
          <p:cNvPicPr>
            <a:picLocks noChangeAspect="1"/>
          </p:cNvPicPr>
          <p:nvPr/>
        </p:nvPicPr>
        <p:blipFill>
          <a:blip r:embed="rId2"/>
          <a:stretch>
            <a:fillRect/>
          </a:stretch>
        </p:blipFill>
        <p:spPr>
          <a:xfrm>
            <a:off x="179451" y="655797"/>
            <a:ext cx="11830050" cy="3390900"/>
          </a:xfrm>
          <a:prstGeom prst="rect">
            <a:avLst/>
          </a:prstGeom>
        </p:spPr>
      </p:pic>
    </p:spTree>
    <p:extLst>
      <p:ext uri="{BB962C8B-B14F-4D97-AF65-F5344CB8AC3E}">
        <p14:creationId xmlns:p14="http://schemas.microsoft.com/office/powerpoint/2010/main" val="1294095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 Discussion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fontScale="77500" lnSpcReduction="20000"/>
          </a:bodyPr>
          <a:lstStyle/>
          <a:p>
            <a:r>
              <a:rPr lang="en-US" dirty="0"/>
              <a:t>The cost of accommodation varies according to region and type. While hotel rooms are inevitably more expensive in Paris, there are also many interesting hotels in Paris offering the same venues as the most expensive but at an acceptable price. It is interesting to note that, although the hotels in the center of Paris might be considered very expensive due to all the surrounding facilities there are also hotels with a lower price in each cluster which offer the same surrounding possibilities. Although all the clusters have an optimal range of facilities, I have found one main pattern. </a:t>
            </a:r>
          </a:p>
          <a:p>
            <a:r>
              <a:rPr lang="en-US" dirty="0"/>
              <a:t>The clustering is based on the proportion of each venue and each cluster groups the hotels with the same proportion of venues. In this case, if you are interested in a specific region of Paris but you have a limited budget you can take a look at the model and choose the hotel which offers the same surrounding facilities than the ones more expensive. Every cluster offers the same range of facilities but not in the same proportion.</a:t>
            </a:r>
          </a:p>
          <a:p>
            <a:r>
              <a:rPr lang="en-US" dirty="0"/>
              <a:t>We can extend this model and take in consideration the nearby region of Paris and try to see which area is the best in point of surrounding venues.</a:t>
            </a:r>
          </a:p>
        </p:txBody>
      </p:sp>
    </p:spTree>
    <p:extLst>
      <p:ext uri="{BB962C8B-B14F-4D97-AF65-F5344CB8AC3E}">
        <p14:creationId xmlns:p14="http://schemas.microsoft.com/office/powerpoint/2010/main" val="289526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VI. Conclusion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lnSpcReduction="10000"/>
          </a:bodyPr>
          <a:lstStyle/>
          <a:p>
            <a:pPr algn="just"/>
            <a:r>
              <a:rPr lang="en-US" dirty="0"/>
              <a:t>To solve this business problem, we clustered hotels from Paris areas in order to recommend venues and to support people who are looking for the right hotel to take the best decisions.</a:t>
            </a:r>
          </a:p>
          <a:p>
            <a:pPr algn="just"/>
            <a:r>
              <a:rPr lang="en-US" dirty="0"/>
              <a:t>In conclusion, Paris offers a wide range of tourist attractions: food, fashion, culture, nature, art and so on. If someone wants to travel there are many things to consider from choosing the right location, accommodation, flights, rental cars to attractions, restaurants, stores and other facilities. The price of accommodation depends on the number of venues and surrounding facilities. The closer the hotel is to the tourist attractions, the more expensive it will be but there is exceptions as you see because in each cluster there is more accessible hotel. </a:t>
            </a:r>
          </a:p>
        </p:txBody>
      </p:sp>
    </p:spTree>
    <p:extLst>
      <p:ext uri="{BB962C8B-B14F-4D97-AF65-F5344CB8AC3E}">
        <p14:creationId xmlns:p14="http://schemas.microsoft.com/office/powerpoint/2010/main" val="79013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a:extLst>
              <a:ext uri="{FF2B5EF4-FFF2-40B4-BE49-F238E27FC236}">
                <a16:creationId xmlns:a16="http://schemas.microsoft.com/office/drawing/2014/main" id="{6CAB4294-3BB0-4578-B179-8D1C5B36A167}"/>
              </a:ext>
            </a:extLst>
          </p:cNvPr>
          <p:cNvSpPr>
            <a:spLocks noGrp="1"/>
          </p:cNvSpPr>
          <p:nvPr>
            <p:ph type="title"/>
          </p:nvPr>
        </p:nvSpPr>
        <p:spPr>
          <a:xfrm>
            <a:off x="640079" y="2053641"/>
            <a:ext cx="3669161" cy="2760098"/>
          </a:xfrm>
        </p:spPr>
        <p:txBody>
          <a:bodyPr>
            <a:normAutofit/>
          </a:bodyPr>
          <a:lstStyle/>
          <a:p>
            <a:r>
              <a:rPr lang="en-US" b="1">
                <a:solidFill>
                  <a:srgbClr val="FFFFFF"/>
                </a:solidFill>
              </a:rPr>
              <a:t>I. Business Problem Section</a:t>
            </a:r>
            <a:endParaRPr lang="en-US">
              <a:solidFill>
                <a:srgbClr val="FFFFFF"/>
              </a:solidFill>
            </a:endParaRPr>
          </a:p>
        </p:txBody>
      </p:sp>
      <p:sp>
        <p:nvSpPr>
          <p:cNvPr id="7" name="Content Placeholder 6">
            <a:extLst>
              <a:ext uri="{FF2B5EF4-FFF2-40B4-BE49-F238E27FC236}">
                <a16:creationId xmlns:a16="http://schemas.microsoft.com/office/drawing/2014/main" id="{629BAC33-05AB-4D28-863C-B2C3771A0B5A}"/>
              </a:ext>
            </a:extLst>
          </p:cNvPr>
          <p:cNvSpPr>
            <a:spLocks noGrp="1"/>
          </p:cNvSpPr>
          <p:nvPr>
            <p:ph idx="1"/>
          </p:nvPr>
        </p:nvSpPr>
        <p:spPr>
          <a:xfrm>
            <a:off x="6090574" y="390525"/>
            <a:ext cx="5306084" cy="5641975"/>
          </a:xfrm>
        </p:spPr>
        <p:txBody>
          <a:bodyPr anchor="ctr">
            <a:normAutofit/>
          </a:bodyPr>
          <a:lstStyle/>
          <a:p>
            <a:r>
              <a:rPr lang="en-US" sz="1500" dirty="0">
                <a:solidFill>
                  <a:srgbClr val="000000"/>
                </a:solidFill>
              </a:rPr>
              <a:t>Being one of the world capitals of arts, culture, gastronomy and fashion, millions of travelers visit Paris each year to explore the city's cultural attractions. There are a lot of travel agencies that offer various deals on flights, hotel stays and rental cars. Also, there are people who prefer not to work with a travel agency and who want to plan the holiday on their own.</a:t>
            </a:r>
          </a:p>
          <a:p>
            <a:r>
              <a:rPr lang="en-US" sz="1500" dirty="0">
                <a:solidFill>
                  <a:srgbClr val="000000"/>
                </a:solidFill>
              </a:rPr>
              <a:t>In this scenario, the business problem is: How could I provide support to different stakeholders (people or tourism agencies) in choosing the best accommodation near the hotels? Where would I recommend that is the best place to stay based on the top accommodation around the hotel? There will also the average price per night in order for everyone to choose the right place with the budget that they have. </a:t>
            </a:r>
          </a:p>
          <a:p>
            <a:r>
              <a:rPr lang="en-US" sz="1500" dirty="0">
                <a:solidFill>
                  <a:srgbClr val="000000"/>
                </a:solidFill>
              </a:rPr>
              <a:t>To solve this business problem, we will use Foursquare location data and we will create machine learning models to cluster Paris areas in order to recommend profitable hotels based on different surrounding facilities such as hotels, restaurants, stores, attractions and so on.</a:t>
            </a:r>
          </a:p>
          <a:p>
            <a:r>
              <a:rPr lang="en-US" sz="1500" dirty="0">
                <a:solidFill>
                  <a:srgbClr val="000000"/>
                </a:solidFill>
              </a:rPr>
              <a:t>Through these models the stakeholders will have a wide range of recommendations for accommodation, they will know all the facilities to enjoy on vacation, will receive a wide range of options and, in this way, they will know exactly what hotel is the most suitable for them based on their budget and top venues around the hotel.</a:t>
            </a:r>
          </a:p>
          <a:p>
            <a:endParaRPr lang="en-US" sz="1500" dirty="0">
              <a:solidFill>
                <a:srgbClr val="000000"/>
              </a:solidFill>
            </a:endParaRPr>
          </a:p>
          <a:p>
            <a:endParaRPr lang="en-US" sz="1500" dirty="0">
              <a:solidFill>
                <a:srgbClr val="000000"/>
              </a:solidFill>
            </a:endParaRPr>
          </a:p>
        </p:txBody>
      </p:sp>
    </p:spTree>
    <p:extLst>
      <p:ext uri="{BB962C8B-B14F-4D97-AF65-F5344CB8AC3E}">
        <p14:creationId xmlns:p14="http://schemas.microsoft.com/office/powerpoint/2010/main" val="191463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640079" y="2053641"/>
            <a:ext cx="3669161" cy="2760098"/>
          </a:xfrm>
        </p:spPr>
        <p:txBody>
          <a:bodyPr>
            <a:normAutofit/>
          </a:bodyPr>
          <a:lstStyle/>
          <a:p>
            <a:r>
              <a:rPr lang="en-US" b="1">
                <a:solidFill>
                  <a:srgbClr val="FFFFFF"/>
                </a:solidFill>
              </a:rPr>
              <a:t>II. Data Section</a:t>
            </a:r>
            <a:endParaRPr lang="en-US">
              <a:solidFill>
                <a:srgbClr val="FFFFFF"/>
              </a:solidFill>
            </a:endParaRPr>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To perform this idea, it was used data from 2 different sources. Data about hotels from Paris was taken from booking. It was collected information related to postal code, name of the hotel, address, average price per night and it was integrated into a database which contain 71 observations about 71 hotels from Paris. For a better analysis it was selected data about hotels from different areas and with different facilities but with the idea that the relevant stakeholders want to book an hotel in Paris not near Paris in order to be near all accommodation.</a:t>
            </a:r>
          </a:p>
          <a:p>
            <a:r>
              <a:rPr lang="en-US" sz="1700" dirty="0">
                <a:solidFill>
                  <a:srgbClr val="000000"/>
                </a:solidFill>
              </a:rPr>
              <a:t>The second source used is Foursquare location data in order to explore and target recommended locations across different venues. </a:t>
            </a:r>
          </a:p>
          <a:p>
            <a:r>
              <a:rPr lang="en-US" sz="1700" dirty="0">
                <a:solidFill>
                  <a:srgbClr val="000000"/>
                </a:solidFill>
              </a:rPr>
              <a:t>The final database which combine Foursquare location data and hotels data which will be used to develop our machine learning models and to cluster Paris  neighborhoods in order to provide the best recommendations in choosing a hotel based on a wide range of surrounding facilities.</a:t>
            </a:r>
          </a:p>
          <a:p>
            <a:endParaRPr lang="en-US" sz="1700" dirty="0">
              <a:solidFill>
                <a:srgbClr val="000000"/>
              </a:solidFill>
            </a:endParaRPr>
          </a:p>
        </p:txBody>
      </p:sp>
    </p:spTree>
    <p:extLst>
      <p:ext uri="{BB962C8B-B14F-4D97-AF65-F5344CB8AC3E}">
        <p14:creationId xmlns:p14="http://schemas.microsoft.com/office/powerpoint/2010/main" val="36950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6904F-9115-413D-8A8C-232EFF287F0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2.1 Data sourcing </a:t>
            </a:r>
          </a:p>
        </p:txBody>
      </p:sp>
      <p:sp>
        <p:nvSpPr>
          <p:cNvPr id="3" name="Content Placeholder 2">
            <a:extLst>
              <a:ext uri="{FF2B5EF4-FFF2-40B4-BE49-F238E27FC236}">
                <a16:creationId xmlns:a16="http://schemas.microsoft.com/office/drawing/2014/main" id="{31D0B04F-C977-4E51-AE65-25520BECD700}"/>
              </a:ext>
            </a:extLst>
          </p:cNvPr>
          <p:cNvSpPr>
            <a:spLocks noGrp="1"/>
          </p:cNvSpPr>
          <p:nvPr>
            <p:ph idx="1"/>
          </p:nvPr>
        </p:nvSpPr>
        <p:spPr>
          <a:xfrm>
            <a:off x="643468" y="2638044"/>
            <a:ext cx="3363974" cy="3415622"/>
          </a:xfrm>
        </p:spPr>
        <p:txBody>
          <a:bodyPr>
            <a:normAutofit fontScale="92500" lnSpcReduction="20000"/>
          </a:bodyPr>
          <a:lstStyle/>
          <a:p>
            <a:r>
              <a:rPr lang="en-US" sz="2100" dirty="0">
                <a:solidFill>
                  <a:schemeClr val="bg1">
                    <a:lumMod val="85000"/>
                  </a:schemeClr>
                </a:solidFill>
              </a:rPr>
              <a:t>Data about hotels from Paris was taken from booking</a:t>
            </a:r>
          </a:p>
          <a:p>
            <a:r>
              <a:rPr lang="en-US" sz="2100" dirty="0">
                <a:solidFill>
                  <a:schemeClr val="bg1">
                    <a:lumMod val="85000"/>
                  </a:schemeClr>
                </a:solidFill>
              </a:rPr>
              <a:t>Out data is composed of Postal Code, Hotel name, Average price per night, Address of the hotel, Latitude and Longitude </a:t>
            </a:r>
          </a:p>
          <a:p>
            <a:r>
              <a:rPr lang="en-US" sz="2000" dirty="0">
                <a:solidFill>
                  <a:schemeClr val="bg1">
                    <a:lumMod val="85000"/>
                  </a:schemeClr>
                </a:solidFill>
              </a:rPr>
              <a:t>These Hotels are the most appreciate by people. Budget and number of stars may differs from each other but the people who actually went there, they really appreciate their trip. </a:t>
            </a:r>
          </a:p>
        </p:txBody>
      </p:sp>
      <p:pic>
        <p:nvPicPr>
          <p:cNvPr id="4" name="Picture 3">
            <a:extLst>
              <a:ext uri="{FF2B5EF4-FFF2-40B4-BE49-F238E27FC236}">
                <a16:creationId xmlns:a16="http://schemas.microsoft.com/office/drawing/2014/main" id="{0449C901-0C4A-4D7E-848A-2BE04A9F34B8}"/>
              </a:ext>
            </a:extLst>
          </p:cNvPr>
          <p:cNvPicPr>
            <a:picLocks noChangeAspect="1"/>
          </p:cNvPicPr>
          <p:nvPr/>
        </p:nvPicPr>
        <p:blipFill>
          <a:blip r:embed="rId2"/>
          <a:stretch>
            <a:fillRect/>
          </a:stretch>
        </p:blipFill>
        <p:spPr>
          <a:xfrm>
            <a:off x="5135838" y="590550"/>
            <a:ext cx="6773561" cy="5676900"/>
          </a:xfrm>
          <a:prstGeom prst="rect">
            <a:avLst/>
          </a:prstGeom>
        </p:spPr>
      </p:pic>
    </p:spTree>
    <p:extLst>
      <p:ext uri="{BB962C8B-B14F-4D97-AF65-F5344CB8AC3E}">
        <p14:creationId xmlns:p14="http://schemas.microsoft.com/office/powerpoint/2010/main" val="42661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47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29D5DE-ED2E-43C9-9468-CE291AA77297}"/>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2.2 Map of Paris with hotels on top.</a:t>
            </a:r>
          </a:p>
        </p:txBody>
      </p:sp>
      <p:pic>
        <p:nvPicPr>
          <p:cNvPr id="5" name="Picture 4">
            <a:extLst>
              <a:ext uri="{FF2B5EF4-FFF2-40B4-BE49-F238E27FC236}">
                <a16:creationId xmlns:a16="http://schemas.microsoft.com/office/drawing/2014/main" id="{FD57AB5D-979D-434A-BD4B-6337FA4F0742}"/>
              </a:ext>
            </a:extLst>
          </p:cNvPr>
          <p:cNvPicPr>
            <a:picLocks noChangeAspect="1"/>
          </p:cNvPicPr>
          <p:nvPr/>
        </p:nvPicPr>
        <p:blipFill rotWithShape="1">
          <a:blip r:embed="rId2"/>
          <a:srcRect t="1889" r="1" b="2322"/>
          <a:stretch/>
        </p:blipFill>
        <p:spPr>
          <a:xfrm>
            <a:off x="327547" y="321733"/>
            <a:ext cx="7058306" cy="4107392"/>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B721B9-8B0F-47EC-8ED7-0B18FA6D6FA7}"/>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The hotels are in Paris and more especially near all the main tourism attractions that people may ask from an hotel. </a:t>
            </a:r>
          </a:p>
        </p:txBody>
      </p:sp>
    </p:spTree>
    <p:extLst>
      <p:ext uri="{BB962C8B-B14F-4D97-AF65-F5344CB8AC3E}">
        <p14:creationId xmlns:p14="http://schemas.microsoft.com/office/powerpoint/2010/main" val="362184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640079" y="2053641"/>
            <a:ext cx="3669161" cy="2760098"/>
          </a:xfrm>
        </p:spPr>
        <p:txBody>
          <a:bodyPr>
            <a:normAutofit/>
          </a:bodyPr>
          <a:lstStyle/>
          <a:p>
            <a:r>
              <a:rPr lang="en-US" b="1">
                <a:solidFill>
                  <a:srgbClr val="FFFFFF"/>
                </a:solidFill>
              </a:rPr>
              <a:t>III. Methodology section</a:t>
            </a:r>
            <a:endParaRPr lang="en-US">
              <a:solidFill>
                <a:srgbClr val="FFFFFF"/>
              </a:solidFill>
            </a:endParaRPr>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The main components of the report are:</a:t>
            </a:r>
          </a:p>
          <a:p>
            <a:r>
              <a:rPr lang="en-US" sz="2200" dirty="0">
                <a:solidFill>
                  <a:srgbClr val="000000"/>
                </a:solidFill>
              </a:rPr>
              <a:t>1. Data Collection: to bring all the required information in one single data frame. The main components of the data are: Postal Code, Hotel name, Average price per night, Address, Latitude and Longitude. </a:t>
            </a:r>
          </a:p>
          <a:p>
            <a:r>
              <a:rPr lang="en-US" sz="2200" dirty="0">
                <a:solidFill>
                  <a:srgbClr val="000000"/>
                </a:solidFill>
              </a:rPr>
              <a:t>2. Data Exploration and Understanding: to inspect the data, extract and analyze all the hidden insights</a:t>
            </a:r>
          </a:p>
          <a:p>
            <a:r>
              <a:rPr lang="en-US" sz="2200" dirty="0">
                <a:solidFill>
                  <a:srgbClr val="000000"/>
                </a:solidFill>
              </a:rPr>
              <a:t>3. Data Modeling: K-means Clustering: to cluster Paris and nearby hotels to see how they group together and based on what kind of information with the final purpose to provide useful information related to accommodation strategies</a:t>
            </a:r>
          </a:p>
          <a:p>
            <a:endParaRPr lang="en-US" sz="2200" dirty="0">
              <a:solidFill>
                <a:srgbClr val="000000"/>
              </a:solidFill>
            </a:endParaRPr>
          </a:p>
        </p:txBody>
      </p:sp>
    </p:spTree>
    <p:extLst>
      <p:ext uri="{BB962C8B-B14F-4D97-AF65-F5344CB8AC3E}">
        <p14:creationId xmlns:p14="http://schemas.microsoft.com/office/powerpoint/2010/main" val="80605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IV. Result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fontScale="77500" lnSpcReduction="20000"/>
          </a:bodyPr>
          <a:lstStyle/>
          <a:p>
            <a:r>
              <a:rPr lang="en-US" dirty="0"/>
              <a:t>It was observed what venues are available near each hotel. Hotels that are in the center of Paris have the most facilities. Compared to the hotels located further from the center. There is a huge variety of facilities from local and foreign restaurants, airport services, art gallery, art museum, bus and train station, shops, church, comedy club, grocery stores, market, medical center, museum, nightclub, park, theater, and so on. Hotels from the central area have in particular facilities, such as local and foreign restaurants, bistro, cafe, bar, bakery, stores, plaza, lounge, along with the biggest tourist attractions: The Eiffel Tower, Louvre Museum, Notre Dame de Paris, Pantheon, Arc de Triomphe.</a:t>
            </a:r>
          </a:p>
          <a:p>
            <a:r>
              <a:rPr lang="en-US" dirty="0"/>
              <a:t>The clusters were grouped by similarities. It can be noticed that hotels with common venues and many tourist attractions are grouped together, compared with hotels located in less crowded areas and with fewer facilities and venues. The first cluster (Cluster 0), contains the most number of hotels. They have a lot of facilities and the benefit of many tourist attractions. But the largest facilities is in the third cluster (Cluster 2) and a plenty tourist attractions. The latest cluster is composed of few hotels which are isolated and the second cluster is composed of hotels which are far from the center. </a:t>
            </a:r>
          </a:p>
        </p:txBody>
      </p:sp>
    </p:spTree>
    <p:extLst>
      <p:ext uri="{BB962C8B-B14F-4D97-AF65-F5344CB8AC3E}">
        <p14:creationId xmlns:p14="http://schemas.microsoft.com/office/powerpoint/2010/main" val="123790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6526E087-3C88-4760-9134-798BFA3F5B6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 4.1 Top 10 venues.</a:t>
            </a:r>
          </a:p>
        </p:txBody>
      </p:sp>
      <p:pic>
        <p:nvPicPr>
          <p:cNvPr id="9" name="Picture 8">
            <a:extLst>
              <a:ext uri="{FF2B5EF4-FFF2-40B4-BE49-F238E27FC236}">
                <a16:creationId xmlns:a16="http://schemas.microsoft.com/office/drawing/2014/main" id="{71A3862D-CC30-4EAD-A76D-C471237F2E08}"/>
              </a:ext>
            </a:extLst>
          </p:cNvPr>
          <p:cNvPicPr>
            <a:picLocks noChangeAspect="1"/>
          </p:cNvPicPr>
          <p:nvPr/>
        </p:nvPicPr>
        <p:blipFill>
          <a:blip r:embed="rId2"/>
          <a:stretch>
            <a:fillRect/>
          </a:stretch>
        </p:blipFill>
        <p:spPr>
          <a:xfrm>
            <a:off x="3571874" y="514350"/>
            <a:ext cx="8096251" cy="4029075"/>
          </a:xfrm>
          <a:prstGeom prst="rect">
            <a:avLst/>
          </a:prstGeom>
        </p:spPr>
      </p:pic>
      <p:sp>
        <p:nvSpPr>
          <p:cNvPr id="8" name="Content Placeholder 7">
            <a:extLst>
              <a:ext uri="{FF2B5EF4-FFF2-40B4-BE49-F238E27FC236}">
                <a16:creationId xmlns:a16="http://schemas.microsoft.com/office/drawing/2014/main" id="{482B928A-1F1D-4FB2-B16D-8FFC58BAC85D}"/>
              </a:ext>
            </a:extLst>
          </p:cNvPr>
          <p:cNvSpPr>
            <a:spLocks noGrp="1"/>
          </p:cNvSpPr>
          <p:nvPr>
            <p:ph idx="1"/>
          </p:nvPr>
        </p:nvSpPr>
        <p:spPr>
          <a:xfrm>
            <a:off x="4038600" y="4884873"/>
            <a:ext cx="7188199" cy="1292090"/>
          </a:xfrm>
        </p:spPr>
        <p:txBody>
          <a:bodyPr>
            <a:normAutofit/>
          </a:bodyPr>
          <a:lstStyle/>
          <a:p>
            <a:r>
              <a:rPr lang="en-US" sz="1800" dirty="0"/>
              <a:t>- In summary of this graph </a:t>
            </a:r>
            <a:r>
              <a:rPr lang="en-US" sz="1800" b="1" dirty="0"/>
              <a:t>263</a:t>
            </a:r>
            <a:r>
              <a:rPr lang="en-US" sz="1800" dirty="0"/>
              <a:t> unique categories were returned by Foursquare, then I created a table which shows list of top 10 venue category for each hotels in above table.</a:t>
            </a:r>
          </a:p>
        </p:txBody>
      </p:sp>
    </p:spTree>
    <p:extLst>
      <p:ext uri="{BB962C8B-B14F-4D97-AF65-F5344CB8AC3E}">
        <p14:creationId xmlns:p14="http://schemas.microsoft.com/office/powerpoint/2010/main" val="301683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0F92F1-0C2D-4DC9-8DC5-F1019741456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4.2 Find the optimal number of cluster</a:t>
            </a:r>
          </a:p>
        </p:txBody>
      </p:sp>
      <p:pic>
        <p:nvPicPr>
          <p:cNvPr id="4" name="Picture 3">
            <a:extLst>
              <a:ext uri="{FF2B5EF4-FFF2-40B4-BE49-F238E27FC236}">
                <a16:creationId xmlns:a16="http://schemas.microsoft.com/office/drawing/2014/main" id="{5635056E-3B46-4968-BDE6-4B82E4FDB76B}"/>
              </a:ext>
            </a:extLst>
          </p:cNvPr>
          <p:cNvPicPr>
            <a:picLocks noChangeAspect="1"/>
          </p:cNvPicPr>
          <p:nvPr/>
        </p:nvPicPr>
        <p:blipFill>
          <a:blip r:embed="rId2"/>
          <a:stretch>
            <a:fillRect/>
          </a:stretch>
        </p:blipFill>
        <p:spPr>
          <a:xfrm>
            <a:off x="4038600" y="1627893"/>
            <a:ext cx="7188199" cy="2461957"/>
          </a:xfrm>
          <a:prstGeom prst="rect">
            <a:avLst/>
          </a:prstGeom>
        </p:spPr>
      </p:pic>
      <p:sp>
        <p:nvSpPr>
          <p:cNvPr id="3" name="Content Placeholder 2">
            <a:extLst>
              <a:ext uri="{FF2B5EF4-FFF2-40B4-BE49-F238E27FC236}">
                <a16:creationId xmlns:a16="http://schemas.microsoft.com/office/drawing/2014/main" id="{CEF05FED-0BEB-443D-9B9D-1D459483FA86}"/>
              </a:ext>
            </a:extLst>
          </p:cNvPr>
          <p:cNvSpPr>
            <a:spLocks noGrp="1"/>
          </p:cNvSpPr>
          <p:nvPr>
            <p:ph idx="1"/>
          </p:nvPr>
        </p:nvSpPr>
        <p:spPr>
          <a:xfrm>
            <a:off x="4038600" y="4884873"/>
            <a:ext cx="7188199" cy="1292090"/>
          </a:xfrm>
        </p:spPr>
        <p:txBody>
          <a:bodyPr>
            <a:normAutofit/>
          </a:bodyPr>
          <a:lstStyle/>
          <a:p>
            <a:r>
              <a:rPr lang="en-US" sz="1800" dirty="0"/>
              <a:t>The elbow method shows us the optimal number of cluster k, in our study our optimal number is not obvious but we can show above that k = 4 for an optimal choice. </a:t>
            </a:r>
          </a:p>
        </p:txBody>
      </p:sp>
    </p:spTree>
    <p:extLst>
      <p:ext uri="{BB962C8B-B14F-4D97-AF65-F5344CB8AC3E}">
        <p14:creationId xmlns:p14="http://schemas.microsoft.com/office/powerpoint/2010/main" val="3304684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1421</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Tw Cen MT</vt:lpstr>
      <vt:lpstr>Office Theme</vt:lpstr>
      <vt:lpstr>Capstone Project - The Battle of Neighborhoods</vt:lpstr>
      <vt:lpstr>I. Business Problem Section</vt:lpstr>
      <vt:lpstr>II. Data Section</vt:lpstr>
      <vt:lpstr>2.1 Data sourcing </vt:lpstr>
      <vt:lpstr>2.2 Map of Paris with hotels on top.</vt:lpstr>
      <vt:lpstr>III. Methodology section</vt:lpstr>
      <vt:lpstr>IV. Result Section</vt:lpstr>
      <vt:lpstr> 4.1 Top 10 venues.</vt:lpstr>
      <vt:lpstr>4.2 Find the optimal number of cluster</vt:lpstr>
      <vt:lpstr>4.3 Map of clusters</vt:lpstr>
      <vt:lpstr>4.4 First cluster</vt:lpstr>
      <vt:lpstr>4.5 Second cluster</vt:lpstr>
      <vt:lpstr>4.6 Third cluster</vt:lpstr>
      <vt:lpstr>4.5 Fourth cluster</vt:lpstr>
      <vt:lpstr>V. Discussion Section</vt:lpstr>
      <vt:lpstr>VI. 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Ghentian, Sebastian Romulus (uib43465)</dc:creator>
  <cp:lastModifiedBy>Ghentian, Sebastian Romulus (uib43465)</cp:lastModifiedBy>
  <cp:revision>3</cp:revision>
  <dcterms:created xsi:type="dcterms:W3CDTF">2019-07-05T07:54:09Z</dcterms:created>
  <dcterms:modified xsi:type="dcterms:W3CDTF">2019-07-05T08:04:06Z</dcterms:modified>
</cp:coreProperties>
</file>