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0" r:id="rId4"/>
    <p:sldId id="262" r:id="rId5"/>
    <p:sldId id="273" r:id="rId6"/>
    <p:sldId id="263" r:id="rId7"/>
    <p:sldId id="264" r:id="rId8"/>
    <p:sldId id="266" r:id="rId9"/>
    <p:sldId id="274" r:id="rId10"/>
    <p:sldId id="267" r:id="rId11"/>
    <p:sldId id="275" r:id="rId12"/>
    <p:sldId id="276" r:id="rId13"/>
    <p:sldId id="277" r:id="rId14"/>
    <p:sldId id="278" r:id="rId15"/>
    <p:sldId id="279" r:id="rId16"/>
    <p:sldId id="280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23D11A-1DF6-EE6B-4EF2-11716DE30A45}" name="Romina Dertscheny-Schwarz" initials="RDS" userId="S::dertscheny-schwarz@eworks-gmbh.de::bf7a6196-0876-49c8-aa05-96405fe9696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7582" autoAdjust="0"/>
  </p:normalViewPr>
  <p:slideViewPr>
    <p:cSldViewPr snapToGrid="0" showGuides="1">
      <p:cViewPr varScale="1">
        <p:scale>
          <a:sx n="97" d="100"/>
          <a:sy n="97" d="100"/>
        </p:scale>
        <p:origin x="12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BFF51-2098-4D5A-94F9-58B977AD4BE2}" type="datetimeFigureOut">
              <a:rPr lang="de-DE" smtClean="0"/>
              <a:t>28.10.2025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664C4-E931-43C8-BC1C-83625EAB2A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67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Überleitung von vorheriger Folie: </a:t>
            </a:r>
            <a:br>
              <a:rPr lang="de-DE" dirty="0"/>
            </a:br>
            <a:r>
              <a:rPr lang="de-DE" dirty="0"/>
              <a:t>	Titel sehr allgemein gehalten:</a:t>
            </a:r>
            <a:br>
              <a:rPr lang="de-DE" dirty="0"/>
            </a:br>
            <a:r>
              <a:rPr lang="de-DE" dirty="0"/>
              <a:t>	Nur mit einem Kart beschäftigt</a:t>
            </a:r>
            <a:br>
              <a:rPr lang="de-DE" dirty="0"/>
            </a:br>
            <a:r>
              <a:rPr lang="de-DE" dirty="0"/>
              <a:t>	Entwickelt von SMS</a:t>
            </a:r>
          </a:p>
          <a:p>
            <a:endParaRPr lang="de-DE" dirty="0"/>
          </a:p>
          <a:p>
            <a:r>
              <a:rPr lang="de-DE" dirty="0"/>
              <a:t>Sehr kurz halten</a:t>
            </a:r>
            <a:br>
              <a:rPr lang="de-DE" dirty="0"/>
            </a:br>
            <a:r>
              <a:rPr lang="de-DE" dirty="0"/>
              <a:t>Dient nur als Überleitung zum Kart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Überleitung nächste Folie:</a:t>
            </a:r>
            <a:br>
              <a:rPr lang="de-DE" dirty="0"/>
            </a:br>
            <a:r>
              <a:rPr lang="de-DE" dirty="0"/>
              <a:t>	Und genau um dieses Kart ging es in meiner Bachelorarbeit und soll es nun in diesem Abschlussvortrag gehen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60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Bsp</a:t>
            </a:r>
            <a:r>
              <a:rPr lang="de-DE" dirty="0"/>
              <a:t>: kabellose Schnittstelle</a:t>
            </a:r>
          </a:p>
          <a:p>
            <a:br>
              <a:rPr lang="de-DE" dirty="0"/>
            </a:br>
            <a:r>
              <a:rPr lang="de-DE" dirty="0"/>
              <a:t>2 = </a:t>
            </a:r>
            <a:r>
              <a:rPr lang="de-DE" dirty="0" err="1"/>
              <a:t>zeile</a:t>
            </a:r>
            <a:r>
              <a:rPr lang="de-DE" dirty="0"/>
              <a:t> wichtiger</a:t>
            </a:r>
          </a:p>
          <a:p>
            <a:r>
              <a:rPr lang="de-DE" dirty="0"/>
              <a:t>1 = Gleichwichtig</a:t>
            </a:r>
          </a:p>
          <a:p>
            <a:r>
              <a:rPr lang="de-DE" dirty="0"/>
              <a:t>0 = Spalte Wichtiger</a:t>
            </a:r>
          </a:p>
          <a:p>
            <a:endParaRPr lang="de-DE" dirty="0"/>
          </a:p>
          <a:p>
            <a:r>
              <a:rPr lang="de-DE" dirty="0"/>
              <a:t>Sicherheit gewinnt, dann Nutzerfreundlichkeit und Kompatibilität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774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Jedes Konzept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wwird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hinsichtlich der Anforderungen bewertet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Sehr gute Erfüllung des Kriteriums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Gute Erfüllung des Kriteriums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Mangelhafte Erfüllung des Kriteriums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Schlechte Erfüllung des Kriteriums</a:t>
            </a: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gewichtung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 Paarvergleich ergibt sich eine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gewichtung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konzepte</a:t>
            </a:r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863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Nicht tief einsteigen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Wlan</a:t>
            </a:r>
            <a:r>
              <a:rPr lang="de-DE" dirty="0"/>
              <a:t> gewinnt. Vor allem :</a:t>
            </a:r>
          </a:p>
          <a:p>
            <a:r>
              <a:rPr lang="de-DE" dirty="0"/>
              <a:t>	In ESP enthalten</a:t>
            </a:r>
            <a:br>
              <a:rPr lang="de-DE" dirty="0"/>
            </a:br>
            <a:r>
              <a:rPr lang="de-DE" dirty="0"/>
              <a:t>	Alle Endgeräte</a:t>
            </a:r>
            <a:br>
              <a:rPr lang="de-DE" dirty="0"/>
            </a:br>
            <a:r>
              <a:rPr lang="de-DE" dirty="0"/>
              <a:t>	Hohe Datenrate</a:t>
            </a:r>
            <a:br>
              <a:rPr lang="de-DE" dirty="0"/>
            </a:br>
            <a:r>
              <a:rPr lang="de-DE" dirty="0"/>
              <a:t>	Gute </a:t>
            </a:r>
            <a:r>
              <a:rPr lang="de-DE" dirty="0" err="1"/>
              <a:t>reichweite</a:t>
            </a:r>
            <a:br>
              <a:rPr lang="de-DE" dirty="0"/>
            </a:br>
            <a:r>
              <a:rPr lang="de-DE" dirty="0"/>
              <a:t>	Hohe Sicherheit (Passwort)</a:t>
            </a:r>
            <a:br>
              <a:rPr lang="de-DE" dirty="0"/>
            </a:br>
            <a:r>
              <a:rPr lang="de-DE" dirty="0"/>
              <a:t>	Einfache Darstellung / Webserver)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Bluetooth:</a:t>
            </a:r>
          </a:p>
          <a:p>
            <a:r>
              <a:rPr lang="de-DE" dirty="0"/>
              <a:t>	Keine hohe Sicherheit</a:t>
            </a:r>
            <a:br>
              <a:rPr lang="de-DE" dirty="0"/>
            </a:br>
            <a:r>
              <a:rPr lang="de-DE" dirty="0"/>
              <a:t>	Keine hohe Reichweite</a:t>
            </a:r>
            <a:br>
              <a:rPr lang="de-DE" dirty="0"/>
            </a:br>
            <a:r>
              <a:rPr lang="de-DE" dirty="0"/>
              <a:t>	Nicht nutzerfreundlich (keine Einfache </a:t>
            </a:r>
            <a:r>
              <a:rPr lang="de-DE" dirty="0" err="1"/>
              <a:t>Dasarstellung</a:t>
            </a:r>
            <a:r>
              <a:rPr lang="de-DE" dirty="0"/>
              <a:t>, App nötig)</a:t>
            </a:r>
            <a:br>
              <a:rPr lang="de-DE" dirty="0"/>
            </a:br>
            <a:r>
              <a:rPr lang="de-DE" dirty="0"/>
              <a:t>	Hoher entwicklungsaufwand (Stack, </a:t>
            </a:r>
            <a:r>
              <a:rPr lang="de-DE" dirty="0" err="1"/>
              <a:t>Darstelleun</a:t>
            </a:r>
            <a:r>
              <a:rPr lang="de-DE" dirty="0"/>
              <a:t>)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LoRa</a:t>
            </a:r>
            <a:r>
              <a:rPr lang="de-DE" dirty="0"/>
              <a:t> (ungeeignet, kleine Sensordaten, hohe Reichweite, keine Sicherheit, nicht kompatibel</a:t>
            </a:r>
            <a:br>
              <a:rPr lang="de-DE" dirty="0"/>
            </a:br>
            <a:br>
              <a:rPr lang="de-DE" dirty="0"/>
            </a:br>
            <a:r>
              <a:rPr lang="de-DE" dirty="0"/>
              <a:t>LTE</a:t>
            </a:r>
          </a:p>
          <a:p>
            <a:r>
              <a:rPr lang="de-DE" dirty="0"/>
              <a:t>	Teuer (</a:t>
            </a:r>
            <a:r>
              <a:rPr lang="de-DE" dirty="0" err="1"/>
              <a:t>Simkarte</a:t>
            </a:r>
            <a:r>
              <a:rPr lang="de-DE" dirty="0"/>
              <a:t>, monatliche Kosten)</a:t>
            </a:r>
          </a:p>
          <a:p>
            <a:r>
              <a:rPr lang="de-DE" dirty="0"/>
              <a:t>	Hoher Entwicklungsaufwand /</a:t>
            </a:r>
            <a:r>
              <a:rPr lang="de-DE" dirty="0" err="1"/>
              <a:t>hardware</a:t>
            </a:r>
            <a:r>
              <a:rPr lang="de-DE" dirty="0"/>
              <a:t> + Software)</a:t>
            </a:r>
            <a:br>
              <a:rPr lang="de-DE" dirty="0"/>
            </a:br>
            <a:r>
              <a:rPr lang="de-DE" dirty="0"/>
              <a:t>	Sehr hoher Energieverbrauch</a:t>
            </a:r>
            <a:br>
              <a:rPr lang="de-DE" dirty="0"/>
            </a:br>
            <a:r>
              <a:rPr lang="de-DE" dirty="0"/>
              <a:t>	Nicht nutzbar mit vielen </a:t>
            </a:r>
            <a:r>
              <a:rPr lang="de-DE" dirty="0" err="1"/>
              <a:t>tablets</a:t>
            </a:r>
            <a:r>
              <a:rPr lang="de-DE" dirty="0"/>
              <a:t> oder Laptops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217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TFT-LCD Display (</a:t>
            </a:r>
          </a:p>
          <a:p>
            <a:r>
              <a:rPr lang="de-DE" dirty="0"/>
              <a:t>	Jeder Pixel von </a:t>
            </a:r>
            <a:r>
              <a:rPr lang="de-DE" dirty="0" err="1"/>
              <a:t>transistor</a:t>
            </a:r>
            <a:r>
              <a:rPr lang="de-DE" dirty="0"/>
              <a:t> </a:t>
            </a:r>
            <a:r>
              <a:rPr lang="de-DE" dirty="0" err="1"/>
              <a:t>steuerbarf</a:t>
            </a:r>
            <a:endParaRPr lang="de-DE" dirty="0"/>
          </a:p>
          <a:p>
            <a:r>
              <a:rPr lang="de-DE" dirty="0"/>
              <a:t>	Vorteile</a:t>
            </a:r>
          </a:p>
          <a:p>
            <a:r>
              <a:rPr lang="de-DE" dirty="0"/>
              <a:t>	</a:t>
            </a:r>
            <a:r>
              <a:rPr lang="de-DE" dirty="0" err="1"/>
              <a:t>Bedinbarkeit</a:t>
            </a:r>
            <a:r>
              <a:rPr lang="de-DE" dirty="0"/>
              <a:t> (Fast immer als Touch verfügbar)</a:t>
            </a:r>
          </a:p>
          <a:p>
            <a:r>
              <a:rPr lang="de-DE" dirty="0"/>
              <a:t>	Darstellung Farbe + Hohe Auflösung/Kontraste</a:t>
            </a:r>
          </a:p>
          <a:p>
            <a:r>
              <a:rPr lang="de-DE" dirty="0"/>
              <a:t>	Größe (sehrt variabel verfügbar)</a:t>
            </a:r>
          </a:p>
          <a:p>
            <a:r>
              <a:rPr lang="de-DE" dirty="0"/>
              <a:t>	in den wichtigen Punkten sehr gut</a:t>
            </a:r>
          </a:p>
          <a:p>
            <a:endParaRPr lang="de-DE" dirty="0"/>
          </a:p>
          <a:p>
            <a:r>
              <a:rPr lang="de-DE" dirty="0" err="1"/>
              <a:t>Monocromes</a:t>
            </a:r>
            <a:r>
              <a:rPr lang="de-DE" dirty="0"/>
              <a:t> LCD</a:t>
            </a:r>
          </a:p>
          <a:p>
            <a:r>
              <a:rPr lang="de-DE" dirty="0"/>
              <a:t>	Nicht farbig</a:t>
            </a:r>
          </a:p>
          <a:p>
            <a:r>
              <a:rPr lang="de-DE" dirty="0"/>
              <a:t>	Nicht </a:t>
            </a:r>
            <a:r>
              <a:rPr lang="de-DE" dirty="0" err="1"/>
              <a:t>touch</a:t>
            </a:r>
            <a:endParaRPr lang="de-DE" dirty="0"/>
          </a:p>
          <a:p>
            <a:r>
              <a:rPr lang="de-DE" dirty="0"/>
              <a:t>	in unwichtigen punkten sehr gut</a:t>
            </a:r>
          </a:p>
          <a:p>
            <a:endParaRPr lang="de-DE" dirty="0"/>
          </a:p>
          <a:p>
            <a:r>
              <a:rPr lang="de-DE" dirty="0"/>
              <a:t>OLED</a:t>
            </a:r>
          </a:p>
          <a:p>
            <a:r>
              <a:rPr lang="de-DE" dirty="0"/>
              <a:t>	Überall durchschnittlich</a:t>
            </a:r>
          </a:p>
          <a:p>
            <a:r>
              <a:rPr lang="de-DE" dirty="0"/>
              <a:t>	In wichtigen Punkten schlechter als TFT-LCD</a:t>
            </a:r>
          </a:p>
          <a:p>
            <a:r>
              <a:rPr lang="de-DE" dirty="0"/>
              <a:t>	</a:t>
            </a:r>
            <a:br>
              <a:rPr lang="de-DE" dirty="0"/>
            </a:br>
            <a:endParaRPr lang="de-DE" dirty="0"/>
          </a:p>
          <a:p>
            <a:r>
              <a:rPr lang="de-DE" dirty="0"/>
              <a:t>		</a:t>
            </a:r>
          </a:p>
          <a:p>
            <a:r>
              <a:rPr lang="de-DE" dirty="0"/>
              <a:t>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274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RFID: Trotz Kosten bei aktueller </a:t>
            </a:r>
            <a:r>
              <a:rPr lang="de-DE" dirty="0" err="1"/>
              <a:t>lösung</a:t>
            </a:r>
            <a:r>
              <a:rPr lang="de-DE" dirty="0"/>
              <a:t> bleiben</a:t>
            </a:r>
          </a:p>
          <a:p>
            <a:r>
              <a:rPr lang="de-DE" dirty="0"/>
              <a:t>	Abwärtskompatibel</a:t>
            </a:r>
          </a:p>
          <a:p>
            <a:r>
              <a:rPr lang="de-DE" dirty="0"/>
              <a:t>	Sicherheit beibehalten</a:t>
            </a:r>
          </a:p>
          <a:p>
            <a:endParaRPr lang="de-DE" dirty="0"/>
          </a:p>
          <a:p>
            <a:r>
              <a:rPr lang="de-DE" dirty="0"/>
              <a:t>Funkmodul</a:t>
            </a:r>
          </a:p>
          <a:p>
            <a:r>
              <a:rPr lang="de-DE" dirty="0"/>
              <a:t>	Kompatibilität beibehalten</a:t>
            </a:r>
          </a:p>
          <a:p>
            <a:r>
              <a:rPr lang="de-DE" dirty="0"/>
              <a:t>	Statt </a:t>
            </a:r>
            <a:r>
              <a:rPr lang="de-DE" dirty="0" err="1"/>
              <a:t>gesmatmodul</a:t>
            </a:r>
            <a:r>
              <a:rPr lang="de-DE" dirty="0"/>
              <a:t> mit Relais</a:t>
            </a:r>
          </a:p>
          <a:p>
            <a:r>
              <a:rPr lang="de-DE" dirty="0"/>
              <a:t>		-&gt; Nur Empfangsmodul ohne Beschaltung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14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Aktuelles System: Worauf bau meine Arbeit auf</a:t>
            </a:r>
            <a:br>
              <a:rPr lang="de-DE" dirty="0"/>
            </a:br>
            <a:r>
              <a:rPr lang="de-DE" dirty="0"/>
              <a:t>Anforderungen: Was muss meine Arbeit leisten und wie wird sie ins bestehende System eingefügt</a:t>
            </a:r>
            <a:br>
              <a:rPr lang="de-DE" dirty="0"/>
            </a:br>
            <a:r>
              <a:rPr lang="de-DE" dirty="0"/>
              <a:t>Konzeptentscheidungen: verschiedene Konzepte + Entscheidungen</a:t>
            </a:r>
          </a:p>
          <a:p>
            <a:r>
              <a:rPr lang="de-DE" dirty="0"/>
              <a:t>Umsetzung: Wie erfüllt das System seine Anforderungen</a:t>
            </a:r>
          </a:p>
          <a:p>
            <a:r>
              <a:rPr lang="de-DE" dirty="0"/>
              <a:t>Test- / Inbetriebnahme: Erste Inbetriebnahme des Systems und Funktionstests</a:t>
            </a:r>
            <a:br>
              <a:rPr lang="de-DE" dirty="0"/>
            </a:br>
            <a:r>
              <a:rPr lang="de-DE" dirty="0"/>
              <a:t>Fazit / Ausblick: Weiterentwicklungsmöglichkeiten / </a:t>
            </a:r>
            <a:r>
              <a:rPr lang="de-DE" dirty="0" err="1"/>
              <a:t>ideen</a:t>
            </a:r>
            <a:r>
              <a:rPr lang="de-DE" dirty="0"/>
              <a:t> für die Zukunft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439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Einsatz in der deutschen Jugend Kart Slalom Meisterschaft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Warum Elektro: </a:t>
            </a:r>
            <a:br>
              <a:rPr lang="de-DE" dirty="0"/>
            </a:br>
            <a:r>
              <a:rPr lang="de-DE" dirty="0"/>
              <a:t>	Vorteile: </a:t>
            </a:r>
          </a:p>
          <a:p>
            <a:r>
              <a:rPr lang="de-DE" dirty="0"/>
              <a:t>		Ein Kart für alle Leistungsstufen – Einfach über Software anpassbar (3.3KW für </a:t>
            </a:r>
            <a:r>
              <a:rPr lang="de-DE" dirty="0" err="1"/>
              <a:t>KartSlalom</a:t>
            </a:r>
            <a:r>
              <a:rPr lang="de-DE" dirty="0"/>
              <a:t> Wettbewerbe)</a:t>
            </a:r>
          </a:p>
          <a:p>
            <a:r>
              <a:rPr lang="de-DE" dirty="0"/>
              <a:t>		Höhere Leistung bis 9KW möglich (270er Slalom)</a:t>
            </a:r>
            <a:br>
              <a:rPr lang="de-DE" dirty="0"/>
            </a:br>
            <a:r>
              <a:rPr lang="de-DE" dirty="0"/>
              <a:t>		Niedrigere Leistung für Einsteigerklassen (5 – 6 Jahre)</a:t>
            </a:r>
            <a:br>
              <a:rPr lang="de-DE" dirty="0"/>
            </a:br>
            <a:r>
              <a:rPr lang="de-DE" dirty="0"/>
              <a:t>		Verbrenner unterschiedliche Karts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	Einfachere Anpassung des Fahrverhalten durch </a:t>
            </a:r>
            <a:r>
              <a:rPr lang="de-DE" dirty="0" err="1"/>
              <a:t>drehmoment</a:t>
            </a:r>
            <a:r>
              <a:rPr lang="de-DE" dirty="0"/>
              <a:t> oder </a:t>
            </a:r>
            <a:r>
              <a:rPr lang="de-DE" dirty="0" err="1"/>
              <a:t>drehzahl</a:t>
            </a:r>
            <a:r>
              <a:rPr lang="de-DE" dirty="0"/>
              <a:t> </a:t>
            </a:r>
            <a:r>
              <a:rPr lang="de-DE" dirty="0" err="1"/>
              <a:t>anpassung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	Notabschaltung über Software und Button möglich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	Leise und Umweltfreundlich</a:t>
            </a:r>
            <a:br>
              <a:rPr lang="de-DE" dirty="0"/>
            </a:br>
            <a:br>
              <a:rPr lang="de-DE" dirty="0"/>
            </a:br>
            <a:r>
              <a:rPr lang="de-DE" dirty="0"/>
              <a:t>Überleitung: Genau hier setzt meine Arbeit 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9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0301D-A3AD-6E9E-AC03-707FA89E3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46E8A69-822E-AA9E-CAC6-2E2049BA03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058FF8E-B947-79CF-0889-38A24E803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Option 1 als Erweiterungssystem </a:t>
            </a:r>
          </a:p>
          <a:p>
            <a:endParaRPr lang="de-DE" dirty="0"/>
          </a:p>
          <a:p>
            <a:r>
              <a:rPr lang="de-DE" dirty="0"/>
              <a:t>Soll Schnittstelle für den Kunden zum Kart schaffen</a:t>
            </a:r>
          </a:p>
          <a:p>
            <a:r>
              <a:rPr lang="de-DE" dirty="0"/>
              <a:t>Damit werden die Vorteile des </a:t>
            </a:r>
            <a:r>
              <a:rPr lang="de-DE" dirty="0" err="1"/>
              <a:t>Elektrokarts</a:t>
            </a:r>
            <a:r>
              <a:rPr lang="de-DE" dirty="0"/>
              <a:t> gegenüber dem Verbrenner erst für den Kunden richtig spürbar</a:t>
            </a:r>
            <a:br>
              <a:rPr lang="de-DE" dirty="0"/>
            </a:br>
            <a:br>
              <a:rPr lang="de-DE" dirty="0"/>
            </a:br>
            <a:r>
              <a:rPr lang="de-DE" dirty="0"/>
              <a:t>RFID Reader: Kunde erhält RFID-Chips zum einstellen der Leistungsstufen ohne das eine Neue Software </a:t>
            </a:r>
            <a:r>
              <a:rPr lang="de-DE" dirty="0" err="1"/>
              <a:t>geflashed</a:t>
            </a:r>
            <a:r>
              <a:rPr lang="de-DE" dirty="0"/>
              <a:t> werden muss (Dem Hersteller vorbehalten)</a:t>
            </a:r>
            <a:br>
              <a:rPr lang="de-DE" dirty="0"/>
            </a:br>
            <a:r>
              <a:rPr lang="de-DE" dirty="0"/>
              <a:t>	Wäre sonst nur über neue Software möglich</a:t>
            </a:r>
            <a:br>
              <a:rPr lang="de-DE" dirty="0"/>
            </a:br>
            <a:br>
              <a:rPr lang="de-DE" dirty="0"/>
            </a:br>
            <a:r>
              <a:rPr lang="de-DE" dirty="0"/>
              <a:t>Funkmodul:	Funkempfänger mit 4 Kanälen + </a:t>
            </a:r>
            <a:r>
              <a:rPr lang="de-DE" dirty="0" err="1"/>
              <a:t>Fernbedinung</a:t>
            </a:r>
            <a:r>
              <a:rPr lang="de-DE" dirty="0"/>
              <a:t> mit 4 Knöpfen</a:t>
            </a:r>
            <a:br>
              <a:rPr lang="de-DE" dirty="0"/>
            </a:br>
            <a:r>
              <a:rPr lang="de-DE" dirty="0"/>
              <a:t>	Ermöglicht eingeschränkte </a:t>
            </a:r>
            <a:r>
              <a:rPr lang="de-DE" dirty="0" err="1"/>
              <a:t>kommunikation</a:t>
            </a:r>
            <a:r>
              <a:rPr lang="de-DE" dirty="0"/>
              <a:t> mit dem Kart</a:t>
            </a:r>
            <a:br>
              <a:rPr lang="de-DE" dirty="0"/>
            </a:br>
            <a:endParaRPr lang="de-DE" dirty="0"/>
          </a:p>
          <a:p>
            <a:r>
              <a:rPr lang="de-DE" dirty="0"/>
              <a:t>	Funktion1: Notaus. Zusätzlich zum Knopf am Kart für den Trainer von außen steuerbar. Vor allem bei kleinen Kindern sinnvoll</a:t>
            </a:r>
            <a:br>
              <a:rPr lang="de-DE" dirty="0"/>
            </a:br>
            <a:r>
              <a:rPr lang="de-DE" dirty="0"/>
              <a:t>	Funktion 2: Remote Drive: Freischaltung des Fahrmodus von außen; Vor allem bei Kindern sinnvoll, dass der Trainer von außen helfen kann</a:t>
            </a:r>
            <a:br>
              <a:rPr lang="de-DE" dirty="0"/>
            </a:br>
            <a:r>
              <a:rPr lang="de-DE" dirty="0"/>
              <a:t>	Funktion 3: SOC-Abfrage: Nicht von der Batterie zur Verfügung gestellt; wird in der VCU berechnet; Kann über Taste abgefragt werden</a:t>
            </a:r>
            <a:br>
              <a:rPr lang="de-DE" dirty="0"/>
            </a:br>
            <a:r>
              <a:rPr lang="de-DE" dirty="0"/>
              <a:t>	Funktion 4: Identifizierung: Zu welchem Kart gehört die </a:t>
            </a:r>
            <a:r>
              <a:rPr lang="de-DE" dirty="0" err="1"/>
              <a:t>Fernbedinung</a:t>
            </a:r>
            <a:r>
              <a:rPr lang="de-DE" dirty="0"/>
              <a:t>. Über Ton und Licht </a:t>
            </a:r>
            <a:r>
              <a:rPr lang="de-DE" dirty="0" err="1"/>
              <a:t>realisert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Status-LED: Verschiedene Funktion. Einzige visuelle Informationsausgabe am Kart</a:t>
            </a:r>
            <a:br>
              <a:rPr lang="de-DE" dirty="0"/>
            </a:br>
            <a:r>
              <a:rPr lang="de-DE" dirty="0"/>
              <a:t>	SOC-Abfrage: Blinken 1 – 4 mal je nach % (von VCU)</a:t>
            </a:r>
            <a:br>
              <a:rPr lang="de-DE" dirty="0"/>
            </a:br>
            <a:r>
              <a:rPr lang="de-DE" dirty="0"/>
              <a:t>	</a:t>
            </a:r>
            <a:r>
              <a:rPr lang="de-DE" dirty="0" err="1"/>
              <a:t>Leistungsmodusänderung</a:t>
            </a:r>
            <a:r>
              <a:rPr lang="de-DE" dirty="0"/>
              <a:t> 1 – 5 mal (von VCU)</a:t>
            </a:r>
            <a:br>
              <a:rPr lang="de-DE" dirty="0"/>
            </a:br>
            <a:r>
              <a:rPr lang="de-DE" dirty="0"/>
              <a:t>	Identifizierung: Dauerhaft (von Funkmodul)</a:t>
            </a:r>
            <a:br>
              <a:rPr lang="de-DE" dirty="0"/>
            </a:br>
            <a:r>
              <a:rPr lang="de-DE" dirty="0"/>
              <a:t>	Ready-To-Drive: Solange das Kart fahrbereit ist, aber nicht fährt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A597DC-5A83-E6E8-4136-E81E962644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38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Sehr teuer:	Nur Zukaufteile</a:t>
            </a:r>
          </a:p>
          <a:p>
            <a:r>
              <a:rPr lang="de-DE" dirty="0"/>
              <a:t>	RFID &gt; 130€</a:t>
            </a:r>
          </a:p>
          <a:p>
            <a:r>
              <a:rPr lang="de-DE" dirty="0"/>
              <a:t>	Funkmodul &gt; 100€</a:t>
            </a:r>
          </a:p>
          <a:p>
            <a:r>
              <a:rPr lang="de-DE" dirty="0"/>
              <a:t>	Viel Verkabelung</a:t>
            </a:r>
            <a:br>
              <a:rPr lang="de-DE" dirty="0"/>
            </a:br>
            <a:r>
              <a:rPr lang="de-DE" dirty="0"/>
              <a:t>	Hoher Arbeitsaufwand (Stundenkosten)</a:t>
            </a:r>
          </a:p>
          <a:p>
            <a:endParaRPr lang="de-DE" dirty="0"/>
          </a:p>
          <a:p>
            <a:r>
              <a:rPr lang="de-DE" dirty="0"/>
              <a:t>Enormer verkabelungsaufwand:</a:t>
            </a:r>
          </a:p>
          <a:p>
            <a:r>
              <a:rPr lang="de-DE" dirty="0"/>
              <a:t>	Jedes Signal zwischen VCU + Option 1 wird als separate Leitung geführt</a:t>
            </a:r>
          </a:p>
          <a:p>
            <a:r>
              <a:rPr lang="de-DE" dirty="0"/>
              <a:t>	Spannungswandlung 48-&gt;12V auf separater Platine</a:t>
            </a:r>
          </a:p>
          <a:p>
            <a:r>
              <a:rPr lang="de-DE" dirty="0"/>
              <a:t>	VCU -&gt; Wandler -&gt; Bauteile -&gt; VCU</a:t>
            </a:r>
          </a:p>
          <a:p>
            <a:endParaRPr lang="de-DE" dirty="0"/>
          </a:p>
          <a:p>
            <a:r>
              <a:rPr lang="de-DE" dirty="0"/>
              <a:t>Fehleranfällig:</a:t>
            </a:r>
          </a:p>
          <a:p>
            <a:r>
              <a:rPr lang="de-DE" dirty="0"/>
              <a:t>	Schlechte Stecker auf Zukaufteilen</a:t>
            </a:r>
          </a:p>
          <a:p>
            <a:r>
              <a:rPr lang="de-DE" dirty="0"/>
              <a:t>	Risiko für Kabelbrüche</a:t>
            </a:r>
          </a:p>
          <a:p>
            <a:r>
              <a:rPr lang="de-DE" dirty="0"/>
              <a:t>	Komplizierte Signalwege </a:t>
            </a:r>
          </a:p>
          <a:p>
            <a:r>
              <a:rPr lang="de-DE" dirty="0"/>
              <a:t>		</a:t>
            </a:r>
            <a:r>
              <a:rPr lang="de-DE" dirty="0" err="1"/>
              <a:t>BSp.</a:t>
            </a:r>
            <a:r>
              <a:rPr lang="de-DE" dirty="0"/>
              <a:t> SOC: Funkmodul -&gt; Relais -&gt; Kabelbaum -&gt; VCU -&gt; Kabelbaum -&gt; </a:t>
            </a:r>
            <a:r>
              <a:rPr lang="de-DE" dirty="0" err="1"/>
              <a:t>StatusLED</a:t>
            </a:r>
            <a:endParaRPr lang="de-DE" dirty="0"/>
          </a:p>
          <a:p>
            <a:endParaRPr lang="de-DE" dirty="0"/>
          </a:p>
          <a:p>
            <a:r>
              <a:rPr lang="de-DE" dirty="0"/>
              <a:t>Schlecht wartbar:</a:t>
            </a:r>
          </a:p>
          <a:p>
            <a:r>
              <a:rPr lang="de-DE" dirty="0"/>
              <a:t>	Komplizierte </a:t>
            </a:r>
            <a:r>
              <a:rPr lang="de-DE" dirty="0" err="1"/>
              <a:t>Sitgnalwege</a:t>
            </a:r>
            <a:endParaRPr lang="de-DE" dirty="0"/>
          </a:p>
          <a:p>
            <a:r>
              <a:rPr lang="de-DE" dirty="0"/>
              <a:t>	Keine Stecker am Gehäuse sondern direkt an Bauteilen -&gt; Kabel in Gesamtem Kabelbaum muss getauscht werden</a:t>
            </a:r>
            <a:br>
              <a:rPr lang="de-DE" dirty="0"/>
            </a:br>
            <a:r>
              <a:rPr lang="de-DE" dirty="0"/>
              <a:t>	Meist müssen ganze Module getauscht werden</a:t>
            </a:r>
          </a:p>
          <a:p>
            <a:endParaRPr lang="de-DE" dirty="0"/>
          </a:p>
          <a:p>
            <a:r>
              <a:rPr lang="de-DE" dirty="0"/>
              <a:t>Nicht erweiterbar:</a:t>
            </a:r>
          </a:p>
          <a:p>
            <a:r>
              <a:rPr lang="de-DE" dirty="0"/>
              <a:t>	Sehr spezialisierte Anwendungsfälle der zukaufteile</a:t>
            </a:r>
          </a:p>
          <a:p>
            <a:r>
              <a:rPr lang="de-DE" dirty="0"/>
              <a:t>	Keine Weiteren Funktionen nutzbar bei Funkmodul</a:t>
            </a:r>
          </a:p>
          <a:p>
            <a:r>
              <a:rPr lang="de-DE" dirty="0"/>
              <a:t>	Funkmodulausgänge vordefiniert und nicht veränderbar</a:t>
            </a:r>
          </a:p>
          <a:p>
            <a:r>
              <a:rPr lang="de-DE" dirty="0"/>
              <a:t>	Neue Signale abhängig von:</a:t>
            </a:r>
          </a:p>
          <a:p>
            <a:r>
              <a:rPr lang="de-DE" dirty="0"/>
              <a:t>		Freie VCU-Pins</a:t>
            </a:r>
          </a:p>
          <a:p>
            <a:r>
              <a:rPr lang="de-DE" dirty="0"/>
              <a:t>		Neuer Leitung</a:t>
            </a:r>
          </a:p>
          <a:p>
            <a:r>
              <a:rPr lang="de-DE" dirty="0"/>
              <a:t>		größere Änderung der VCU-Software nötig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22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Überleitung: Aus </a:t>
            </a:r>
            <a:r>
              <a:rPr lang="de-DE" dirty="0" err="1"/>
              <a:t>problemen</a:t>
            </a:r>
            <a:r>
              <a:rPr lang="de-DE" dirty="0"/>
              <a:t> ergeben sich folgende allgemeine Anforderungen an das neue System</a:t>
            </a:r>
          </a:p>
          <a:p>
            <a:endParaRPr lang="de-DE" dirty="0"/>
          </a:p>
          <a:p>
            <a:r>
              <a:rPr lang="de-DE" dirty="0"/>
              <a:t>Günstiger: 	Lösen von teuren Zukauflösungen. </a:t>
            </a:r>
          </a:p>
          <a:p>
            <a:r>
              <a:rPr lang="de-DE" dirty="0"/>
              <a:t>	Man kann nicht alles selbst </a:t>
            </a:r>
            <a:r>
              <a:rPr lang="de-DE" dirty="0" err="1"/>
              <a:t>entwicklent</a:t>
            </a:r>
            <a:r>
              <a:rPr lang="de-DE" dirty="0"/>
              <a:t>, aber keine Plug and Play Lösung anschaffen</a:t>
            </a:r>
          </a:p>
          <a:p>
            <a:r>
              <a:rPr lang="de-DE" dirty="0"/>
              <a:t>	Weniger Arbeitszeit beim Verkabeln</a:t>
            </a:r>
          </a:p>
          <a:p>
            <a:endParaRPr lang="de-DE" dirty="0"/>
          </a:p>
          <a:p>
            <a:r>
              <a:rPr lang="de-DE" dirty="0"/>
              <a:t>Klare Trennung:</a:t>
            </a:r>
          </a:p>
          <a:p>
            <a:r>
              <a:rPr lang="de-DE" dirty="0"/>
              <a:t>	Kabelbaum soll separat vollständig vorbereitbar sein, </a:t>
            </a:r>
          </a:p>
          <a:p>
            <a:r>
              <a:rPr lang="de-DE" dirty="0"/>
              <a:t>	genauso die Option 1 komplett im </a:t>
            </a:r>
            <a:r>
              <a:rPr lang="de-DE" dirty="0" err="1"/>
              <a:t>gehäuse</a:t>
            </a:r>
            <a:r>
              <a:rPr lang="de-DE" dirty="0"/>
              <a:t> vorbereitet werden können</a:t>
            </a:r>
          </a:p>
          <a:p>
            <a:r>
              <a:rPr lang="de-DE" dirty="0"/>
              <a:t>	Option 1 soll extern als Gesamtsystem getestet werden können</a:t>
            </a:r>
          </a:p>
          <a:p>
            <a:endParaRPr lang="de-DE" dirty="0"/>
          </a:p>
          <a:p>
            <a:r>
              <a:rPr lang="de-DE" dirty="0" err="1"/>
              <a:t>Wenifger</a:t>
            </a:r>
            <a:r>
              <a:rPr lang="de-DE" dirty="0"/>
              <a:t> Verkabelung:</a:t>
            </a:r>
          </a:p>
          <a:p>
            <a:r>
              <a:rPr lang="de-DE" dirty="0"/>
              <a:t>	Keine Verkabelung innerhalb der Option 1, alles auf Platine lösen</a:t>
            </a:r>
          </a:p>
          <a:p>
            <a:r>
              <a:rPr lang="de-DE" dirty="0"/>
              <a:t>	</a:t>
            </a:r>
            <a:r>
              <a:rPr lang="de-DE" dirty="0" err="1"/>
              <a:t>Reduzioerung</a:t>
            </a:r>
            <a:r>
              <a:rPr lang="de-DE" dirty="0"/>
              <a:t> der Leitungen im kabelbaum</a:t>
            </a:r>
          </a:p>
          <a:p>
            <a:endParaRPr lang="de-DE" dirty="0"/>
          </a:p>
          <a:p>
            <a:r>
              <a:rPr lang="de-DE" dirty="0"/>
              <a:t>Abwärtskompatibel:</a:t>
            </a:r>
          </a:p>
          <a:p>
            <a:r>
              <a:rPr lang="de-DE" dirty="0"/>
              <a:t>	Das neue System soll komplett abwärtskompatibel zu bereits gekauften und ausgelieferten </a:t>
            </a:r>
            <a:r>
              <a:rPr lang="de-DE" dirty="0" err="1"/>
              <a:t>karts</a:t>
            </a:r>
            <a:r>
              <a:rPr lang="de-DE" dirty="0"/>
              <a:t> bleiben</a:t>
            </a:r>
          </a:p>
          <a:p>
            <a:r>
              <a:rPr lang="de-DE" dirty="0"/>
              <a:t>	-&gt; Verwendung derselben </a:t>
            </a:r>
            <a:r>
              <a:rPr lang="de-DE" dirty="0" err="1"/>
              <a:t>Fernbedinungen</a:t>
            </a:r>
            <a:r>
              <a:rPr lang="de-DE" dirty="0"/>
              <a:t> </a:t>
            </a:r>
          </a:p>
          <a:p>
            <a:r>
              <a:rPr lang="de-DE" dirty="0"/>
              <a:t>	-&gt; </a:t>
            </a:r>
            <a:r>
              <a:rPr lang="de-DE" dirty="0" err="1"/>
              <a:t>verwnedung</a:t>
            </a:r>
            <a:r>
              <a:rPr lang="de-DE" dirty="0"/>
              <a:t> der </a:t>
            </a:r>
            <a:r>
              <a:rPr lang="de-DE" dirty="0" err="1"/>
              <a:t>selkben</a:t>
            </a:r>
            <a:r>
              <a:rPr lang="de-DE" dirty="0"/>
              <a:t> RFID-Chips</a:t>
            </a:r>
          </a:p>
          <a:p>
            <a:r>
              <a:rPr lang="de-DE" dirty="0"/>
              <a:t>	-&gt; Realisierung der Signale von VCU zu Option 1 über einzelne Signalleitungen</a:t>
            </a:r>
            <a:br>
              <a:rPr lang="de-DE" dirty="0"/>
            </a:br>
            <a:r>
              <a:rPr lang="de-DE" dirty="0"/>
              <a:t>	-&gt; Keine bestehen Funktionen entfallen lassen</a:t>
            </a:r>
          </a:p>
          <a:p>
            <a:endParaRPr lang="de-DE" dirty="0"/>
          </a:p>
          <a:p>
            <a:r>
              <a:rPr lang="de-DE" dirty="0"/>
              <a:t>Modularität:</a:t>
            </a:r>
          </a:p>
          <a:p>
            <a:r>
              <a:rPr lang="de-DE" dirty="0"/>
              <a:t>	Es muss möglich sein, einzelne Funktionen separat zu aktivieren, </a:t>
            </a:r>
            <a:r>
              <a:rPr lang="de-DE" dirty="0" err="1"/>
              <a:t>bzw</a:t>
            </a:r>
            <a:r>
              <a:rPr lang="de-DE" dirty="0"/>
              <a:t> zu sperren</a:t>
            </a:r>
          </a:p>
          <a:p>
            <a:r>
              <a:rPr lang="de-DE" dirty="0"/>
              <a:t>	-&gt; Kunde kann nur einzelne Funktionen kaufen, </a:t>
            </a:r>
            <a:r>
              <a:rPr lang="de-DE" dirty="0" err="1"/>
              <a:t>Bsp</a:t>
            </a:r>
            <a:r>
              <a:rPr lang="de-DE" dirty="0"/>
              <a:t> LED + RFID, LED + Funk, oder nur LED</a:t>
            </a:r>
          </a:p>
          <a:p>
            <a:r>
              <a:rPr lang="de-DE" dirty="0"/>
              <a:t>	-&gt; Keine Unterschiedlichen </a:t>
            </a:r>
            <a:r>
              <a:rPr lang="de-DE" dirty="0" err="1"/>
              <a:t>Platinenversionen</a:t>
            </a:r>
            <a:r>
              <a:rPr lang="de-DE" dirty="0"/>
              <a:t>, über Software lösbar</a:t>
            </a:r>
          </a:p>
          <a:p>
            <a:r>
              <a:rPr lang="de-DE" dirty="0"/>
              <a:t>	-&gt; Deaktivierung von Funktionen für Wettbewerb notwendig</a:t>
            </a:r>
          </a:p>
          <a:p>
            <a:endParaRPr lang="de-DE" dirty="0"/>
          </a:p>
          <a:p>
            <a:r>
              <a:rPr lang="de-DE" dirty="0"/>
              <a:t>Erweiterbarkeit</a:t>
            </a:r>
          </a:p>
          <a:p>
            <a:r>
              <a:rPr lang="de-DE" dirty="0"/>
              <a:t>	Möglichkeit für weitere Funktionen ohne große Änderungen an der </a:t>
            </a:r>
            <a:r>
              <a:rPr lang="de-DE" dirty="0" err="1"/>
              <a:t>hardware</a:t>
            </a:r>
            <a:endParaRPr lang="de-DE" dirty="0"/>
          </a:p>
          <a:p>
            <a:r>
              <a:rPr lang="de-DE" dirty="0"/>
              <a:t>	-&gt; Mehr dazu im Ausblick/Fazit</a:t>
            </a:r>
          </a:p>
          <a:p>
            <a:endParaRPr lang="de-DE" dirty="0"/>
          </a:p>
          <a:p>
            <a:r>
              <a:rPr lang="de-DE" dirty="0" err="1"/>
              <a:t>Aänderungen</a:t>
            </a:r>
            <a:r>
              <a:rPr lang="de-DE" dirty="0"/>
              <a:t> minimal</a:t>
            </a:r>
          </a:p>
          <a:p>
            <a:r>
              <a:rPr lang="de-DE" dirty="0"/>
              <a:t>	-&gt; Selbe Nachrichtenformate/Pegel/Protokolle</a:t>
            </a:r>
          </a:p>
          <a:p>
            <a:r>
              <a:rPr lang="de-DE" dirty="0"/>
              <a:t>	-&gt; Manche Änderungen Möglich, </a:t>
            </a:r>
            <a:r>
              <a:rPr lang="de-DE" dirty="0" err="1"/>
              <a:t>Bsp</a:t>
            </a:r>
            <a:r>
              <a:rPr lang="de-DE" dirty="0"/>
              <a:t> Minimalisierung der </a:t>
            </a:r>
            <a:r>
              <a:rPr lang="de-DE" dirty="0" err="1"/>
              <a:t>signalkabel</a:t>
            </a:r>
            <a:endParaRPr lang="de-DE" dirty="0"/>
          </a:p>
          <a:p>
            <a:r>
              <a:rPr lang="de-DE" dirty="0"/>
              <a:t>	-&gt; Keine Hardwareänderungen an VCU</a:t>
            </a:r>
          </a:p>
          <a:p>
            <a:endParaRPr lang="de-DE" dirty="0"/>
          </a:p>
          <a:p>
            <a:r>
              <a:rPr lang="de-DE" dirty="0"/>
              <a:t>Gehäuse: Keine Mechanische Änderung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606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RFID-Reader:</a:t>
            </a:r>
          </a:p>
          <a:p>
            <a:r>
              <a:rPr lang="de-DE" dirty="0"/>
              <a:t>	Selbes Format beibehalten:</a:t>
            </a:r>
          </a:p>
          <a:p>
            <a:r>
              <a:rPr lang="de-DE" dirty="0"/>
              <a:t>	Karte Speichert Kundennummer, Chips pro Kunde können jedes Kart steuern</a:t>
            </a:r>
            <a:br>
              <a:rPr lang="de-DE" dirty="0"/>
            </a:br>
            <a:r>
              <a:rPr lang="de-DE" dirty="0"/>
              <a:t>	Zusätzlich: Leistungsmodus</a:t>
            </a:r>
          </a:p>
          <a:p>
            <a:r>
              <a:rPr lang="de-DE" dirty="0"/>
              <a:t>	</a:t>
            </a:r>
            <a:br>
              <a:rPr lang="de-DE" dirty="0"/>
            </a:br>
            <a:r>
              <a:rPr lang="de-DE" dirty="0"/>
              <a:t>	Aufgaben:</a:t>
            </a:r>
            <a:br>
              <a:rPr lang="de-DE" dirty="0"/>
            </a:br>
            <a:r>
              <a:rPr lang="de-DE" dirty="0"/>
              <a:t>	Leistungsmodus ändern übernimmt VCU</a:t>
            </a:r>
          </a:p>
          <a:p>
            <a:r>
              <a:rPr lang="de-DE" dirty="0"/>
              <a:t>	</a:t>
            </a:r>
            <a:r>
              <a:rPr lang="de-DE" dirty="0" err="1"/>
              <a:t>option</a:t>
            </a:r>
            <a:r>
              <a:rPr lang="de-DE" dirty="0"/>
              <a:t> 1 muss im erwarteten Format übertragen</a:t>
            </a:r>
          </a:p>
          <a:p>
            <a:r>
              <a:rPr lang="de-DE" dirty="0"/>
              <a:t>	1 Can-Message. 2 Signale (K.-Nr. , Modus)</a:t>
            </a:r>
            <a:br>
              <a:rPr lang="de-DE" dirty="0"/>
            </a:br>
            <a:br>
              <a:rPr lang="de-DE" dirty="0"/>
            </a:br>
            <a:r>
              <a:rPr lang="de-DE" dirty="0"/>
              <a:t>	Hoher Verschlüsselungsstandart wird beibehalten</a:t>
            </a:r>
            <a:br>
              <a:rPr lang="de-DE" dirty="0"/>
            </a:br>
            <a:r>
              <a:rPr lang="de-DE" dirty="0"/>
              <a:t>	Keine Änderung der Chips</a:t>
            </a:r>
            <a:br>
              <a:rPr lang="de-DE" dirty="0"/>
            </a:br>
            <a:r>
              <a:rPr lang="de-DE" dirty="0"/>
              <a:t>	-&gt; Hoher </a:t>
            </a:r>
            <a:r>
              <a:rPr lang="de-DE" dirty="0" err="1"/>
              <a:t>verschlüsselungsstandart</a:t>
            </a:r>
            <a:r>
              <a:rPr lang="de-DE" dirty="0"/>
              <a:t> notwendig</a:t>
            </a:r>
          </a:p>
          <a:p>
            <a:r>
              <a:rPr lang="de-DE" dirty="0"/>
              <a:t>	-&gt; Kein kopieren von Chips möglich, kein fälschen von Chips möglich</a:t>
            </a:r>
          </a:p>
          <a:p>
            <a:r>
              <a:rPr lang="de-DE" dirty="0"/>
              <a:t>	-&gt; Soll betrug im Wettbewerb verhindern</a:t>
            </a:r>
          </a:p>
          <a:p>
            <a:r>
              <a:rPr lang="de-DE" dirty="0"/>
              <a:t>		-&gt; Niemand darf Leistungsmodus im Wettbewerb ändern können</a:t>
            </a:r>
          </a:p>
          <a:p>
            <a:r>
              <a:rPr lang="de-DE" dirty="0"/>
              <a:t>		-&gt; </a:t>
            </a:r>
            <a:r>
              <a:rPr lang="de-DE" dirty="0" err="1"/>
              <a:t>karts</a:t>
            </a:r>
            <a:r>
              <a:rPr lang="de-DE" dirty="0"/>
              <a:t> vom Hersteller oder ADAC eingesetzt, Ortsclubs haben selbst eigene Karts</a:t>
            </a:r>
          </a:p>
          <a:p>
            <a:endParaRPr lang="de-DE" dirty="0"/>
          </a:p>
          <a:p>
            <a:r>
              <a:rPr lang="de-DE" dirty="0"/>
              <a:t>Funkmodul</a:t>
            </a:r>
          </a:p>
          <a:p>
            <a:r>
              <a:rPr lang="de-DE" dirty="0"/>
              <a:t>	</a:t>
            </a:r>
            <a:r>
              <a:rPr lang="de-DE" dirty="0" err="1"/>
              <a:t>Fernbedinung</a:t>
            </a:r>
            <a:r>
              <a:rPr lang="de-DE" dirty="0"/>
              <a:t> muss identisch bleiben</a:t>
            </a:r>
          </a:p>
          <a:p>
            <a:r>
              <a:rPr lang="de-DE" dirty="0"/>
              <a:t>	</a:t>
            </a:r>
          </a:p>
          <a:p>
            <a:r>
              <a:rPr lang="de-DE" dirty="0"/>
              <a:t>	Notaus muss drahtbruchsicher realisiert sein</a:t>
            </a:r>
          </a:p>
          <a:p>
            <a:r>
              <a:rPr lang="de-DE" dirty="0"/>
              <a:t>	-&gt; Erklärung</a:t>
            </a:r>
          </a:p>
          <a:p>
            <a:r>
              <a:rPr lang="de-DE" dirty="0"/>
              <a:t>	-&gt; Darf nicht über MCT geführt werden</a:t>
            </a:r>
          </a:p>
          <a:p>
            <a:endParaRPr lang="de-DE" dirty="0"/>
          </a:p>
          <a:p>
            <a:r>
              <a:rPr lang="de-DE" dirty="0"/>
              <a:t>	Funktionen bleiben dieselben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Status-LED</a:t>
            </a:r>
          </a:p>
          <a:p>
            <a:r>
              <a:rPr lang="de-DE" dirty="0"/>
              <a:t>	Led muss von VCU steuerbar sein (SOC, RD, RTD)</a:t>
            </a:r>
            <a:br>
              <a:rPr lang="de-DE" dirty="0"/>
            </a:br>
            <a:r>
              <a:rPr lang="de-DE" dirty="0"/>
              <a:t>	LED muss direkt von Option 1 steuerbar sein (Identifizierung, </a:t>
            </a:r>
            <a:r>
              <a:rPr lang="de-DE" dirty="0" err="1"/>
              <a:t>reduzierung</a:t>
            </a:r>
            <a:r>
              <a:rPr lang="de-DE" dirty="0"/>
              <a:t> von kabeln)</a:t>
            </a:r>
            <a:br>
              <a:rPr lang="de-DE" dirty="0"/>
            </a:br>
            <a:r>
              <a:rPr lang="de-DE" dirty="0"/>
              <a:t>	Sowohl leuchten als auch Blinken muss vorgesehen werden</a:t>
            </a:r>
          </a:p>
          <a:p>
            <a:r>
              <a:rPr lang="de-DE" dirty="0"/>
              <a:t>	Bsp.: VCU sendet nur ein Signal, welches Start und </a:t>
            </a:r>
            <a:r>
              <a:rPr lang="de-DE" dirty="0" err="1"/>
              <a:t>Stop</a:t>
            </a:r>
            <a:r>
              <a:rPr lang="de-DE" dirty="0"/>
              <a:t> vom Blinken </a:t>
            </a:r>
            <a:r>
              <a:rPr lang="de-DE" dirty="0" err="1"/>
              <a:t>signaliesiert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882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Neu:</a:t>
            </a:r>
          </a:p>
          <a:p>
            <a:r>
              <a:rPr lang="de-DE" dirty="0"/>
              <a:t>Display: 	Darstellung einfach darzustellender Daten (SOC, </a:t>
            </a:r>
            <a:r>
              <a:rPr lang="de-DE" dirty="0" err="1"/>
              <a:t>temp</a:t>
            </a:r>
            <a:r>
              <a:rPr lang="de-DE" dirty="0"/>
              <a:t>, Error-ID)</a:t>
            </a:r>
          </a:p>
          <a:p>
            <a:r>
              <a:rPr lang="de-DE" dirty="0"/>
              <a:t>	Touch zum Wechseln von Bildschirmen</a:t>
            </a:r>
          </a:p>
          <a:p>
            <a:r>
              <a:rPr lang="de-DE" dirty="0"/>
              <a:t>	Einfache </a:t>
            </a:r>
            <a:r>
              <a:rPr lang="de-DE" dirty="0" err="1"/>
              <a:t>Bedinung</a:t>
            </a:r>
            <a:endParaRPr lang="de-DE" dirty="0"/>
          </a:p>
          <a:p>
            <a:r>
              <a:rPr lang="de-DE" dirty="0"/>
              <a:t>	Sichtbar im Außenbereich</a:t>
            </a:r>
          </a:p>
          <a:p>
            <a:r>
              <a:rPr lang="de-DE" dirty="0"/>
              <a:t>	Nicht für Fahrer sondern allgemein</a:t>
            </a:r>
          </a:p>
          <a:p>
            <a:r>
              <a:rPr lang="de-DE" dirty="0"/>
              <a:t>	Möglichkeit das Display bei Fahrt zu deaktivieren (Ablenkung für Fahrer, )</a:t>
            </a:r>
          </a:p>
          <a:p>
            <a:r>
              <a:rPr lang="de-DE" dirty="0"/>
              <a:t>	Deaktivierung für Wettbewerb (Keine Beschwerden wie „Der hatte mehr SOC als ich“)</a:t>
            </a:r>
          </a:p>
          <a:p>
            <a:endParaRPr lang="de-DE" dirty="0"/>
          </a:p>
          <a:p>
            <a:r>
              <a:rPr lang="de-DE" dirty="0"/>
              <a:t>Persistenter Speicher:</a:t>
            </a:r>
          </a:p>
          <a:p>
            <a:r>
              <a:rPr lang="de-DE" dirty="0"/>
              <a:t>	Fehlerspeicher für VCU</a:t>
            </a:r>
          </a:p>
          <a:p>
            <a:r>
              <a:rPr lang="de-DE" dirty="0"/>
              <a:t>	Fehlerspeicher für Option 1</a:t>
            </a:r>
          </a:p>
          <a:p>
            <a:r>
              <a:rPr lang="de-DE" dirty="0"/>
              <a:t>	Speicherung veränderter Einstellungen</a:t>
            </a:r>
          </a:p>
          <a:p>
            <a:endParaRPr lang="de-DE" dirty="0"/>
          </a:p>
          <a:p>
            <a:r>
              <a:rPr lang="de-DE" dirty="0"/>
              <a:t>Kabellose Schnittstelle</a:t>
            </a:r>
          </a:p>
          <a:p>
            <a:r>
              <a:rPr lang="de-DE" dirty="0"/>
              <a:t>	Passwortgeschützt</a:t>
            </a:r>
          </a:p>
          <a:p>
            <a:r>
              <a:rPr lang="de-DE" dirty="0"/>
              <a:t>	Mit allen Mobilen Endgeräten nutzbar (</a:t>
            </a:r>
            <a:r>
              <a:rPr lang="de-DE" dirty="0" err="1"/>
              <a:t>handy</a:t>
            </a:r>
            <a:r>
              <a:rPr lang="de-DE" dirty="0"/>
              <a:t>, </a:t>
            </a:r>
            <a:r>
              <a:rPr lang="de-DE" dirty="0" err="1"/>
              <a:t>laptop</a:t>
            </a:r>
            <a:r>
              <a:rPr lang="de-DE" dirty="0"/>
              <a:t>, </a:t>
            </a:r>
            <a:r>
              <a:rPr lang="de-DE" dirty="0" err="1"/>
              <a:t>tablet</a:t>
            </a:r>
            <a:r>
              <a:rPr lang="de-DE" dirty="0"/>
              <a:t>)</a:t>
            </a:r>
          </a:p>
          <a:p>
            <a:r>
              <a:rPr lang="de-DE" dirty="0"/>
              <a:t>	Nur für Kunden einsehbar</a:t>
            </a:r>
          </a:p>
          <a:p>
            <a:r>
              <a:rPr lang="de-DE" dirty="0"/>
              <a:t>	Für </a:t>
            </a:r>
            <a:r>
              <a:rPr lang="de-DE" dirty="0" err="1"/>
              <a:t>wettbewerb</a:t>
            </a:r>
            <a:r>
              <a:rPr lang="de-DE" dirty="0"/>
              <a:t> deaktivierbar</a:t>
            </a:r>
          </a:p>
          <a:p>
            <a:r>
              <a:rPr lang="de-DE" dirty="0"/>
              <a:t>	Darstellung von Livedaten während der Fahrt</a:t>
            </a:r>
          </a:p>
          <a:p>
            <a:r>
              <a:rPr lang="de-DE" dirty="0"/>
              <a:t>	Download der Logs</a:t>
            </a:r>
          </a:p>
          <a:p>
            <a:r>
              <a:rPr lang="de-DE" dirty="0"/>
              <a:t>	Einstellungsmöglichkeiten für den Kunden</a:t>
            </a:r>
          </a:p>
          <a:p>
            <a:r>
              <a:rPr lang="de-DE" dirty="0"/>
              <a:t>		Bsp. Verbindungseinstellungen</a:t>
            </a:r>
          </a:p>
          <a:p>
            <a:r>
              <a:rPr lang="de-DE" dirty="0"/>
              <a:t>		Display an/aus</a:t>
            </a:r>
          </a:p>
          <a:p>
            <a:r>
              <a:rPr lang="de-DE" dirty="0"/>
              <a:t>		Anlernen von </a:t>
            </a:r>
            <a:r>
              <a:rPr lang="de-DE" dirty="0" err="1"/>
              <a:t>Fernbedinungen</a:t>
            </a:r>
            <a:r>
              <a:rPr lang="de-DE" dirty="0"/>
              <a:t> per Menü</a:t>
            </a:r>
            <a:br>
              <a:rPr lang="de-DE" dirty="0"/>
            </a:br>
            <a:r>
              <a:rPr lang="de-DE" dirty="0"/>
              <a:t>		Persistente Speicherung</a:t>
            </a:r>
          </a:p>
          <a:p>
            <a:endParaRPr lang="de-DE" dirty="0"/>
          </a:p>
          <a:p>
            <a:r>
              <a:rPr lang="de-DE" dirty="0"/>
              <a:t>	Herstellermenü</a:t>
            </a:r>
          </a:p>
          <a:p>
            <a:r>
              <a:rPr lang="de-DE" dirty="0"/>
              <a:t>		Freischalten neu zugekaufter Funktionen (</a:t>
            </a:r>
            <a:r>
              <a:rPr lang="de-DE" dirty="0" err="1"/>
              <a:t>Cansignale</a:t>
            </a:r>
            <a:r>
              <a:rPr lang="de-DE" dirty="0"/>
              <a:t>, WiFi, Display, Funk, RFID, LED)</a:t>
            </a:r>
          </a:p>
          <a:p>
            <a:r>
              <a:rPr lang="de-DE" dirty="0"/>
              <a:t>		Deaktivierung von Funktionen für Wettbewerb</a:t>
            </a:r>
          </a:p>
          <a:p>
            <a:r>
              <a:rPr lang="de-DE" dirty="0"/>
              <a:t>		Ziel: Selbe Software auf allen </a:t>
            </a:r>
            <a:r>
              <a:rPr lang="de-DE" dirty="0" err="1"/>
              <a:t>karts</a:t>
            </a:r>
            <a:r>
              <a:rPr lang="de-DE" dirty="0"/>
              <a:t>, kein umständliches Flashen nötig sondern ein einfacher </a:t>
            </a:r>
            <a:r>
              <a:rPr lang="de-DE" dirty="0" err="1"/>
              <a:t>handgriff</a:t>
            </a:r>
            <a:endParaRPr lang="de-DE" dirty="0"/>
          </a:p>
          <a:p>
            <a:r>
              <a:rPr lang="de-DE" dirty="0"/>
              <a:t>		Muss unter allen Umständen Zugriffsgeschützt sein</a:t>
            </a:r>
          </a:p>
          <a:p>
            <a:r>
              <a:rPr lang="de-DE" dirty="0"/>
              <a:t>		-&gt; Kunde würde Funktionen umsonst bekommen</a:t>
            </a:r>
          </a:p>
          <a:p>
            <a:r>
              <a:rPr lang="de-DE" dirty="0"/>
              <a:t>		Persistente Speicherung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Siganle</a:t>
            </a:r>
            <a:r>
              <a:rPr lang="de-DE" dirty="0"/>
              <a:t> via CAN</a:t>
            </a:r>
          </a:p>
          <a:p>
            <a:r>
              <a:rPr lang="de-DE" dirty="0"/>
              <a:t>	CAN ohnehin vorhanden</a:t>
            </a:r>
            <a:br>
              <a:rPr lang="de-DE" dirty="0"/>
            </a:br>
            <a:r>
              <a:rPr lang="de-DE" dirty="0"/>
              <a:t>	Alle Signale an VCU zusätzlich zu Signalleitung via CAN</a:t>
            </a:r>
            <a:br>
              <a:rPr lang="de-DE" dirty="0"/>
            </a:br>
            <a:r>
              <a:rPr lang="de-DE" dirty="0"/>
              <a:t>	Einzige größere Änderung an VCU</a:t>
            </a:r>
          </a:p>
          <a:p>
            <a:endParaRPr lang="de-DE" dirty="0"/>
          </a:p>
          <a:p>
            <a:r>
              <a:rPr lang="de-DE" dirty="0"/>
              <a:t>RFID-Reader</a:t>
            </a:r>
          </a:p>
          <a:p>
            <a:r>
              <a:rPr lang="de-DE" dirty="0"/>
              <a:t>	Soll </a:t>
            </a:r>
            <a:r>
              <a:rPr lang="de-DE" dirty="0" err="1"/>
              <a:t>zusätzlixc</a:t>
            </a:r>
            <a:r>
              <a:rPr lang="de-DE" dirty="0"/>
              <a:t> auch auf Option 1 ausgewertet werden</a:t>
            </a:r>
          </a:p>
          <a:p>
            <a:r>
              <a:rPr lang="de-DE" dirty="0"/>
              <a:t>	Eine Karte mit </a:t>
            </a:r>
            <a:r>
              <a:rPr lang="de-DE" dirty="0" err="1"/>
              <a:t>universalkundennummer</a:t>
            </a:r>
            <a:r>
              <a:rPr lang="de-DE" dirty="0"/>
              <a:t> zur </a:t>
            </a:r>
            <a:r>
              <a:rPr lang="de-DE" dirty="0" err="1"/>
              <a:t>aktivierung</a:t>
            </a:r>
            <a:r>
              <a:rPr lang="de-DE" dirty="0"/>
              <a:t> des Herstellermenüs</a:t>
            </a:r>
          </a:p>
          <a:p>
            <a:endParaRPr lang="de-DE" dirty="0"/>
          </a:p>
          <a:p>
            <a:r>
              <a:rPr lang="de-DE" dirty="0"/>
              <a:t>Lernmodus:</a:t>
            </a:r>
          </a:p>
          <a:p>
            <a:r>
              <a:rPr lang="de-DE" dirty="0"/>
              <a:t>	Bisher: Knopf auf Platine. </a:t>
            </a:r>
            <a:r>
              <a:rPr lang="de-DE" dirty="0" err="1"/>
              <a:t>Fernbedinung</a:t>
            </a:r>
            <a:r>
              <a:rPr lang="de-DE" dirty="0"/>
              <a:t> wird vor Einbau </a:t>
            </a:r>
            <a:r>
              <a:rPr lang="de-DE" dirty="0" err="1"/>
              <a:t>gepaired</a:t>
            </a:r>
            <a:r>
              <a:rPr lang="de-DE" dirty="0"/>
              <a:t> -&gt; Muss immer bei </a:t>
            </a:r>
            <a:r>
              <a:rPr lang="de-DE" dirty="0" err="1"/>
              <a:t>kart</a:t>
            </a:r>
            <a:r>
              <a:rPr lang="de-DE" dirty="0"/>
              <a:t> bleiben bis </a:t>
            </a:r>
            <a:r>
              <a:rPr lang="de-DE" dirty="0" err="1"/>
              <a:t>ausdlieferung</a:t>
            </a:r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Jertzt</a:t>
            </a:r>
            <a:r>
              <a:rPr lang="de-DE" dirty="0"/>
              <a:t>: Verbindung der </a:t>
            </a:r>
            <a:r>
              <a:rPr lang="de-DE" dirty="0" err="1"/>
              <a:t>Fernbedinung</a:t>
            </a:r>
            <a:r>
              <a:rPr lang="de-DE" dirty="0"/>
              <a:t> bei </a:t>
            </a:r>
            <a:r>
              <a:rPr lang="de-DE" dirty="0" err="1"/>
              <a:t>auslieferung</a:t>
            </a:r>
            <a:endParaRPr lang="de-DE" dirty="0"/>
          </a:p>
          <a:p>
            <a:r>
              <a:rPr lang="de-DE" dirty="0"/>
              <a:t>	Weniger </a:t>
            </a:r>
            <a:r>
              <a:rPr lang="de-DE" dirty="0" err="1"/>
              <a:t>fehlerrisiko</a:t>
            </a:r>
            <a:br>
              <a:rPr lang="de-DE" dirty="0"/>
            </a:br>
            <a:r>
              <a:rPr lang="de-DE" dirty="0"/>
              <a:t>	</a:t>
            </a:r>
          </a:p>
          <a:p>
            <a:r>
              <a:rPr lang="de-DE" dirty="0"/>
              <a:t>		</a:t>
            </a:r>
          </a:p>
          <a:p>
            <a:r>
              <a:rPr lang="de-DE" dirty="0"/>
              <a:t>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443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 </a:t>
            </a:r>
            <a:r>
              <a:rPr lang="de-DE" dirty="0" err="1"/>
              <a:t>basis</a:t>
            </a:r>
            <a:r>
              <a:rPr lang="de-DE" dirty="0"/>
              <a:t> der Anforderungen werden Konzeptentscheidungen </a:t>
            </a:r>
            <a:r>
              <a:rPr lang="de-DE" dirty="0" err="1"/>
              <a:t>getraffen</a:t>
            </a:r>
            <a:endParaRPr lang="de-DE" dirty="0"/>
          </a:p>
          <a:p>
            <a:r>
              <a:rPr lang="de-DE" dirty="0"/>
              <a:t>	zuerst Paarvergleich vorgehen erklären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664C4-E931-43C8-BC1C-83625EAB2A7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21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73DD71F-F627-E252-D236-A435D6E7BD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226800"/>
            <a:ext cx="2161036" cy="53035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D2F2999-1E71-B531-4878-5469A20D20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7188" y="2539683"/>
            <a:ext cx="8456400" cy="2387600"/>
          </a:xfrm>
        </p:spPr>
        <p:txBody>
          <a:bodyPr anchor="b"/>
          <a:lstStyle>
            <a:lvl1pPr algn="l">
              <a:lnSpc>
                <a:spcPts val="8800"/>
              </a:lnSpc>
              <a:defRPr sz="8600"/>
            </a:lvl1pPr>
          </a:lstStyle>
          <a:p>
            <a:r>
              <a:rPr lang="de-DE" dirty="0"/>
              <a:t>Titel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pic>
        <p:nvPicPr>
          <p:cNvPr id="3" name="omega">
            <a:extLst>
              <a:ext uri="{FF2B5EF4-FFF2-40B4-BE49-F238E27FC236}">
                <a16:creationId xmlns:a16="http://schemas.microsoft.com/office/drawing/2014/main" id="{64602DA8-F54E-2EFA-E5E8-6EF92CA495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12018" t="5459" r="26728" b="7828"/>
          <a:stretch/>
        </p:blipFill>
        <p:spPr>
          <a:xfrm>
            <a:off x="4831492" y="0"/>
            <a:ext cx="7360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66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Inhalt, 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581A20-C1DF-C740-F432-48F016C1A79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076325"/>
            <a:ext cx="11471638" cy="515988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Textinhalt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B48314-5880-B59F-70F1-0E27E9BF31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295200"/>
            <a:ext cx="684000" cy="249280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EB0A72-FBC9-69D3-72A5-A1A61E01E9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696324-603F-BB54-E949-1487348E0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01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folie dunkel (mit Untertitel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ABEB4-2C14-6FDA-C403-054743E55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065592"/>
            <a:ext cx="10515600" cy="1500187"/>
          </a:xfrm>
        </p:spPr>
        <p:txBody>
          <a:bodyPr anchor="b"/>
          <a:lstStyle>
            <a:lvl1pPr algn="ctr">
              <a:lnSpc>
                <a:spcPts val="55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des Kapitels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A5DBA6-B732-E2DA-F1F0-78337924C86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022535"/>
            <a:ext cx="10515600" cy="750633"/>
          </a:xfrm>
        </p:spPr>
        <p:txBody>
          <a:bodyPr>
            <a:noAutofit/>
          </a:bodyPr>
          <a:lstStyle>
            <a:lvl1pPr marL="0" indent="0" algn="ctr">
              <a:lnSpc>
                <a:spcPts val="29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Untertitel des Kapitels 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50C514-37F6-908E-490C-63EB35F46A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295200"/>
            <a:ext cx="684000" cy="249280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E4B733B-1F6B-8A69-7F81-CFC2D40BAF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36CA629-3B13-A412-E161-464798FF0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FEB9C3-1FF9-4F1A-B0DB-7E320F93F66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489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folie rot (mit Untertitel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ABEB4-2C14-6FDA-C403-054743E55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065592"/>
            <a:ext cx="10515600" cy="1500187"/>
          </a:xfrm>
        </p:spPr>
        <p:txBody>
          <a:bodyPr anchor="b"/>
          <a:lstStyle>
            <a:lvl1pPr algn="ctr">
              <a:lnSpc>
                <a:spcPts val="55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des Kapitels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A5DBA6-B732-E2DA-F1F0-78337924C86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022535"/>
            <a:ext cx="10515600" cy="750633"/>
          </a:xfrm>
        </p:spPr>
        <p:txBody>
          <a:bodyPr>
            <a:noAutofit/>
          </a:bodyPr>
          <a:lstStyle>
            <a:lvl1pPr marL="0" indent="0" algn="ctr">
              <a:lnSpc>
                <a:spcPts val="2900"/>
              </a:lnSpc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Untertitel des Kapitels 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50C514-37F6-908E-490C-63EB35F46A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295200"/>
            <a:ext cx="684000" cy="249280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E4B733B-1F6B-8A69-7F81-CFC2D40BAF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36CA629-3B13-A412-E161-464798FF0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FEB9C3-1FF9-4F1A-B0DB-7E320F93F66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531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folie hell (mit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ABEB4-2C14-6FDA-C403-054743E55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065592"/>
            <a:ext cx="10515600" cy="1500187"/>
          </a:xfrm>
        </p:spPr>
        <p:txBody>
          <a:bodyPr anchor="b"/>
          <a:lstStyle>
            <a:lvl1pPr algn="ctr">
              <a:lnSpc>
                <a:spcPts val="5500"/>
              </a:lnSpc>
              <a:defRPr sz="5400"/>
            </a:lvl1pPr>
          </a:lstStyle>
          <a:p>
            <a:r>
              <a:rPr lang="de-DE" dirty="0"/>
              <a:t>Titel des Kapitels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A5DBA6-B732-E2DA-F1F0-78337924C86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022535"/>
            <a:ext cx="10515600" cy="750633"/>
          </a:xfrm>
        </p:spPr>
        <p:txBody>
          <a:bodyPr>
            <a:noAutofit/>
          </a:bodyPr>
          <a:lstStyle>
            <a:lvl1pPr marL="0" indent="0" algn="ctr">
              <a:lnSpc>
                <a:spcPts val="2900"/>
              </a:lnSpc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Untertitel des Kapitels 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0E719CB-ABD2-604E-E2C1-FE33369B23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295200"/>
            <a:ext cx="684000" cy="249280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D4D102-E57D-60D1-A9BA-C5ADD9B548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C1F6E8-65B4-E85A-A4E6-9DACEC5E09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434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rot (ohne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ABEB4-2C14-6FDA-C403-054743E55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866869"/>
            <a:ext cx="10515600" cy="1500187"/>
          </a:xfrm>
        </p:spPr>
        <p:txBody>
          <a:bodyPr anchor="ctr"/>
          <a:lstStyle>
            <a:lvl1pPr algn="ctr">
              <a:lnSpc>
                <a:spcPts val="5500"/>
              </a:lnSpc>
              <a:defRPr sz="5400"/>
            </a:lvl1pPr>
          </a:lstStyle>
          <a:p>
            <a:r>
              <a:rPr lang="de-DE" dirty="0"/>
              <a:t>Titel des Kapitels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5CA9B2D-E479-95B4-D25C-CA3ABB0A27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295200"/>
            <a:ext cx="684000" cy="249280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6A4EB1-9AA0-00D1-1FED-C3451A4938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1890F5-472F-80A0-C435-498C3E6B5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71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dunkelblau (ohne 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ABEB4-2C14-6FDA-C403-054743E55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866869"/>
            <a:ext cx="10515600" cy="1500187"/>
          </a:xfrm>
        </p:spPr>
        <p:txBody>
          <a:bodyPr anchor="ctr"/>
          <a:lstStyle>
            <a:lvl1pPr algn="ctr">
              <a:lnSpc>
                <a:spcPts val="55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des Kapitels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E1BC914-CDBC-77D0-6C50-7F61587F81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295200"/>
            <a:ext cx="684000" cy="249280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535B0C-77A0-A23C-9818-775BB0725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2E3220-4ED8-2AE5-69C0-549564114E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3FEB9C3-1FF9-4F1A-B0DB-7E320F93F66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2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3A6AF66-564C-B576-EB60-C637F75D6B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" t="9551" r="6700" b="1230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B7EBB088-51C6-A0C7-581F-AADFB085DD75}"/>
              </a:ext>
            </a:extLst>
          </p:cNvPr>
          <p:cNvSpPr/>
          <p:nvPr userDrawn="1"/>
        </p:nvSpPr>
        <p:spPr>
          <a:xfrm>
            <a:off x="0" y="0"/>
            <a:ext cx="9509760" cy="6535153"/>
          </a:xfrm>
          <a:prstGeom prst="rect">
            <a:avLst/>
          </a:prstGeom>
          <a:gradFill>
            <a:gsLst>
              <a:gs pos="9000">
                <a:schemeClr val="bg1"/>
              </a:gs>
              <a:gs pos="49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F2999-1E71-B531-4878-5469A20D20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7188" y="2539683"/>
            <a:ext cx="8456400" cy="2387600"/>
          </a:xfrm>
        </p:spPr>
        <p:txBody>
          <a:bodyPr anchor="b"/>
          <a:lstStyle>
            <a:lvl1pPr algn="l">
              <a:lnSpc>
                <a:spcPts val="8800"/>
              </a:lnSpc>
              <a:defRPr sz="8600"/>
            </a:lvl1pPr>
          </a:lstStyle>
          <a:p>
            <a:r>
              <a:rPr lang="de-DE" dirty="0"/>
              <a:t>Titel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73DD71F-F627-E252-D236-A435D6E7BD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226800"/>
            <a:ext cx="2161036" cy="53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18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rot mit Bildplatzhal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F15C5735-14A2-5472-0518-FFF8D2B681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200" cy="6858000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2F2999-1E71-B531-4878-5469A20D20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7188" y="3756211"/>
            <a:ext cx="8456400" cy="1171071"/>
          </a:xfrm>
        </p:spPr>
        <p:txBody>
          <a:bodyPr anchor="b"/>
          <a:lstStyle>
            <a:lvl1pPr algn="l">
              <a:lnSpc>
                <a:spcPts val="8800"/>
              </a:lnSpc>
              <a:defRPr sz="86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pic>
        <p:nvPicPr>
          <p:cNvPr id="4" name="Grafik 3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4CF58DF2-554F-F3A5-4A77-5B6C5E3A57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226800"/>
            <a:ext cx="2154940" cy="52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75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07878-63EA-3977-B314-9A8C22E2C7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11471638" cy="52934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581A20-C1DF-C740-F432-48F016C1A79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  <a:lvl6pPr marL="900000">
              <a:lnSpc>
                <a:spcPts val="1920"/>
              </a:lnSpc>
              <a:defRPr sz="1400"/>
            </a:lvl6pPr>
            <a:lvl7pPr marL="1116000">
              <a:lnSpc>
                <a:spcPts val="1920"/>
              </a:lnSpc>
              <a:defRPr sz="1400"/>
            </a:lvl7pPr>
          </a:lstStyle>
          <a:p>
            <a:pPr lvl="0"/>
            <a:r>
              <a:rPr lang="de-DE" dirty="0"/>
              <a:t>Textinhalt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73C70CF-3387-2970-C095-085C3B4D22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64000"/>
            <a:ext cx="11473200" cy="378000"/>
          </a:xfrm>
        </p:spPr>
        <p:txBody>
          <a:bodyPr>
            <a:noAutofit/>
          </a:bodyPr>
          <a:lstStyle>
            <a:lvl1pPr marL="0" indent="0">
              <a:lnSpc>
                <a:spcPts val="2900"/>
              </a:lnSpc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Untertitel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7857D49-53B5-0925-D270-F58A02A557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295200"/>
            <a:ext cx="684000" cy="249280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77E45D-EA94-2A05-1E5F-FB39AFC9399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ED61F9-A129-0FDE-2F50-65CB13897B7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12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07878-63EA-3977-B314-9A8C22E2C7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11471638" cy="52934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581A20-C1DF-C740-F432-48F016C1A79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797050"/>
            <a:ext cx="11471638" cy="44391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Textinhalt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B48314-5880-B59F-70F1-0E27E9BF31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295200"/>
            <a:ext cx="684000" cy="249280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EB0A72-FBC9-69D3-72A5-A1A61E01E9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696324-603F-BB54-E949-1487348E0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30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groß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6C5E33-7F21-3936-C96B-D7B71F8707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73C70CF-3387-2970-C095-085C3B4D22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803880"/>
            <a:ext cx="11473200" cy="378000"/>
          </a:xfrm>
        </p:spPr>
        <p:txBody>
          <a:bodyPr>
            <a:noAutofit/>
          </a:bodyPr>
          <a:lstStyle>
            <a:lvl1pPr marL="0" indent="0">
              <a:lnSpc>
                <a:spcPts val="2900"/>
              </a:lnSpc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11B9E05-1F66-40E4-8A0B-8DDA6922BA6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1280160"/>
            <a:ext cx="11471638" cy="49560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Textinhalt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40A4FBD-9399-2025-DF41-844B204F11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295200"/>
            <a:ext cx="684000" cy="249280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86E67E-6149-2180-D86F-DCFF7F815FC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953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07878-63EA-3977-B314-9A8C22E2C7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11471638" cy="52934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581A20-C1DF-C740-F432-48F016C1A79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2556001"/>
            <a:ext cx="5567834" cy="368020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Textinhalt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C18DFBE-D824-4B92-7420-A11062A353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6C5E33-7F21-3936-C96B-D7B71F8707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73C70CF-3387-2970-C095-085C3B4D22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764000"/>
            <a:ext cx="5569200" cy="378000"/>
          </a:xfrm>
        </p:spPr>
        <p:txBody>
          <a:bodyPr>
            <a:noAutofit/>
          </a:bodyPr>
          <a:lstStyle>
            <a:lvl1pPr marL="0" indent="0">
              <a:lnSpc>
                <a:spcPts val="2900"/>
              </a:lnSpc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Untertitel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5771E45-57C3-2620-B432-B601CECEE52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64000" y="2556001"/>
            <a:ext cx="5569200" cy="368020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Textinhalt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BABC1A0F-91CF-DFD6-1F8A-E6C2A5DF22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64000" y="1764000"/>
            <a:ext cx="5569200" cy="378000"/>
          </a:xfrm>
        </p:spPr>
        <p:txBody>
          <a:bodyPr>
            <a:noAutofit/>
          </a:bodyPr>
          <a:lstStyle>
            <a:lvl1pPr marL="0" indent="0">
              <a:lnSpc>
                <a:spcPts val="2900"/>
              </a:lnSpc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Untertitel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661DFCB-8103-CC1D-E336-E8B3816EF7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295200"/>
            <a:ext cx="684000" cy="2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6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ClipAr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07878-63EA-3977-B314-9A8C22E2C7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8" y="1057568"/>
            <a:ext cx="4644000" cy="529343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 dirty="0"/>
              <a:t>Titel bearbeiten (zweizeilig)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581A20-C1DF-C740-F432-48F016C1A79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2556001"/>
            <a:ext cx="4644000" cy="368020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Textinhalt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16FEB295-B9E9-46BA-EE53-47FF12B408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9200" y="332209"/>
            <a:ext cx="6624000" cy="5904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D45CD1F-EA7D-98A3-6B43-67BDEAACCB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295200"/>
            <a:ext cx="684000" cy="249280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42CFC6-A2F3-0CEB-58F0-7304B6A3025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62378C-8DD8-C152-F6CC-ED00593142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13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07878-63EA-3977-B314-9A8C22E2C7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1080000"/>
            <a:ext cx="11471638" cy="52934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01711F5-F1B0-35F1-0DA8-434EB3E579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295200"/>
            <a:ext cx="684000" cy="249280"/>
          </a:xfrm>
          <a:prstGeom prst="rect">
            <a:avLst/>
          </a:prstGeom>
        </p:spPr>
      </p:pic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23C215-FBCC-4133-9718-CDB5059618F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17321A5-3E52-01A4-A7FF-6083C229B57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67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B3A3DD-45D3-BB9D-57A8-4E9C7305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080000"/>
            <a:ext cx="11471638" cy="52934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DF2570-7093-AD0C-58B6-51EEC4138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2556001"/>
            <a:ext cx="11471638" cy="36802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5"/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686EB5-9EEF-674F-CC1D-C34F9EACD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9999" y="6379481"/>
            <a:ext cx="9000000" cy="1364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900">
                <a:solidFill>
                  <a:schemeClr val="accent1"/>
                </a:solidFill>
                <a:latin typeface="Public Sans Medium" pitchFamily="2" charset="0"/>
              </a:defRPr>
            </a:lvl1pPr>
          </a:lstStyle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FBEA15-929E-1D16-8C64-5FDA6815A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3396" y="6379481"/>
            <a:ext cx="688241" cy="1404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900">
                <a:solidFill>
                  <a:schemeClr val="accent1"/>
                </a:solidFill>
                <a:latin typeface="Public Sans Medium" pitchFamily="2" charset="0"/>
              </a:defRPr>
            </a:lvl1pPr>
          </a:lstStyle>
          <a:p>
            <a:fld id="{13FEB9C3-1FF9-4F1A-B0DB-7E320F93F66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18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50" r:id="rId4"/>
    <p:sldLayoutId id="2147483659" r:id="rId5"/>
    <p:sldLayoutId id="2147483658" r:id="rId6"/>
    <p:sldLayoutId id="2147483660" r:id="rId7"/>
    <p:sldLayoutId id="2147483662" r:id="rId8"/>
    <p:sldLayoutId id="2147483672" r:id="rId9"/>
    <p:sldLayoutId id="2147483673" r:id="rId10"/>
    <p:sldLayoutId id="2147483664" r:id="rId11"/>
    <p:sldLayoutId id="2147483671" r:id="rId12"/>
    <p:sldLayoutId id="2147483651" r:id="rId13"/>
    <p:sldLayoutId id="2147483665" r:id="rId14"/>
    <p:sldLayoutId id="2147483666" r:id="rId15"/>
  </p:sldLayoutIdLst>
  <p:hf hdr="0" dt="0"/>
  <p:txStyles>
    <p:titleStyle>
      <a:lvl1pPr algn="l" defTabSz="914400" rtl="0" eaLnBrk="1" latinLnBrk="0" hangingPunct="1">
        <a:lnSpc>
          <a:spcPts val="4300"/>
        </a:lnSpc>
        <a:spcBef>
          <a:spcPct val="0"/>
        </a:spcBef>
        <a:buNone/>
        <a:defRPr sz="4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304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98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36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404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634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26" userDrawn="1">
          <p15:clr>
            <a:srgbClr val="F26B43"/>
          </p15:clr>
        </p15:guide>
        <p15:guide id="4" orient="horz" pos="4105" userDrawn="1">
          <p15:clr>
            <a:srgbClr val="F26B43"/>
          </p15:clr>
        </p15:guide>
        <p15:guide id="5" pos="7453" userDrawn="1">
          <p15:clr>
            <a:srgbClr val="F26B43"/>
          </p15:clr>
        </p15:guide>
        <p15:guide id="6" pos="225" userDrawn="1">
          <p15:clr>
            <a:srgbClr val="F26B43"/>
          </p15:clr>
        </p15:guide>
        <p15:guide id="7" orient="horz" pos="4017" userDrawn="1">
          <p15:clr>
            <a:srgbClr val="F26B43"/>
          </p15:clr>
        </p15:guide>
        <p15:guide id="8" orient="horz" pos="3929" userDrawn="1">
          <p15:clr>
            <a:srgbClr val="F26B43"/>
          </p15:clr>
        </p15:guide>
        <p15:guide id="9" orient="horz" pos="6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F46B0-7EE0-314A-66B8-AB84BD64A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54" y="2056603"/>
            <a:ext cx="6845869" cy="349880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3600" dirty="0"/>
              <a:t>Entwicklung modularer Steuer- und Kommunikationsschnittstellen für Elektro-Karts auf einem zentralen Steuergerät</a:t>
            </a:r>
          </a:p>
        </p:txBody>
      </p:sp>
    </p:spTree>
    <p:extLst>
      <p:ext uri="{BB962C8B-B14F-4D97-AF65-F5344CB8AC3E}">
        <p14:creationId xmlns:p14="http://schemas.microsoft.com/office/powerpoint/2010/main" val="313772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C1E2115-C97E-DF77-9AF4-6C5D3889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D81B0F-55A7-FC59-F1AE-9E8A37D39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Konzeptentscheidung basierend auf Paarvergleich und Nutzwertanalyse</a:t>
            </a:r>
          </a:p>
          <a:p>
            <a:pPr lvl="1"/>
            <a:r>
              <a:rPr lang="de-DE" dirty="0"/>
              <a:t>Paarvergleich: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187E3E-4323-6FBF-18F9-2E8BEDC131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Sebastian Hampl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AA2E0C-6AD2-FCB8-89E8-CC3A33C27A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098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042EBE-E4CF-CE28-D249-3CF138143C0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D4C62D-A7FE-6093-77F7-A3EC88F1FA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9" name="Grafik 8" descr="Ein Bild, das Text, Screenshot, Zahl, parallel enthält.&#10;&#10;KI-generierte Inhalte können fehlerhaft sein.">
            <a:extLst>
              <a:ext uri="{FF2B5EF4-FFF2-40B4-BE49-F238E27FC236}">
                <a16:creationId xmlns:a16="http://schemas.microsoft.com/office/drawing/2014/main" id="{FC92B2D1-4271-1DA0-A789-FAB929919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79" y="999490"/>
            <a:ext cx="11496357" cy="484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3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D5038-11C2-1C79-8F4F-93E68703F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0C08BB6-F1D6-DE35-849A-D5ED0CDA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C93956-17EB-7D7E-BA30-D2401888D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Konzeptentscheidung basierend auf Paarvergleich und Nutzwertanalyse</a:t>
            </a:r>
          </a:p>
          <a:p>
            <a:pPr lvl="1"/>
            <a:r>
              <a:rPr lang="de-DE" dirty="0"/>
              <a:t>Paarvergleich: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Nutzwertanalyse: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A34299-3958-FDE1-8385-60F5A6B674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Sebastian Hampl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145E70-E479-ABFD-C525-2DD87F357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9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2C55A8-5669-88F0-4DF4-2DB7A35A9D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3114A5-1038-7801-ADF0-33DBE19BC0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6" name="Grafik 5" descr="Ein Bild, das Text, Zahl, Screenshot, parallel enthält.&#10;&#10;KI-generierte Inhalte können fehlerhaft sein.">
            <a:extLst>
              <a:ext uri="{FF2B5EF4-FFF2-40B4-BE49-F238E27FC236}">
                <a16:creationId xmlns:a16="http://schemas.microsoft.com/office/drawing/2014/main" id="{2731B8B2-BD19-65CA-9324-4450C6F2F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84" y="802626"/>
            <a:ext cx="10363200" cy="540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79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DE5DCACB-AAE1-440F-5787-F44C9500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Konzeptentscheidung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395DDD-393D-05C5-63DF-1492184776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05BA0D-64AE-645B-5294-DF28CCB2C0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BF27E29-9B3A-26BD-5792-4C444F8474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Kabellose Datenübertragung</a:t>
            </a:r>
          </a:p>
        </p:txBody>
      </p:sp>
      <p:pic>
        <p:nvPicPr>
          <p:cNvPr id="16" name="Grafik 15" descr="Ein Bild, das Text, Screenshot, Zahl, Schrift enthält.&#10;&#10;KI-generierte Inhalte können fehlerhaft sein.">
            <a:extLst>
              <a:ext uri="{FF2B5EF4-FFF2-40B4-BE49-F238E27FC236}">
                <a16:creationId xmlns:a16="http://schemas.microsoft.com/office/drawing/2014/main" id="{3D9205D6-D413-9E81-3E02-0F28712C5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98" y="2142000"/>
            <a:ext cx="8032153" cy="420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31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9DC81-2227-18A9-21F7-D0AA22D7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Konzeptentscheidung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087FDE-35B1-8243-C976-1F5C300431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80C0F-D861-DBF6-263C-D0C065F859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F75613C-7993-5996-5F03-DDC9573962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Display</a:t>
            </a:r>
          </a:p>
        </p:txBody>
      </p:sp>
      <p:pic>
        <p:nvPicPr>
          <p:cNvPr id="9" name="Grafik 8" descr="Ein Bild, das Text, Screenshot, Zahl, parallel enthält.&#10;&#10;KI-generierte Inhalte können fehlerhaft sein.">
            <a:extLst>
              <a:ext uri="{FF2B5EF4-FFF2-40B4-BE49-F238E27FC236}">
                <a16:creationId xmlns:a16="http://schemas.microsoft.com/office/drawing/2014/main" id="{FDA02EC4-6533-8192-C907-726433465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99" y="2191066"/>
            <a:ext cx="7908930" cy="422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46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86C7E-732B-275E-A63B-655190CA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Konzeptentscheidung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5B49EE-E681-1F53-B090-A41CACF5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Wegen Sicherheit aktuelle Lösung beibehalten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12B8FF-1AC0-F638-A7F6-97FF3DD856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06C843-6A35-F46F-9872-BD5200559C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0AA59F0-0E06-055A-2D25-7448E4C919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RFID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131F95F-872F-88D8-2EF8-CAC1FE91671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Wegen Fernbedienung aktuelle Lösung beibehalten</a:t>
            </a:r>
          </a:p>
          <a:p>
            <a:r>
              <a:rPr lang="de-DE" dirty="0"/>
              <a:t>Nur einzelnen Empfänger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E80747A-5048-4BE0-EA78-ED748905DD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Funkmodul</a:t>
            </a:r>
          </a:p>
        </p:txBody>
      </p:sp>
    </p:spTree>
    <p:extLst>
      <p:ext uri="{BB962C8B-B14F-4D97-AF65-F5344CB8AC3E}">
        <p14:creationId xmlns:p14="http://schemas.microsoft.com/office/powerpoint/2010/main" val="3285258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C570A-9F45-36B3-883C-B14F55EE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725995-190A-ECA3-C8A5-BC6296B5B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C0F230-BEED-C1F1-16BD-0A4FD8CE2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Sebastian Hampl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4AF5F3-6B5A-38D8-AE31-C73437F5B7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851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00C38-4A89-1785-3A88-75E2F6D8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A953CA-4F8C-DE8C-EB3D-6E27600702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792FD6-0490-ACCB-7A8A-341F68FD9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Sebastian Hampl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169B93-61B5-C7B9-FE2D-958CBE2583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7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DA75C-777D-5555-164A-5BCC8DB6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D91F1A-35B1-7333-E37B-F8BBAF4F47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317731-F556-BD4D-A050-423F2B2AEB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Sebastian Hampl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A4F04B-96D7-B309-50C6-F1A34ECF2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0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B9465-85F4-ACB0-BF7B-B4D5A4D2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Unternehmen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E227E7-C9F1-443F-C0D0-88E82DF5B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Ehemaliges Motorsportteam</a:t>
            </a:r>
          </a:p>
          <a:p>
            <a:r>
              <a:rPr lang="de-DE" dirty="0"/>
              <a:t>Rallye und DTM Meisterschaften</a:t>
            </a:r>
          </a:p>
          <a:p>
            <a:endParaRPr lang="de-DE" dirty="0"/>
          </a:p>
          <a:p>
            <a:r>
              <a:rPr lang="de-DE" dirty="0"/>
              <a:t>Heute:</a:t>
            </a:r>
          </a:p>
          <a:p>
            <a:pPr lvl="1"/>
            <a:r>
              <a:rPr lang="de-DE" dirty="0"/>
              <a:t>Prototypenbau</a:t>
            </a:r>
          </a:p>
          <a:p>
            <a:pPr lvl="1"/>
            <a:r>
              <a:rPr lang="de-DE" dirty="0"/>
              <a:t>Auftragsfertigung </a:t>
            </a:r>
          </a:p>
          <a:p>
            <a:pPr lvl="1"/>
            <a:r>
              <a:rPr lang="de-DE" dirty="0" err="1"/>
              <a:t>Elektrokart</a:t>
            </a:r>
            <a:r>
              <a:rPr lang="de-DE" dirty="0"/>
              <a:t> Revo SL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9E5B7A-3A85-4AB8-1DF2-3139236D6A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SMS </a:t>
            </a:r>
            <a:r>
              <a:rPr lang="de-DE" dirty="0" err="1"/>
              <a:t>engineering</a:t>
            </a:r>
            <a:r>
              <a:rPr lang="de-DE" dirty="0"/>
              <a:t> GmbH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A21E51-6B39-7CF4-0AEB-80D314EDEBE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9999" y="6379481"/>
            <a:ext cx="9000000" cy="136460"/>
          </a:xfrm>
        </p:spPr>
        <p:txBody>
          <a:bodyPr/>
          <a:lstStyle/>
          <a:p>
            <a:r>
              <a:rPr lang="de-DE" dirty="0"/>
              <a:t>Sebastian Hampl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F9A502-4A24-D037-2D86-B00DEFFDF61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1026" name="Picture 2" descr="sms engineering GmbH | Cadolzburg">
            <a:extLst>
              <a:ext uri="{FF2B5EF4-FFF2-40B4-BE49-F238E27FC236}">
                <a16:creationId xmlns:a16="http://schemas.microsoft.com/office/drawing/2014/main" id="{6E731BFD-0AA7-5583-A864-EA8EE5893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9" b="29265"/>
          <a:stretch>
            <a:fillRect/>
          </a:stretch>
        </p:blipFill>
        <p:spPr bwMode="auto">
          <a:xfrm>
            <a:off x="7510074" y="408671"/>
            <a:ext cx="4219657" cy="18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713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B998A-34CE-3F7D-015C-9779CFC9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8811543-C49D-6888-DA6C-40C4C08D87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www.th-nuernberg.de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073477-B206-8443-D2BF-53FCCAA993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120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E23F3-3F20-FE49-96F0-92B3737E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1D2AD8-8B83-3CAE-2763-C407B9BFDB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Sebastian Hampl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5F9E02-C4A3-FB20-D42A-F42EC0D6A4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19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26702-FD1D-E031-C707-B5BBDFF0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208E9E-D44A-BDB4-40E3-A240283C7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Aktuelles System</a:t>
            </a:r>
          </a:p>
          <a:p>
            <a:r>
              <a:rPr lang="de-DE" dirty="0"/>
              <a:t>Anforderungen</a:t>
            </a:r>
          </a:p>
          <a:p>
            <a:r>
              <a:rPr lang="de-DE" dirty="0"/>
              <a:t>Konzeptentscheidungen</a:t>
            </a:r>
          </a:p>
          <a:p>
            <a:r>
              <a:rPr lang="de-DE" dirty="0"/>
              <a:t>Umsetzung</a:t>
            </a:r>
          </a:p>
          <a:p>
            <a:r>
              <a:rPr lang="de-DE" dirty="0"/>
              <a:t>Test- / Inbetriebnahme</a:t>
            </a:r>
          </a:p>
          <a:p>
            <a:r>
              <a:rPr lang="de-DE" dirty="0"/>
              <a:t>Fazit / Ausblick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486D8B-95EA-1F19-12B3-B940A25FA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Sebastian Hampl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D5E9EF-8E14-C2D0-E2F7-313A0B0DA1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97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4522B7F-14E0-9263-4623-180A45F12E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29330A-5F77-F245-E4D9-B0EC104E8C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SMS Revo SL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2535F1-1BD1-24CC-3339-17DE53143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6781"/>
            <a:ext cx="11471638" cy="4609428"/>
          </a:xfrm>
        </p:spPr>
        <p:txBody>
          <a:bodyPr/>
          <a:lstStyle/>
          <a:p>
            <a:r>
              <a:rPr lang="de-DE" dirty="0" err="1"/>
              <a:t>Elektrokart</a:t>
            </a:r>
            <a:r>
              <a:rPr lang="de-DE" dirty="0"/>
              <a:t> für den Kart-Slalom</a:t>
            </a:r>
          </a:p>
          <a:p>
            <a:r>
              <a:rPr lang="de-DE" dirty="0"/>
              <a:t>60V Batterie mit 48V Ausgang</a:t>
            </a:r>
          </a:p>
          <a:p>
            <a:r>
              <a:rPr lang="de-DE" dirty="0"/>
              <a:t>Elektromotor bis 9KW Leistung</a:t>
            </a:r>
          </a:p>
          <a:p>
            <a:r>
              <a:rPr lang="de-DE" dirty="0"/>
              <a:t>Steuergerät zur Leistungsregelung (VCU)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E7DB68-ADA7-233B-253E-42E1150B6B3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Sebastian Hampl</a:t>
            </a:r>
          </a:p>
        </p:txBody>
      </p:sp>
    </p:spTree>
    <p:extLst>
      <p:ext uri="{BB962C8B-B14F-4D97-AF65-F5344CB8AC3E}">
        <p14:creationId xmlns:p14="http://schemas.microsoft.com/office/powerpoint/2010/main" val="7307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BDC5D-4FF5-4B69-B6BC-CB886C00A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01C6D33-7878-946B-DF42-02E2EED127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1DD61C-39DC-01FD-8657-275C6E499F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Erweiterung - Option 1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CB286F-B883-095E-F780-24D2248AD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6781"/>
            <a:ext cx="11471638" cy="4609428"/>
          </a:xfrm>
        </p:spPr>
        <p:txBody>
          <a:bodyPr/>
          <a:lstStyle/>
          <a:p>
            <a:r>
              <a:rPr lang="de-DE" dirty="0"/>
              <a:t>Erweiterungsoption für das Standart-Kart</a:t>
            </a:r>
          </a:p>
          <a:p>
            <a:endParaRPr lang="de-DE" dirty="0"/>
          </a:p>
          <a:p>
            <a:r>
              <a:rPr lang="de-DE" dirty="0"/>
              <a:t>RFID-Reader</a:t>
            </a:r>
          </a:p>
          <a:p>
            <a:pPr lvl="1"/>
            <a:r>
              <a:rPr lang="de-DE" dirty="0"/>
              <a:t>Einstellen der Leistungsstufen</a:t>
            </a:r>
          </a:p>
          <a:p>
            <a:pPr marL="237600" lvl="1" indent="0">
              <a:buNone/>
            </a:pPr>
            <a:endParaRPr lang="de-DE" dirty="0"/>
          </a:p>
          <a:p>
            <a:r>
              <a:rPr lang="de-DE" dirty="0"/>
              <a:t>Funkmodul</a:t>
            </a:r>
          </a:p>
          <a:p>
            <a:pPr lvl="1"/>
            <a:r>
              <a:rPr lang="de-DE" dirty="0"/>
              <a:t>Verschiedene Funktionen über Funk auslösen</a:t>
            </a:r>
          </a:p>
          <a:p>
            <a:pPr lvl="1"/>
            <a:endParaRPr lang="de-DE" dirty="0"/>
          </a:p>
          <a:p>
            <a:r>
              <a:rPr lang="de-DE" dirty="0"/>
              <a:t>Status-LED</a:t>
            </a:r>
          </a:p>
          <a:p>
            <a:pPr lvl="1"/>
            <a:r>
              <a:rPr lang="de-DE" dirty="0"/>
              <a:t>Visuelle Informationen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B15D74-21C1-3078-29CC-427257F0819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Sebastian Hampl</a:t>
            </a:r>
          </a:p>
        </p:txBody>
      </p:sp>
    </p:spTree>
    <p:extLst>
      <p:ext uri="{BB962C8B-B14F-4D97-AF65-F5344CB8AC3E}">
        <p14:creationId xmlns:p14="http://schemas.microsoft.com/office/powerpoint/2010/main" val="177833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1F2F7-E088-B7FB-B926-13AF5C2F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 1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EF67F6-D32C-91D5-98E0-CED31E7C1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Sehr teuer</a:t>
            </a:r>
          </a:p>
          <a:p>
            <a:r>
              <a:rPr lang="de-DE" dirty="0"/>
              <a:t>Enormer Verkabelungsaufwand</a:t>
            </a:r>
          </a:p>
          <a:p>
            <a:r>
              <a:rPr lang="de-DE" dirty="0"/>
              <a:t>Fehleranfällig</a:t>
            </a:r>
          </a:p>
          <a:p>
            <a:r>
              <a:rPr lang="de-DE" dirty="0"/>
              <a:t>Schlecht wartbar</a:t>
            </a:r>
          </a:p>
          <a:p>
            <a:r>
              <a:rPr lang="de-DE" dirty="0"/>
              <a:t>Nicht erweiterbar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B7FC54-21A9-726C-C5D8-B09EDCCCD8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Sebastian Hampl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A0C8A8-6524-1CCC-6392-EE956CF71B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2CC131D-AEBE-2EEA-452F-7212B53459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Probleme	</a:t>
            </a:r>
          </a:p>
        </p:txBody>
      </p:sp>
    </p:spTree>
    <p:extLst>
      <p:ext uri="{BB962C8B-B14F-4D97-AF65-F5344CB8AC3E}">
        <p14:creationId xmlns:p14="http://schemas.microsoft.com/office/powerpoint/2010/main" val="262054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8EAF694-8E4F-053A-1628-E4651D5E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- Allgemein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0D654C7-DB8C-8F5F-45C3-8539F4E84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Günstiger</a:t>
            </a:r>
          </a:p>
          <a:p>
            <a:r>
              <a:rPr lang="de-DE" dirty="0"/>
              <a:t>Klare Trennung von Kabelbaum und Option 1</a:t>
            </a:r>
          </a:p>
          <a:p>
            <a:r>
              <a:rPr lang="de-DE" dirty="0"/>
              <a:t>Geringer Verkabelungsaufwand</a:t>
            </a:r>
          </a:p>
          <a:p>
            <a:r>
              <a:rPr lang="de-DE" dirty="0"/>
              <a:t>Abwärtskompatibel</a:t>
            </a:r>
          </a:p>
          <a:p>
            <a:r>
              <a:rPr lang="de-DE" dirty="0"/>
              <a:t>Modularität</a:t>
            </a:r>
          </a:p>
          <a:p>
            <a:r>
              <a:rPr lang="de-DE" dirty="0"/>
              <a:t>Erweiterbar</a:t>
            </a:r>
          </a:p>
          <a:p>
            <a:r>
              <a:rPr lang="de-DE" dirty="0"/>
              <a:t>Änderungen an der VCU auf ein Minimum beschränken</a:t>
            </a:r>
          </a:p>
          <a:p>
            <a:r>
              <a:rPr lang="de-DE" dirty="0"/>
              <a:t>Bestehendes Gehäuse unverändert verwendbar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A3FD9D-0C14-3B23-ACB2-1907041FAC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Sebastian Hampl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BBED71-D84A-7401-70C9-6ABB4ED61A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32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28ECD-C97E-8826-E78E-C9BEFCAE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- Technisch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7E129D-107C-7C5B-3EA5-1C09C974F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RFID-Reader</a:t>
            </a:r>
          </a:p>
          <a:p>
            <a:pPr lvl="1"/>
            <a:r>
              <a:rPr lang="de-DE" dirty="0"/>
              <a:t>Änderung Leistungsmodus</a:t>
            </a:r>
          </a:p>
          <a:p>
            <a:pPr lvl="1"/>
            <a:r>
              <a:rPr lang="de-DE" dirty="0"/>
              <a:t>Hohe Verschlüsselung</a:t>
            </a:r>
          </a:p>
          <a:p>
            <a:pPr lvl="1"/>
            <a:endParaRPr lang="de-DE" dirty="0"/>
          </a:p>
          <a:p>
            <a:r>
              <a:rPr lang="de-DE" dirty="0"/>
              <a:t>Funkmodul Funktionen</a:t>
            </a:r>
          </a:p>
          <a:p>
            <a:pPr lvl="1"/>
            <a:r>
              <a:rPr lang="de-DE" dirty="0"/>
              <a:t>Notaus drahtbruchsicher</a:t>
            </a:r>
          </a:p>
          <a:p>
            <a:pPr lvl="1"/>
            <a:r>
              <a:rPr lang="de-DE" dirty="0"/>
              <a:t>Remote Drive, SOC und Identifizierung</a:t>
            </a:r>
          </a:p>
          <a:p>
            <a:pPr lvl="1"/>
            <a:endParaRPr lang="de-DE" dirty="0"/>
          </a:p>
          <a:p>
            <a:r>
              <a:rPr lang="de-DE" dirty="0"/>
              <a:t>Status-LED</a:t>
            </a:r>
          </a:p>
          <a:p>
            <a:pPr lvl="1"/>
            <a:r>
              <a:rPr lang="de-DE" dirty="0"/>
              <a:t>Von VCU und Option 1 steuerbar</a:t>
            </a:r>
          </a:p>
          <a:p>
            <a:pPr lvl="1"/>
            <a:r>
              <a:rPr lang="de-DE" dirty="0"/>
              <a:t>Dauerhaftes Leuchten und Blinken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1F6955-F1A3-C1D4-9E2F-B89CC15C5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Sebastian Hampl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9BC416-7E21-7764-ED4F-56E87E738C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640B4DF-6FDC-78F8-F151-CF766B7D43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Bestehende Funktionen beibehalten</a:t>
            </a:r>
          </a:p>
        </p:txBody>
      </p:sp>
    </p:spTree>
    <p:extLst>
      <p:ext uri="{BB962C8B-B14F-4D97-AF65-F5344CB8AC3E}">
        <p14:creationId xmlns:p14="http://schemas.microsoft.com/office/powerpoint/2010/main" val="1513897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45819-5BB0-D421-7164-41E6FADDD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596B4-27B1-BEE3-11C0-F3D8632C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1011176"/>
            <a:ext cx="11471638" cy="529343"/>
          </a:xfrm>
        </p:spPr>
        <p:txBody>
          <a:bodyPr/>
          <a:lstStyle/>
          <a:p>
            <a:r>
              <a:rPr lang="de-DE" dirty="0"/>
              <a:t>Anforderungen - Technisch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D00748D-823C-C698-17A4-3D5E1A9D9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00" y="2142000"/>
            <a:ext cx="5567834" cy="3680208"/>
          </a:xfrm>
        </p:spPr>
        <p:txBody>
          <a:bodyPr>
            <a:noAutofit/>
          </a:bodyPr>
          <a:lstStyle/>
          <a:p>
            <a:r>
              <a:rPr lang="de-DE" sz="1400" dirty="0"/>
              <a:t>RFID-Reader</a:t>
            </a:r>
          </a:p>
          <a:p>
            <a:pPr lvl="1"/>
            <a:r>
              <a:rPr lang="de-DE" sz="1400" dirty="0"/>
              <a:t>Änderung Leistungsmodus</a:t>
            </a:r>
          </a:p>
          <a:p>
            <a:pPr lvl="1"/>
            <a:r>
              <a:rPr lang="de-DE" sz="1400" dirty="0"/>
              <a:t>Hohe Verschlüsselung</a:t>
            </a:r>
          </a:p>
          <a:p>
            <a:pPr lvl="1"/>
            <a:endParaRPr lang="de-DE" sz="1400" dirty="0"/>
          </a:p>
          <a:p>
            <a:r>
              <a:rPr lang="de-DE" sz="1400" dirty="0"/>
              <a:t>Funkmodul Funktionen</a:t>
            </a:r>
          </a:p>
          <a:p>
            <a:pPr lvl="1"/>
            <a:r>
              <a:rPr lang="de-DE" sz="1400" dirty="0"/>
              <a:t>Notaus drahtbruchsicher</a:t>
            </a:r>
          </a:p>
          <a:p>
            <a:pPr lvl="1"/>
            <a:r>
              <a:rPr lang="de-DE" sz="1400" dirty="0"/>
              <a:t>Remote Drive, SOC und Identifizierung</a:t>
            </a:r>
          </a:p>
          <a:p>
            <a:pPr lvl="1"/>
            <a:endParaRPr lang="de-DE" sz="1400" dirty="0"/>
          </a:p>
          <a:p>
            <a:r>
              <a:rPr lang="de-DE" sz="1400" dirty="0"/>
              <a:t>Status-LED</a:t>
            </a:r>
          </a:p>
          <a:p>
            <a:pPr lvl="1"/>
            <a:r>
              <a:rPr lang="de-DE" sz="1400" dirty="0"/>
              <a:t>Von VCU und Option 1 steuerbar</a:t>
            </a:r>
          </a:p>
          <a:p>
            <a:pPr lvl="1"/>
            <a:r>
              <a:rPr lang="de-DE" sz="1400" dirty="0"/>
              <a:t>Dauerhaftes Leuchten und Blinken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B3C224-FCC2-C5D8-5DAD-7DEA354ADD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Sebastian Hampl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045221-4933-B889-1C5B-B03672097C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FEB9C3-1FF9-4F1A-B0DB-7E320F93F669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52FDFED-45EB-8B3E-E31F-8F9408B2E7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9999" y="1695176"/>
            <a:ext cx="5569200" cy="378000"/>
          </a:xfrm>
        </p:spPr>
        <p:txBody>
          <a:bodyPr/>
          <a:lstStyle/>
          <a:p>
            <a:r>
              <a:rPr lang="de-DE" dirty="0"/>
              <a:t>Bestehende Funktionen beibehalten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CFF455C-B82C-40A9-3C41-D8399357ED7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1434" y="2053544"/>
            <a:ext cx="5569200" cy="4804456"/>
          </a:xfrm>
        </p:spPr>
        <p:txBody>
          <a:bodyPr>
            <a:normAutofit fontScale="85000" lnSpcReduction="20000"/>
          </a:bodyPr>
          <a:lstStyle/>
          <a:p>
            <a:r>
              <a:rPr lang="de-DE" sz="1700" dirty="0"/>
              <a:t>Display</a:t>
            </a:r>
          </a:p>
          <a:p>
            <a:pPr lvl="1"/>
            <a:r>
              <a:rPr lang="de-DE" sz="1700" dirty="0"/>
              <a:t>Darstellung wichtiger Informationen</a:t>
            </a:r>
          </a:p>
          <a:p>
            <a:endParaRPr lang="de-DE" sz="1700" dirty="0"/>
          </a:p>
          <a:p>
            <a:r>
              <a:rPr lang="de-DE" sz="1700" dirty="0"/>
              <a:t>Persistenter Speicher</a:t>
            </a:r>
          </a:p>
          <a:p>
            <a:pPr lvl="1"/>
            <a:r>
              <a:rPr lang="de-DE" sz="1700" dirty="0"/>
              <a:t>Logdatenfunktion Für VCU und Option 1</a:t>
            </a:r>
          </a:p>
          <a:p>
            <a:pPr lvl="1"/>
            <a:r>
              <a:rPr lang="de-DE" sz="1700" dirty="0"/>
              <a:t>Einstellungen</a:t>
            </a:r>
          </a:p>
          <a:p>
            <a:pPr lvl="1"/>
            <a:endParaRPr lang="de-DE" sz="1700" dirty="0"/>
          </a:p>
          <a:p>
            <a:r>
              <a:rPr lang="de-DE" sz="1700" dirty="0"/>
              <a:t>Kabellose Schnittstelle</a:t>
            </a:r>
          </a:p>
          <a:p>
            <a:pPr lvl="1"/>
            <a:r>
              <a:rPr lang="de-DE" sz="1700" dirty="0"/>
              <a:t>Livedaten</a:t>
            </a:r>
          </a:p>
          <a:p>
            <a:pPr lvl="1"/>
            <a:r>
              <a:rPr lang="de-DE" sz="1700" dirty="0"/>
              <a:t>Änderung einfacher Einstellungen</a:t>
            </a:r>
          </a:p>
          <a:p>
            <a:pPr lvl="1"/>
            <a:r>
              <a:rPr lang="de-DE" sz="1700" dirty="0"/>
              <a:t>Herstellermenü</a:t>
            </a:r>
          </a:p>
          <a:p>
            <a:pPr lvl="1"/>
            <a:endParaRPr lang="de-DE" sz="1700" dirty="0"/>
          </a:p>
          <a:p>
            <a:r>
              <a:rPr lang="de-DE" sz="1700" dirty="0"/>
              <a:t>Signale an/von VCU via CAN</a:t>
            </a:r>
          </a:p>
          <a:p>
            <a:endParaRPr lang="de-DE" sz="1700" dirty="0"/>
          </a:p>
          <a:p>
            <a:r>
              <a:rPr lang="de-DE" sz="1700" dirty="0"/>
              <a:t>RFID-Reader</a:t>
            </a:r>
          </a:p>
          <a:p>
            <a:pPr lvl="1"/>
            <a:r>
              <a:rPr lang="de-DE" sz="1700" dirty="0"/>
              <a:t>Freischalten eines Herstellermodus</a:t>
            </a:r>
          </a:p>
          <a:p>
            <a:endParaRPr lang="de-DE" sz="1700" dirty="0"/>
          </a:p>
          <a:p>
            <a:r>
              <a:rPr lang="de-DE" sz="1700" dirty="0"/>
              <a:t>Funkmodul</a:t>
            </a:r>
          </a:p>
          <a:p>
            <a:pPr lvl="1"/>
            <a:r>
              <a:rPr lang="de-DE" sz="1700" dirty="0"/>
              <a:t>Lernmodus im Kart aktivierbar</a:t>
            </a:r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6ABD585-DCC3-0C66-6B65-A4A750C3DF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63999" y="1695176"/>
            <a:ext cx="5569200" cy="378000"/>
          </a:xfrm>
        </p:spPr>
        <p:txBody>
          <a:bodyPr/>
          <a:lstStyle/>
          <a:p>
            <a:r>
              <a:rPr lang="de-DE" dirty="0"/>
              <a:t>Neue Funktionen</a:t>
            </a:r>
          </a:p>
        </p:txBody>
      </p:sp>
    </p:spTree>
    <p:extLst>
      <p:ext uri="{BB962C8B-B14F-4D97-AF65-F5344CB8AC3E}">
        <p14:creationId xmlns:p14="http://schemas.microsoft.com/office/powerpoint/2010/main" val="427715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2">
      <a:dk1>
        <a:srgbClr val="16283D"/>
      </a:dk1>
      <a:lt1>
        <a:sysClr val="window" lastClr="FFFFFF"/>
      </a:lt1>
      <a:dk2>
        <a:srgbClr val="000000"/>
      </a:dk2>
      <a:lt2>
        <a:srgbClr val="E7E6E6"/>
      </a:lt2>
      <a:accent1>
        <a:srgbClr val="C72426"/>
      </a:accent1>
      <a:accent2>
        <a:srgbClr val="16283D"/>
      </a:accent2>
      <a:accent3>
        <a:srgbClr val="D6EAF5"/>
      </a:accent3>
      <a:accent4>
        <a:srgbClr val="FFE763"/>
      </a:accent4>
      <a:accent5>
        <a:srgbClr val="603F80"/>
      </a:accent5>
      <a:accent6>
        <a:srgbClr val="83AC54"/>
      </a:accent6>
      <a:hlink>
        <a:srgbClr val="2D87B8"/>
      </a:hlink>
      <a:folHlink>
        <a:srgbClr val="B1D7EB"/>
      </a:folHlink>
    </a:clrScheme>
    <a:fontScheme name="TH Nürnberg OHM">
      <a:majorFont>
        <a:latin typeface="Public Sans ExtraBold"/>
        <a:ea typeface=""/>
        <a:cs typeface=""/>
      </a:majorFont>
      <a:minorFont>
        <a:latin typeface="Public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>
        <a:normAutofit/>
      </a:bodyPr>
      <a:lstStyle>
        <a:defPPr algn="ctr">
          <a:defRPr sz="24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3-02-22 Präsentationsvorlage - Kopie.potx" id="{B0D07936-725D-4CD1-A297-760B5C13FA30}" vid="{E93DF1DA-F3D8-42D9-B96E-9A8FB9047E3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Vorlage_Präsentation_Ohm_neu</Template>
  <TotalTime>0</TotalTime>
  <Words>2046</Words>
  <Application>Microsoft Office PowerPoint</Application>
  <PresentationFormat>Breitbild</PresentationFormat>
  <Paragraphs>367</Paragraphs>
  <Slides>21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Public Sans</vt:lpstr>
      <vt:lpstr>Public Sans ExtraBold</vt:lpstr>
      <vt:lpstr>Public Sans Medium</vt:lpstr>
      <vt:lpstr>Office</vt:lpstr>
      <vt:lpstr>Entwicklung modularer Steuer- und Kommunikationsschnittstellen für Elektro-Karts auf einem zentralen Steuergerät</vt:lpstr>
      <vt:lpstr>Unternehmen</vt:lpstr>
      <vt:lpstr>Inhalt</vt:lpstr>
      <vt:lpstr>PowerPoint-Präsentation</vt:lpstr>
      <vt:lpstr>PowerPoint-Präsentation</vt:lpstr>
      <vt:lpstr>Option 1 </vt:lpstr>
      <vt:lpstr>Anforderungen - Allgemein</vt:lpstr>
      <vt:lpstr>Anforderungen - Technisch</vt:lpstr>
      <vt:lpstr>Anforderungen - Technisch</vt:lpstr>
      <vt:lpstr>Konzepte</vt:lpstr>
      <vt:lpstr>PowerPoint-Präsentation</vt:lpstr>
      <vt:lpstr>Konzepte</vt:lpstr>
      <vt:lpstr>PowerPoint-Präsentation</vt:lpstr>
      <vt:lpstr>Konzeptentscheidung</vt:lpstr>
      <vt:lpstr>Konzeptentscheidung</vt:lpstr>
      <vt:lpstr>Konzeptentscheidung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Bruns, Alice</dc:creator>
  <cp:lastModifiedBy>Sebastian Hampl</cp:lastModifiedBy>
  <cp:revision>14</cp:revision>
  <dcterms:created xsi:type="dcterms:W3CDTF">2023-03-09T13:42:37Z</dcterms:created>
  <dcterms:modified xsi:type="dcterms:W3CDTF">2025-10-28T21:07:57Z</dcterms:modified>
</cp:coreProperties>
</file>