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E13"/>
    <a:srgbClr val="FFF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944" autoAdjust="0"/>
  </p:normalViewPr>
  <p:slideViewPr>
    <p:cSldViewPr snapToGrid="0">
      <p:cViewPr varScale="1">
        <p:scale>
          <a:sx n="89" d="100"/>
          <a:sy n="89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35EB6-274C-4A95-9C82-DBE3E698CB5C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2688-7E61-4FC0-95C8-9C81BC6A9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3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r>
              <a:rPr lang="en-US" dirty="0"/>
              <a:t> se </a:t>
            </a:r>
            <a:r>
              <a:rPr lang="en-US" dirty="0" err="1"/>
              <a:t>intentará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la </a:t>
            </a:r>
            <a:r>
              <a:rPr lang="en-US" dirty="0" err="1"/>
              <a:t>respuesta</a:t>
            </a:r>
            <a:r>
              <a:rPr lang="en-US" dirty="0"/>
              <a:t> a la </a:t>
            </a:r>
            <a:r>
              <a:rPr lang="en-US" dirty="0" err="1"/>
              <a:t>pregunta</a:t>
            </a:r>
            <a:r>
              <a:rPr lang="en-US" dirty="0"/>
              <a:t>: </a:t>
            </a:r>
            <a:r>
              <a:rPr lang="en-US" b="1" i="0" dirty="0" err="1"/>
              <a:t>Título</a:t>
            </a:r>
            <a:endParaRPr lang="en-US" b="1" i="0" dirty="0"/>
          </a:p>
          <a:p>
            <a:endParaRPr lang="en-US" b="1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Pero primero, por </a:t>
            </a:r>
            <a:r>
              <a:rPr lang="en-US" dirty="0" err="1"/>
              <a:t>qué</a:t>
            </a:r>
            <a:r>
              <a:rPr lang="en-US" dirty="0"/>
              <a:t> vale la </a:t>
            </a:r>
            <a:r>
              <a:rPr lang="en-US" dirty="0" err="1"/>
              <a:t>pena</a:t>
            </a:r>
            <a:r>
              <a:rPr lang="en-US" dirty="0"/>
              <a:t> responder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pregunta</a:t>
            </a:r>
            <a:r>
              <a:rPr lang="en-US" dirty="0"/>
              <a:t>? *</a:t>
            </a:r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diapo</a:t>
            </a:r>
            <a:r>
              <a:rPr lang="en-US" dirty="0"/>
              <a:t>*</a:t>
            </a:r>
          </a:p>
          <a:p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2688-7E61-4FC0-95C8-9C81BC6A9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2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Por ultimo Disney+, es </a:t>
            </a:r>
            <a:r>
              <a:rPr lang="en-US" dirty="0" err="1"/>
              <a:t>casi</a:t>
            </a:r>
            <a:r>
              <a:rPr lang="en-US" dirty="0"/>
              <a:t> puro </a:t>
            </a:r>
            <a:r>
              <a:rPr lang="en-US" dirty="0" err="1"/>
              <a:t>contenido</a:t>
            </a:r>
            <a:r>
              <a:rPr lang="en-US" dirty="0"/>
              <a:t> de EEUU y el </a:t>
            </a:r>
            <a:r>
              <a:rPr lang="en-US" dirty="0" err="1"/>
              <a:t>mundo</a:t>
            </a:r>
            <a:r>
              <a:rPr lang="en-US" dirty="0"/>
              <a:t> </a:t>
            </a:r>
            <a:r>
              <a:rPr lang="en-US" dirty="0" err="1"/>
              <a:t>angloparlante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Si les </a:t>
            </a:r>
            <a:r>
              <a:rPr lang="en-US" dirty="0" err="1"/>
              <a:t>captó</a:t>
            </a:r>
            <a:r>
              <a:rPr lang="en-US" dirty="0"/>
              <a:t> la </a:t>
            </a:r>
            <a:r>
              <a:rPr lang="en-US" dirty="0" err="1"/>
              <a:t>atención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les </a:t>
            </a:r>
            <a:r>
              <a:rPr lang="en-US" dirty="0" err="1"/>
              <a:t>surgió</a:t>
            </a:r>
            <a:r>
              <a:rPr lang="en-US" dirty="0"/>
              <a:t> la </a:t>
            </a:r>
            <a:r>
              <a:rPr lang="en-US" dirty="0" err="1"/>
              <a:t>duda</a:t>
            </a:r>
            <a:r>
              <a:rPr lang="en-US" dirty="0"/>
              <a:t> de por </a:t>
            </a:r>
            <a:r>
              <a:rPr lang="en-US" dirty="0" err="1"/>
              <a:t>qué</a:t>
            </a:r>
            <a:r>
              <a:rPr lang="en-US" dirty="0"/>
              <a:t> Hulu y Disney </a:t>
            </a:r>
            <a:r>
              <a:rPr lang="en-US" dirty="0" err="1"/>
              <a:t>tienen</a:t>
            </a:r>
            <a:r>
              <a:rPr lang="en-US" dirty="0"/>
              <a:t> a la Antártida, a </a:t>
            </a:r>
            <a:r>
              <a:rPr lang="en-US" dirty="0" err="1"/>
              <a:t>mí</a:t>
            </a:r>
            <a:r>
              <a:rPr lang="en-US" dirty="0"/>
              <a:t> me </a:t>
            </a:r>
            <a:r>
              <a:rPr lang="en-US" dirty="0" err="1"/>
              <a:t>llamó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la </a:t>
            </a:r>
            <a:r>
              <a:rPr lang="en-US" dirty="0" err="1"/>
              <a:t>atención</a:t>
            </a:r>
            <a:r>
              <a:rPr lang="en-US" dirty="0"/>
              <a:t> y </a:t>
            </a:r>
            <a:r>
              <a:rPr lang="en-US" dirty="0" err="1"/>
              <a:t>descubrí</a:t>
            </a:r>
            <a:r>
              <a:rPr lang="en-US" dirty="0"/>
              <a:t> que se </a:t>
            </a:r>
            <a:r>
              <a:rPr lang="en-US" dirty="0" err="1"/>
              <a:t>acreditan</a:t>
            </a:r>
            <a:r>
              <a:rPr lang="en-US" dirty="0"/>
              <a:t> </a:t>
            </a:r>
            <a:r>
              <a:rPr lang="en-US" dirty="0" err="1"/>
              <a:t>allí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documentales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Marcha</a:t>
            </a:r>
            <a:r>
              <a:rPr lang="en-US" dirty="0"/>
              <a:t> de los </a:t>
            </a:r>
            <a:r>
              <a:rPr lang="en-US" dirty="0" err="1"/>
              <a:t>Pingüinos</a:t>
            </a:r>
            <a:r>
              <a:rPr lang="en-US" dirty="0"/>
              <a:t> y </a:t>
            </a:r>
            <a:r>
              <a:rPr lang="en-US" dirty="0" err="1"/>
              <a:t>demás</a:t>
            </a:r>
            <a:r>
              <a:rPr lang="en-US" dirty="0"/>
              <a:t>, solo un </a:t>
            </a:r>
            <a:r>
              <a:rPr lang="en-US" dirty="0" err="1"/>
              <a:t>dato</a:t>
            </a:r>
            <a:r>
              <a:rPr lang="en-US" dirty="0"/>
              <a:t> curioso.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2688-7E61-4FC0-95C8-9C81BC6A9C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99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Netflix con mayor </a:t>
            </a:r>
            <a:r>
              <a:rPr lang="en-US" dirty="0" err="1"/>
              <a:t>concentración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Norteamérica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variedad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del </a:t>
            </a:r>
            <a:r>
              <a:rPr lang="en-US" dirty="0" err="1"/>
              <a:t>mundo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2688-7E61-4FC0-95C8-9C81BC6A9C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3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-Netflix claro </a:t>
            </a:r>
            <a:r>
              <a:rPr lang="en-US" dirty="0" err="1"/>
              <a:t>ganador</a:t>
            </a:r>
            <a:r>
              <a:rPr lang="en-US" dirty="0"/>
              <a:t>??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Gustos</a:t>
            </a:r>
            <a:r>
              <a:rPr lang="en-US" dirty="0"/>
              <a:t> </a:t>
            </a:r>
            <a:r>
              <a:rPr lang="en-US" dirty="0" err="1"/>
              <a:t>personales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Sergio es un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relajado</a:t>
            </a:r>
            <a:r>
              <a:rPr lang="en-US" dirty="0"/>
              <a:t>, le </a:t>
            </a:r>
            <a:r>
              <a:rPr lang="en-US" dirty="0" err="1"/>
              <a:t>gusta</a:t>
            </a:r>
            <a:r>
              <a:rPr lang="en-US" dirty="0"/>
              <a:t> la Aventura, </a:t>
            </a:r>
            <a:r>
              <a:rPr lang="en-US" dirty="0" err="1"/>
              <a:t>piensa</a:t>
            </a:r>
            <a:r>
              <a:rPr lang="en-US" dirty="0"/>
              <a:t> que 65 es Bueno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Disney+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2688-7E61-4FC0-95C8-9C81BC6A9C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8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Dania no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la tele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Documentales</a:t>
            </a:r>
            <a:r>
              <a:rPr lang="en-US" dirty="0"/>
              <a:t> </a:t>
            </a:r>
            <a:r>
              <a:rPr lang="en-US" dirty="0" err="1"/>
              <a:t>históricos</a:t>
            </a:r>
            <a:r>
              <a:rPr lang="en-US" dirty="0"/>
              <a:t> o </a:t>
            </a:r>
            <a:r>
              <a:rPr lang="en-US" dirty="0" err="1"/>
              <a:t>música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Estándares</a:t>
            </a:r>
            <a:r>
              <a:rPr lang="en-US" dirty="0"/>
              <a:t> altos (75)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Netflix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2688-7E61-4FC0-95C8-9C81BC6A9C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70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Hay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 de </a:t>
            </a:r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servicio</a:t>
            </a:r>
            <a:r>
              <a:rPr lang="en-US" dirty="0"/>
              <a:t> de streaming es para </a:t>
            </a:r>
            <a:r>
              <a:rPr lang="en-US" dirty="0" err="1"/>
              <a:t>ti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Importante</a:t>
            </a:r>
            <a:r>
              <a:rPr lang="en-US" dirty="0"/>
              <a:t> que </a:t>
            </a:r>
            <a:r>
              <a:rPr lang="en-US" dirty="0" err="1"/>
              <a:t>ignoramos</a:t>
            </a:r>
            <a:r>
              <a:rPr lang="en-US" dirty="0"/>
              <a:t> </a:t>
            </a:r>
            <a:r>
              <a:rPr lang="en-US" dirty="0" err="1"/>
              <a:t>sesgos</a:t>
            </a:r>
            <a:r>
              <a:rPr lang="en-US" dirty="0"/>
              <a:t> </a:t>
            </a:r>
            <a:r>
              <a:rPr lang="en-US" dirty="0" err="1"/>
              <a:t>iniciales</a:t>
            </a:r>
            <a:r>
              <a:rPr lang="en-US" dirty="0"/>
              <a:t>, aficionados de Disney, Hulu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deportes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vivo, Prime Video </a:t>
            </a:r>
            <a:r>
              <a:rPr lang="en-US" dirty="0" err="1"/>
              <a:t>viene</a:t>
            </a:r>
            <a:r>
              <a:rPr lang="en-US" dirty="0"/>
              <a:t> con Prime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(Pero </a:t>
            </a:r>
            <a:r>
              <a:rPr lang="en-US" dirty="0" err="1"/>
              <a:t>probablemente</a:t>
            </a:r>
            <a:r>
              <a:rPr lang="en-US" dirty="0"/>
              <a:t> sea Netflix)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2688-7E61-4FC0-95C8-9C81BC6A9C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6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2688-7E61-4FC0-95C8-9C81BC6A9C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0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-Los </a:t>
            </a:r>
            <a:r>
              <a:rPr lang="en-US" dirty="0" err="1"/>
              <a:t>servicios</a:t>
            </a:r>
            <a:r>
              <a:rPr lang="en-US" dirty="0"/>
              <a:t> de streaming son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populares</a:t>
            </a:r>
            <a:r>
              <a:rPr lang="en-US" dirty="0"/>
              <a:t> que </a:t>
            </a:r>
            <a:r>
              <a:rPr lang="en-US" dirty="0" err="1"/>
              <a:t>nunca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Aquí</a:t>
            </a:r>
            <a:r>
              <a:rPr lang="en-US" dirty="0"/>
              <a:t> se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los </a:t>
            </a:r>
            <a:r>
              <a:rPr lang="en-US" dirty="0" err="1"/>
              <a:t>suscriptores</a:t>
            </a:r>
            <a:r>
              <a:rPr lang="en-US" dirty="0"/>
              <a:t> de Netflix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ido</a:t>
            </a:r>
            <a:r>
              <a:rPr lang="en-US" dirty="0"/>
              <a:t> al </a:t>
            </a:r>
            <a:r>
              <a:rPr lang="en-US" dirty="0" err="1"/>
              <a:t>alza</a:t>
            </a:r>
            <a:r>
              <a:rPr lang="en-US" dirty="0"/>
              <a:t>, y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tendencia</a:t>
            </a:r>
            <a:r>
              <a:rPr lang="en-US" dirty="0"/>
              <a:t> se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sus </a:t>
            </a:r>
            <a:r>
              <a:rPr lang="en-US" dirty="0" err="1"/>
              <a:t>competidores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****Los </a:t>
            </a:r>
            <a:r>
              <a:rPr lang="en-US" dirty="0" err="1"/>
              <a:t>datos</a:t>
            </a:r>
            <a:r>
              <a:rPr lang="en-US" dirty="0"/>
              <a:t> del 2021 solo </a:t>
            </a:r>
            <a:r>
              <a:rPr lang="en-US" dirty="0" err="1"/>
              <a:t>llegan</a:t>
            </a:r>
            <a:r>
              <a:rPr lang="en-US" dirty="0"/>
              <a:t> hasta el </a:t>
            </a:r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cuarto</a:t>
            </a:r>
            <a:r>
              <a:rPr lang="en-US" dirty="0"/>
              <a:t> del </a:t>
            </a:r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los </a:t>
            </a: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útlimo</a:t>
            </a:r>
            <a:r>
              <a:rPr lang="en-US" dirty="0"/>
              <a:t> </a:t>
            </a:r>
            <a:r>
              <a:rPr lang="en-US" dirty="0" err="1"/>
              <a:t>cuarto</a:t>
            </a:r>
            <a:r>
              <a:rPr lang="en-US" dirty="0"/>
              <a:t> </a:t>
            </a:r>
            <a:r>
              <a:rPr lang="en-US" dirty="0" err="1"/>
              <a:t>aún</a:t>
            </a:r>
            <a:r>
              <a:rPr lang="en-US" dirty="0"/>
              <a:t> no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disponibles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2688-7E61-4FC0-95C8-9C81BC6A9C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concentraremos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4 de los </a:t>
            </a:r>
            <a:r>
              <a:rPr lang="en-US" dirty="0" err="1"/>
              <a:t>servicios</a:t>
            </a:r>
            <a:r>
              <a:rPr lang="en-US" dirty="0"/>
              <a:t> de streaming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populares</a:t>
            </a:r>
            <a:r>
              <a:rPr lang="en-US" dirty="0"/>
              <a:t>:</a:t>
            </a:r>
          </a:p>
          <a:p>
            <a:r>
              <a:rPr lang="en-US" dirty="0"/>
              <a:t>-Netflix</a:t>
            </a:r>
          </a:p>
          <a:p>
            <a:r>
              <a:rPr lang="en-US" dirty="0"/>
              <a:t>-Hulu</a:t>
            </a:r>
          </a:p>
          <a:p>
            <a:r>
              <a:rPr lang="en-US" dirty="0"/>
              <a:t>-</a:t>
            </a:r>
            <a:r>
              <a:rPr lang="en-US" dirty="0" err="1"/>
              <a:t>AmazonPrimeVideo</a:t>
            </a:r>
            <a:endParaRPr lang="en-US" dirty="0"/>
          </a:p>
          <a:p>
            <a:r>
              <a:rPr lang="en-US" dirty="0"/>
              <a:t>-y Disney+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Mantendremos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mente</a:t>
            </a:r>
            <a:r>
              <a:rPr lang="en-US" dirty="0"/>
              <a:t> 2 </a:t>
            </a:r>
            <a:r>
              <a:rPr lang="en-US" dirty="0" err="1"/>
              <a:t>atributos</a:t>
            </a:r>
            <a:r>
              <a:rPr lang="en-US" dirty="0"/>
              <a:t>: </a:t>
            </a:r>
            <a:r>
              <a:rPr lang="en-US" dirty="0" err="1"/>
              <a:t>calidad</a:t>
            </a:r>
            <a:r>
              <a:rPr lang="en-US" dirty="0"/>
              <a:t> y </a:t>
            </a:r>
            <a:r>
              <a:rPr lang="en-US" dirty="0" err="1"/>
              <a:t>cantidad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que es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los 2</a:t>
            </a:r>
          </a:p>
          <a:p>
            <a:endParaRPr lang="en-US" dirty="0"/>
          </a:p>
          <a:p>
            <a:r>
              <a:rPr lang="en-US" dirty="0"/>
              <a:t>-Primero </a:t>
            </a:r>
            <a:r>
              <a:rPr lang="en-US" dirty="0" err="1"/>
              <a:t>definiremos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calidad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2688-7E61-4FC0-95C8-9C81BC6A9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0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-Se </a:t>
            </a:r>
            <a:r>
              <a:rPr lang="en-US" dirty="0" err="1"/>
              <a:t>obtuvieron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dos de los sitios de ratings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populares</a:t>
            </a:r>
            <a:r>
              <a:rPr lang="en-US" dirty="0"/>
              <a:t> de internet: </a:t>
            </a:r>
            <a:r>
              <a:rPr lang="en-US" dirty="0" err="1"/>
              <a:t>imdb</a:t>
            </a:r>
            <a:r>
              <a:rPr lang="en-US" dirty="0"/>
              <a:t> y rotten tomatoes</a:t>
            </a:r>
          </a:p>
          <a:p>
            <a:endParaRPr lang="en-US" dirty="0"/>
          </a:p>
          <a:p>
            <a:r>
              <a:rPr lang="en-US" dirty="0"/>
              <a:t>-Podemos </a:t>
            </a:r>
            <a:r>
              <a:rPr lang="en-US" dirty="0" err="1"/>
              <a:t>ver</a:t>
            </a:r>
            <a:r>
              <a:rPr lang="en-US" dirty="0"/>
              <a:t> las </a:t>
            </a:r>
            <a:r>
              <a:rPr lang="en-US" dirty="0" err="1"/>
              <a:t>distribuciones</a:t>
            </a:r>
            <a:r>
              <a:rPr lang="en-US" dirty="0"/>
              <a:t> de </a:t>
            </a:r>
            <a:r>
              <a:rPr lang="en-US" dirty="0" err="1"/>
              <a:t>frecuencia</a:t>
            </a:r>
            <a:r>
              <a:rPr lang="en-US" dirty="0"/>
              <a:t> a </a:t>
            </a:r>
            <a:r>
              <a:rPr lang="en-US" dirty="0" err="1"/>
              <a:t>continuación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medianas</a:t>
            </a:r>
            <a:endParaRPr lang="en-US" dirty="0"/>
          </a:p>
          <a:p>
            <a:endParaRPr lang="en-US" dirty="0"/>
          </a:p>
          <a:p>
            <a:r>
              <a:rPr lang="en-US" dirty="0"/>
              <a:t>-Se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observar</a:t>
            </a:r>
            <a:r>
              <a:rPr lang="en-US" dirty="0"/>
              <a:t> que la </a:t>
            </a:r>
            <a:r>
              <a:rPr lang="en-US" dirty="0" err="1"/>
              <a:t>imdb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una </a:t>
            </a:r>
            <a:r>
              <a:rPr lang="en-US" dirty="0" err="1"/>
              <a:t>mediana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mayor, y una </a:t>
            </a:r>
            <a:r>
              <a:rPr lang="en-US" dirty="0" err="1"/>
              <a:t>distribución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estrecha</a:t>
            </a:r>
            <a:r>
              <a:rPr lang="en-US" dirty="0"/>
              <a:t>, </a:t>
            </a:r>
            <a:r>
              <a:rPr lang="en-US" dirty="0" err="1"/>
              <a:t>mientras</a:t>
            </a:r>
            <a:r>
              <a:rPr lang="en-US" dirty="0"/>
              <a:t> que la de rotten tomatoes </a:t>
            </a:r>
            <a:r>
              <a:rPr lang="en-US" dirty="0" err="1"/>
              <a:t>tiene</a:t>
            </a:r>
            <a:r>
              <a:rPr lang="en-US" dirty="0"/>
              <a:t> una </a:t>
            </a:r>
            <a:r>
              <a:rPr lang="en-US" dirty="0" err="1"/>
              <a:t>mediana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baja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Mediana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cerca</a:t>
            </a:r>
            <a:r>
              <a:rPr lang="en-US" dirty="0"/>
              <a:t> de 50, </a:t>
            </a:r>
            <a:r>
              <a:rPr lang="en-US" dirty="0" err="1"/>
              <a:t>RottenTomatoes</a:t>
            </a:r>
            <a:r>
              <a:rPr lang="en-US" dirty="0"/>
              <a:t> </a:t>
            </a:r>
            <a:r>
              <a:rPr lang="en-US" dirty="0" err="1"/>
              <a:t>gana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2688-7E61-4FC0-95C8-9C81BC6A9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32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-Con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avanzar</a:t>
            </a:r>
            <a:r>
              <a:rPr lang="en-US" dirty="0"/>
              <a:t> </a:t>
            </a:r>
            <a:r>
              <a:rPr lang="en-US" dirty="0" err="1"/>
              <a:t>separando</a:t>
            </a:r>
            <a:r>
              <a:rPr lang="en-US" dirty="0"/>
              <a:t> por </a:t>
            </a:r>
            <a:r>
              <a:rPr lang="en-US" dirty="0" err="1"/>
              <a:t>servicio</a:t>
            </a:r>
            <a:r>
              <a:rPr lang="en-US" dirty="0"/>
              <a:t> de streaming 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Visualizamos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forma de un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cajas</a:t>
            </a:r>
            <a:endParaRPr lang="en-US" dirty="0"/>
          </a:p>
          <a:p>
            <a:endParaRPr lang="en-US" dirty="0"/>
          </a:p>
          <a:p>
            <a:r>
              <a:rPr lang="en-US" dirty="0"/>
              <a:t>-La </a:t>
            </a:r>
            <a:r>
              <a:rPr lang="en-US" dirty="0" err="1"/>
              <a:t>línea</a:t>
            </a:r>
            <a:r>
              <a:rPr lang="en-US" dirty="0"/>
              <a:t> de </a:t>
            </a:r>
            <a:r>
              <a:rPr lang="en-US" dirty="0" err="1"/>
              <a:t>en</a:t>
            </a:r>
            <a:r>
              <a:rPr lang="en-US" dirty="0"/>
              <a:t> medio es la </a:t>
            </a:r>
            <a:r>
              <a:rPr lang="en-US" dirty="0" err="1"/>
              <a:t>mediana</a:t>
            </a:r>
            <a:r>
              <a:rPr lang="en-US" dirty="0"/>
              <a:t> y los </a:t>
            </a:r>
            <a:r>
              <a:rPr lang="en-US" dirty="0" err="1"/>
              <a:t>datos</a:t>
            </a:r>
            <a:r>
              <a:rPr lang="en-US" dirty="0"/>
              <a:t> Q1 y Q3 al final de las </a:t>
            </a:r>
            <a:r>
              <a:rPr lang="en-US" dirty="0" err="1"/>
              <a:t>cajas</a:t>
            </a:r>
            <a:r>
              <a:rPr lang="en-US" dirty="0"/>
              <a:t> son las </a:t>
            </a:r>
            <a:r>
              <a:rPr lang="en-US" dirty="0" err="1"/>
              <a:t>medianas</a:t>
            </a:r>
            <a:r>
              <a:rPr lang="en-US" dirty="0"/>
              <a:t> </a:t>
            </a:r>
            <a:r>
              <a:rPr lang="en-US" dirty="0" err="1"/>
              <a:t>tomadas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solo </a:t>
            </a:r>
            <a:r>
              <a:rPr lang="en-US" dirty="0" err="1"/>
              <a:t>existiera</a:t>
            </a:r>
            <a:r>
              <a:rPr lang="en-US" dirty="0"/>
              <a:t> la </a:t>
            </a:r>
            <a:r>
              <a:rPr lang="en-US" dirty="0" err="1"/>
              <a:t>mitad</a:t>
            </a:r>
            <a:r>
              <a:rPr lang="en-US" dirty="0"/>
              <a:t> superior o inferior de los </a:t>
            </a:r>
            <a:r>
              <a:rPr lang="en-US" dirty="0" err="1"/>
              <a:t>datos</a:t>
            </a:r>
            <a:endParaRPr lang="en-US" dirty="0"/>
          </a:p>
          <a:p>
            <a:endParaRPr lang="en-US" dirty="0"/>
          </a:p>
          <a:p>
            <a:r>
              <a:rPr lang="en-US" dirty="0"/>
              <a:t>- Podemos </a:t>
            </a:r>
            <a:r>
              <a:rPr lang="en-US" dirty="0" err="1"/>
              <a:t>ver</a:t>
            </a:r>
            <a:r>
              <a:rPr lang="en-US" dirty="0"/>
              <a:t> que </a:t>
            </a:r>
            <a:r>
              <a:rPr lang="en-US" dirty="0" err="1"/>
              <a:t>aunque</a:t>
            </a:r>
            <a:r>
              <a:rPr lang="en-US" dirty="0"/>
              <a:t> Hulu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mediana</a:t>
            </a:r>
            <a:r>
              <a:rPr lang="en-US" dirty="0"/>
              <a:t>, Netflix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cuartil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alto, </a:t>
            </a:r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podría</a:t>
            </a:r>
            <a:r>
              <a:rPr lang="en-US" dirty="0"/>
              <a:t> verse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atractivo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2688-7E61-4FC0-95C8-9C81BC6A9C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8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Evaluar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términos</a:t>
            </a:r>
            <a:r>
              <a:rPr lang="en-US" dirty="0"/>
              <a:t> de </a:t>
            </a:r>
            <a:r>
              <a:rPr lang="en-US" dirty="0" err="1"/>
              <a:t>medianas</a:t>
            </a:r>
            <a:r>
              <a:rPr lang="en-US" dirty="0"/>
              <a:t> y </a:t>
            </a:r>
            <a:r>
              <a:rPr lang="en-US" dirty="0" err="1"/>
              <a:t>cuartiles</a:t>
            </a:r>
            <a:r>
              <a:rPr lang="en-US" dirty="0"/>
              <a:t> es </a:t>
            </a:r>
            <a:r>
              <a:rPr lang="en-US" dirty="0" err="1"/>
              <a:t>relevante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de </a:t>
            </a:r>
            <a:r>
              <a:rPr lang="en-US" dirty="0" err="1"/>
              <a:t>cuántos</a:t>
            </a:r>
            <a:r>
              <a:rPr lang="en-US" dirty="0"/>
              <a:t> </a:t>
            </a:r>
            <a:r>
              <a:rPr lang="en-US" dirty="0" err="1"/>
              <a:t>títulos</a:t>
            </a:r>
            <a:r>
              <a:rPr lang="en-US" dirty="0"/>
              <a:t>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hablando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-Prime y Netflix </a:t>
            </a:r>
            <a:r>
              <a:rPr lang="en-US" dirty="0" err="1"/>
              <a:t>más</a:t>
            </a:r>
            <a:r>
              <a:rPr lang="en-US" dirty="0"/>
              <a:t> altos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Recordamos</a:t>
            </a:r>
            <a:r>
              <a:rPr lang="en-US" dirty="0"/>
              <a:t> que </a:t>
            </a: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calidad</a:t>
            </a:r>
            <a:r>
              <a:rPr lang="en-US" dirty="0"/>
              <a:t> </a:t>
            </a:r>
            <a:r>
              <a:rPr lang="en-US" dirty="0" err="1"/>
              <a:t>también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Filtro</a:t>
            </a:r>
            <a:r>
              <a:rPr lang="en-US" dirty="0"/>
              <a:t> de 70 para </a:t>
            </a:r>
            <a:r>
              <a:rPr lang="en-US" dirty="0" err="1"/>
              <a:t>arriba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2688-7E61-4FC0-95C8-9C81BC6A9C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5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 se nota un </a:t>
            </a:r>
            <a:r>
              <a:rPr lang="en-US" dirty="0" err="1"/>
              <a:t>cambio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, </a:t>
            </a:r>
            <a:r>
              <a:rPr lang="en-US" dirty="0" err="1"/>
              <a:t>PrimeVideo</a:t>
            </a:r>
            <a:r>
              <a:rPr lang="en-US" dirty="0"/>
              <a:t>, Hulu y Disney+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vecindad, </a:t>
            </a:r>
            <a:r>
              <a:rPr lang="en-US" dirty="0" err="1"/>
              <a:t>mientras</a:t>
            </a:r>
            <a:r>
              <a:rPr lang="en-US" dirty="0"/>
              <a:t> que Netflix los </a:t>
            </a:r>
            <a:r>
              <a:rPr lang="en-US" dirty="0" err="1"/>
              <a:t>supera</a:t>
            </a:r>
            <a:r>
              <a:rPr lang="en-US" dirty="0"/>
              <a:t> con </a:t>
            </a:r>
            <a:r>
              <a:rPr lang="en-US" dirty="0" err="1"/>
              <a:t>bastantes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títulos</a:t>
            </a:r>
            <a:r>
              <a:rPr lang="en-US" dirty="0"/>
              <a:t> que </a:t>
            </a:r>
            <a:r>
              <a:rPr lang="en-US" dirty="0" err="1"/>
              <a:t>consideramos</a:t>
            </a:r>
            <a:r>
              <a:rPr lang="en-US" dirty="0"/>
              <a:t> “de </a:t>
            </a:r>
            <a:r>
              <a:rPr lang="en-US" dirty="0" err="1"/>
              <a:t>calidad</a:t>
            </a:r>
            <a:r>
              <a:rPr lang="en-US" dirty="0"/>
              <a:t>”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Ahora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general, se </a:t>
            </a:r>
            <a:r>
              <a:rPr lang="en-US" dirty="0" err="1"/>
              <a:t>explorará</a:t>
            </a:r>
            <a:r>
              <a:rPr lang="en-US" dirty="0"/>
              <a:t> el </a:t>
            </a:r>
            <a:r>
              <a:rPr lang="en-US" dirty="0" err="1"/>
              <a:t>hecho</a:t>
            </a:r>
            <a:r>
              <a:rPr lang="en-US" dirty="0"/>
              <a:t> de que para </a:t>
            </a:r>
            <a:r>
              <a:rPr lang="en-US" dirty="0" err="1"/>
              <a:t>mucha</a:t>
            </a:r>
            <a:r>
              <a:rPr lang="en-US" dirty="0"/>
              <a:t> </a:t>
            </a:r>
            <a:r>
              <a:rPr lang="en-US" dirty="0" err="1"/>
              <a:t>gente</a:t>
            </a:r>
            <a:r>
              <a:rPr lang="en-US" dirty="0"/>
              <a:t> es </a:t>
            </a:r>
            <a:r>
              <a:rPr lang="en-US" dirty="0" err="1"/>
              <a:t>valioso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un </a:t>
            </a:r>
            <a:r>
              <a:rPr lang="en-US" dirty="0" err="1"/>
              <a:t>amplio</a:t>
            </a:r>
            <a:r>
              <a:rPr lang="en-US" dirty="0"/>
              <a:t> </a:t>
            </a:r>
            <a:r>
              <a:rPr lang="en-US" dirty="0" err="1"/>
              <a:t>rango</a:t>
            </a:r>
            <a:r>
              <a:rPr lang="en-US" dirty="0"/>
              <a:t> de </a:t>
            </a:r>
            <a:r>
              <a:rPr lang="en-US" dirty="0" err="1"/>
              <a:t>contextos</a:t>
            </a:r>
            <a:r>
              <a:rPr lang="en-US" dirty="0"/>
              <a:t> </a:t>
            </a:r>
            <a:r>
              <a:rPr lang="en-US" dirty="0" err="1"/>
              <a:t>culturales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media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2688-7E61-4FC0-95C8-9C81BC6A9C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9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interesante</a:t>
            </a:r>
            <a:r>
              <a:rPr lang="en-US" dirty="0"/>
              <a:t> </a:t>
            </a: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cinematografía</a:t>
            </a:r>
            <a:r>
              <a:rPr lang="en-US" dirty="0"/>
              <a:t> de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del </a:t>
            </a:r>
            <a:r>
              <a:rPr lang="en-US" dirty="0" err="1"/>
              <a:t>mundo</a:t>
            </a:r>
            <a:r>
              <a:rPr lang="en-US" dirty="0"/>
              <a:t>, y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 entre aficionados.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Tristemente</a:t>
            </a:r>
            <a:r>
              <a:rPr lang="en-US" dirty="0"/>
              <a:t> no </a:t>
            </a:r>
            <a:r>
              <a:rPr lang="en-US" dirty="0" err="1"/>
              <a:t>nos</a:t>
            </a:r>
            <a:r>
              <a:rPr lang="en-US" dirty="0"/>
              <a:t> da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r>
              <a:rPr lang="en-US" dirty="0"/>
              <a:t> de </a:t>
            </a:r>
            <a:r>
              <a:rPr lang="en-US" dirty="0" err="1"/>
              <a:t>curiosear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con los </a:t>
            </a:r>
            <a:r>
              <a:rPr lang="en-US" dirty="0" err="1"/>
              <a:t>títulos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países</a:t>
            </a:r>
            <a:r>
              <a:rPr lang="en-US" dirty="0"/>
              <a:t>, </a:t>
            </a:r>
            <a:r>
              <a:rPr lang="en-US" dirty="0" err="1"/>
              <a:t>así</a:t>
            </a:r>
            <a:r>
              <a:rPr lang="en-US" dirty="0"/>
              <a:t> que solo </a:t>
            </a:r>
            <a:r>
              <a:rPr lang="en-US" dirty="0" err="1"/>
              <a:t>comentaré</a:t>
            </a:r>
            <a:r>
              <a:rPr lang="en-US" dirty="0"/>
              <a:t> </a:t>
            </a:r>
            <a:r>
              <a:rPr lang="en-US" dirty="0" err="1"/>
              <a:t>rápidamente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 los heatmaps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También</a:t>
            </a:r>
            <a:r>
              <a:rPr lang="en-US" dirty="0"/>
              <a:t> se </a:t>
            </a:r>
            <a:r>
              <a:rPr lang="en-US" dirty="0" err="1"/>
              <a:t>aplican</a:t>
            </a:r>
            <a:r>
              <a:rPr lang="en-US" dirty="0"/>
              <a:t> </a:t>
            </a:r>
            <a:r>
              <a:rPr lang="en-US" dirty="0" err="1"/>
              <a:t>filtros</a:t>
            </a:r>
            <a:r>
              <a:rPr lang="en-US" dirty="0"/>
              <a:t> de </a:t>
            </a:r>
            <a:r>
              <a:rPr lang="en-US" dirty="0" err="1"/>
              <a:t>calidad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Vemos</a:t>
            </a:r>
            <a:r>
              <a:rPr lang="en-US" dirty="0"/>
              <a:t> que Prime Video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decente</a:t>
            </a:r>
            <a:r>
              <a:rPr lang="en-US" dirty="0"/>
              <a:t> </a:t>
            </a:r>
            <a:r>
              <a:rPr lang="en-US" dirty="0" err="1"/>
              <a:t>catálogo</a:t>
            </a:r>
            <a:r>
              <a:rPr lang="en-US" dirty="0"/>
              <a:t> </a:t>
            </a:r>
            <a:r>
              <a:rPr lang="en-US" dirty="0" err="1"/>
              <a:t>internacional</a:t>
            </a:r>
            <a:r>
              <a:rPr lang="en-US" dirty="0"/>
              <a:t>, </a:t>
            </a:r>
            <a:r>
              <a:rPr lang="en-US" dirty="0" err="1"/>
              <a:t>más</a:t>
            </a:r>
            <a:r>
              <a:rPr lang="en-US" dirty="0"/>
              <a:t> que nada </a:t>
            </a:r>
            <a:r>
              <a:rPr lang="en-US" dirty="0" err="1"/>
              <a:t>concentrado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EEUU </a:t>
            </a:r>
            <a:r>
              <a:rPr lang="en-US" dirty="0" err="1"/>
              <a:t>como</a:t>
            </a:r>
            <a:r>
              <a:rPr lang="en-US" dirty="0"/>
              <a:t> es de </a:t>
            </a:r>
            <a:r>
              <a:rPr lang="en-US" dirty="0" err="1"/>
              <a:t>esperarse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2688-7E61-4FC0-95C8-9C81BC6A9C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46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Hulu con </a:t>
            </a:r>
            <a:r>
              <a:rPr lang="en-US" dirty="0" err="1"/>
              <a:t>pocos</a:t>
            </a:r>
            <a:r>
              <a:rPr lang="en-US" dirty="0"/>
              <a:t> </a:t>
            </a:r>
            <a:r>
              <a:rPr lang="en-US" dirty="0" err="1"/>
              <a:t>títulos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África</a:t>
            </a:r>
            <a:r>
              <a:rPr lang="en-US" dirty="0"/>
              <a:t> y </a:t>
            </a:r>
            <a:r>
              <a:rPr lang="en-US" dirty="0" err="1"/>
              <a:t>Latinoamérica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2688-7E61-4FC0-95C8-9C81BC6A9C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8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7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3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5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1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5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7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4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0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5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Movies_16390307115240/Dashboard2?:language=en-US&amp;publish=yes&amp;:display_count=n&amp;:origin=viz_share_lin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70DF15-E754-42BB-9A78-F070643B1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7D717-5877-4648-9E57-22BFD1EE5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584" y="5010035"/>
            <a:ext cx="8031961" cy="88239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Abadi" panose="020B0604020104020204" pitchFamily="34" charset="0"/>
              </a:rPr>
              <a:t>¿</a:t>
            </a:r>
            <a:r>
              <a:rPr lang="en-US" sz="3600" dirty="0" err="1">
                <a:latin typeface="Abadi" panose="020B0604020104020204" pitchFamily="34" charset="0"/>
              </a:rPr>
              <a:t>Qué</a:t>
            </a:r>
            <a:r>
              <a:rPr lang="en-US" sz="3600" dirty="0">
                <a:latin typeface="Abadi" panose="020B0604020104020204" pitchFamily="34" charset="0"/>
              </a:rPr>
              <a:t> </a:t>
            </a:r>
            <a:r>
              <a:rPr lang="en-US" sz="3600" dirty="0" err="1">
                <a:latin typeface="Abadi" panose="020B0604020104020204" pitchFamily="34" charset="0"/>
              </a:rPr>
              <a:t>servicio</a:t>
            </a:r>
            <a:r>
              <a:rPr lang="en-US" sz="3600" dirty="0">
                <a:latin typeface="Abadi" panose="020B0604020104020204" pitchFamily="34" charset="0"/>
              </a:rPr>
              <a:t> de streaming es el </a:t>
            </a:r>
            <a:r>
              <a:rPr lang="en-US" sz="3600" dirty="0" err="1">
                <a:latin typeface="Abadi" panose="020B0604020104020204" pitchFamily="34" charset="0"/>
              </a:rPr>
              <a:t>mejor</a:t>
            </a:r>
            <a:r>
              <a:rPr lang="en-US" sz="3600" dirty="0">
                <a:latin typeface="Abadi" panose="020B0604020104020204" pitchFamily="34" charset="0"/>
              </a:rPr>
              <a:t> para </a:t>
            </a:r>
            <a:r>
              <a:rPr lang="en-US" sz="3600" dirty="0" err="1">
                <a:latin typeface="Abadi" panose="020B0604020104020204" pitchFamily="34" charset="0"/>
              </a:rPr>
              <a:t>mí</a:t>
            </a:r>
            <a:r>
              <a:rPr lang="en-US" sz="3600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65996-F0E0-46C6-A4CA-A2BCFA6B2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509627"/>
          </a:xfrm>
        </p:spPr>
        <p:txBody>
          <a:bodyPr>
            <a:normAutofit/>
          </a:bodyPr>
          <a:lstStyle/>
          <a:p>
            <a:r>
              <a:rPr lang="en-US" sz="1200" dirty="0"/>
              <a:t>Sebastián </a:t>
            </a:r>
            <a:r>
              <a:rPr lang="en-US" sz="1200" dirty="0" err="1"/>
              <a:t>Herrán</a:t>
            </a:r>
            <a:r>
              <a:rPr lang="en-US" sz="1200" dirty="0"/>
              <a:t> Cuspinera</a:t>
            </a:r>
          </a:p>
        </p:txBody>
      </p:sp>
      <p:pic>
        <p:nvPicPr>
          <p:cNvPr id="4" name="Picture 3" descr="Cuenco de palomitas y control remoto">
            <a:extLst>
              <a:ext uri="{FF2B5EF4-FFF2-40B4-BE49-F238E27FC236}">
                <a16:creationId xmlns:a16="http://schemas.microsoft.com/office/drawing/2014/main" id="{ABD369FF-EFB6-4CB9-B1E5-E4E046FC2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54" b="16464"/>
          <a:stretch/>
        </p:blipFill>
        <p:spPr>
          <a:xfrm>
            <a:off x="-15059" y="1"/>
            <a:ext cx="12200741" cy="45103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52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4A6D-8229-420B-9328-3DDA2724A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77" y="1900883"/>
            <a:ext cx="9634011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5BB15-D57C-487E-8ACA-8AE1BDDC4C5D}"/>
              </a:ext>
            </a:extLst>
          </p:cNvPr>
          <p:cNvSpPr/>
          <p:nvPr/>
        </p:nvSpPr>
        <p:spPr>
          <a:xfrm>
            <a:off x="8875819" y="5977900"/>
            <a:ext cx="1290918" cy="548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A0F8C7-41C4-4D1F-988D-D27E4299E077}"/>
              </a:ext>
            </a:extLst>
          </p:cNvPr>
          <p:cNvSpPr txBox="1">
            <a:spLocks/>
          </p:cNvSpPr>
          <p:nvPr/>
        </p:nvSpPr>
        <p:spPr>
          <a:xfrm>
            <a:off x="532726" y="-99789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badi" panose="020B0604020104020204" pitchFamily="34" charset="0"/>
              </a:rPr>
              <a:t>¿</a:t>
            </a:r>
            <a:r>
              <a:rPr lang="en-US" sz="2800" dirty="0" err="1">
                <a:latin typeface="Abadi" panose="020B0604020104020204" pitchFamily="34" charset="0"/>
              </a:rPr>
              <a:t>Qué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plataforma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tiene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más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variedad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internacional</a:t>
            </a:r>
            <a:r>
              <a:rPr lang="en-US" sz="2800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80B960-FBFE-4185-957D-A9026B3D54AE}"/>
              </a:ext>
            </a:extLst>
          </p:cNvPr>
          <p:cNvSpPr txBox="1">
            <a:spLocks/>
          </p:cNvSpPr>
          <p:nvPr/>
        </p:nvSpPr>
        <p:spPr>
          <a:xfrm>
            <a:off x="876211" y="1806752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CB84E7-7046-40BD-B420-5BDC0946A90A}"/>
              </a:ext>
            </a:extLst>
          </p:cNvPr>
          <p:cNvSpPr txBox="1">
            <a:spLocks/>
          </p:cNvSpPr>
          <p:nvPr/>
        </p:nvSpPr>
        <p:spPr>
          <a:xfrm>
            <a:off x="757877" y="-52723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F94313-D02C-4F3F-AE99-582ADC739133}"/>
              </a:ext>
            </a:extLst>
          </p:cNvPr>
          <p:cNvSpPr txBox="1">
            <a:spLocks/>
          </p:cNvSpPr>
          <p:nvPr/>
        </p:nvSpPr>
        <p:spPr>
          <a:xfrm>
            <a:off x="876211" y="1900883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601CB-6C93-4074-92BD-7BE0618DEA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23" t="46903" r="3029" b="7460"/>
          <a:stretch/>
        </p:blipFill>
        <p:spPr>
          <a:xfrm>
            <a:off x="314248" y="1272839"/>
            <a:ext cx="11616835" cy="540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4A6D-8229-420B-9328-3DDA2724A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77" y="1900883"/>
            <a:ext cx="9634011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1B92C-DCE5-4E6A-988C-99D143BB9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47" t="39843" r="3382" b="13098"/>
          <a:stretch/>
        </p:blipFill>
        <p:spPr>
          <a:xfrm>
            <a:off x="532726" y="1225774"/>
            <a:ext cx="11449277" cy="5513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65BB15-D57C-487E-8ACA-8AE1BDDC4C5D}"/>
              </a:ext>
            </a:extLst>
          </p:cNvPr>
          <p:cNvSpPr/>
          <p:nvPr/>
        </p:nvSpPr>
        <p:spPr>
          <a:xfrm>
            <a:off x="8875819" y="5977900"/>
            <a:ext cx="1290918" cy="548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A0F8C7-41C4-4D1F-988D-D27E4299E077}"/>
              </a:ext>
            </a:extLst>
          </p:cNvPr>
          <p:cNvSpPr txBox="1">
            <a:spLocks/>
          </p:cNvSpPr>
          <p:nvPr/>
        </p:nvSpPr>
        <p:spPr>
          <a:xfrm>
            <a:off x="532726" y="-99789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badi" panose="020B0604020104020204" pitchFamily="34" charset="0"/>
              </a:rPr>
              <a:t>¿</a:t>
            </a:r>
            <a:r>
              <a:rPr lang="en-US" sz="2800" dirty="0" err="1">
                <a:latin typeface="Abadi" panose="020B0604020104020204" pitchFamily="34" charset="0"/>
              </a:rPr>
              <a:t>Qué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plataforma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tiene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más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variedad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internacional</a:t>
            </a:r>
            <a:r>
              <a:rPr lang="en-US" sz="2800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80B960-FBFE-4185-957D-A9026B3D54AE}"/>
              </a:ext>
            </a:extLst>
          </p:cNvPr>
          <p:cNvSpPr txBox="1">
            <a:spLocks/>
          </p:cNvSpPr>
          <p:nvPr/>
        </p:nvSpPr>
        <p:spPr>
          <a:xfrm>
            <a:off x="876211" y="1806752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CB84E7-7046-40BD-B420-5BDC0946A90A}"/>
              </a:ext>
            </a:extLst>
          </p:cNvPr>
          <p:cNvSpPr txBox="1">
            <a:spLocks/>
          </p:cNvSpPr>
          <p:nvPr/>
        </p:nvSpPr>
        <p:spPr>
          <a:xfrm>
            <a:off x="757877" y="-52723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F94313-D02C-4F3F-AE99-582ADC739133}"/>
              </a:ext>
            </a:extLst>
          </p:cNvPr>
          <p:cNvSpPr txBox="1">
            <a:spLocks/>
          </p:cNvSpPr>
          <p:nvPr/>
        </p:nvSpPr>
        <p:spPr>
          <a:xfrm>
            <a:off x="876211" y="1900883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3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D4CB-2C8B-4826-81BA-6D5CF002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61" y="75499"/>
            <a:ext cx="963401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¿Y Sergio?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8BBFA8-C173-414D-9720-723BF3D9CE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65" t="160" r="10353" b="40038"/>
          <a:stretch/>
        </p:blipFill>
        <p:spPr>
          <a:xfrm>
            <a:off x="3740702" y="981393"/>
            <a:ext cx="8035963" cy="5529990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75F34D2-AD4F-40E5-86E6-8A2E32FADD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04"/>
          <a:stretch/>
        </p:blipFill>
        <p:spPr>
          <a:xfrm>
            <a:off x="340031" y="1715383"/>
            <a:ext cx="2825873" cy="35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1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5402-E1BD-4DD9-B7B3-B0F63143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59" y="0"/>
            <a:ext cx="9634011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badi" panose="020B0604020104020204" pitchFamily="34" charset="0"/>
              </a:rPr>
              <a:t>Dania</a:t>
            </a:r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5788AEA-E885-422C-B0BC-D53CFF080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9301"/>
            <a:ext cx="3142159" cy="3142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E79A3-6497-4B2D-B4C9-A6E829D29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76" t="1255" r="10177" b="39765"/>
          <a:stretch/>
        </p:blipFill>
        <p:spPr>
          <a:xfrm>
            <a:off x="3281081" y="626632"/>
            <a:ext cx="8302760" cy="56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A775-7F4F-4ED2-8AEE-4FF4AEDD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badi" panose="020B0604020104020204" pitchFamily="34" charset="0"/>
              </a:rPr>
              <a:t>Conclusiones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C97C-3534-40B4-8E1C-08058AD0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00430"/>
            <a:ext cx="9634011" cy="4351338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respuesta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valora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quien</a:t>
            </a:r>
            <a:r>
              <a:rPr lang="en-US" dirty="0"/>
              <a:t> para </a:t>
            </a:r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sevicio</a:t>
            </a:r>
            <a:r>
              <a:rPr lang="en-US" dirty="0"/>
              <a:t> es el </a:t>
            </a:r>
            <a:r>
              <a:rPr lang="en-US" dirty="0" err="1"/>
              <a:t>mejor</a:t>
            </a:r>
            <a:r>
              <a:rPr lang="en-US" dirty="0"/>
              <a:t> para </a:t>
            </a:r>
            <a:r>
              <a:rPr lang="en-US" dirty="0" err="1"/>
              <a:t>nosotros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400" dirty="0"/>
              <a:t>(</a:t>
            </a:r>
            <a:r>
              <a:rPr lang="en-US" sz="1400" dirty="0" err="1"/>
              <a:t>Aunque</a:t>
            </a:r>
            <a:r>
              <a:rPr lang="en-US" sz="1400" dirty="0"/>
              <a:t> </a:t>
            </a:r>
            <a:r>
              <a:rPr lang="en-US" sz="1400" dirty="0" err="1"/>
              <a:t>probablemente</a:t>
            </a:r>
            <a:r>
              <a:rPr lang="en-US" sz="1400" dirty="0"/>
              <a:t> sea Netflix)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8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67EB-B6FA-4D1D-8749-C338CF43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612" y="2439297"/>
            <a:ext cx="963401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¡Gracias por </a:t>
            </a:r>
            <a:r>
              <a:rPr lang="en-US" dirty="0" err="1">
                <a:latin typeface="Arial Black" panose="020B0A04020102020204" pitchFamily="34" charset="0"/>
              </a:rPr>
              <a:t>su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atención</a:t>
            </a:r>
            <a:r>
              <a:rPr lang="en-US" dirty="0"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EBE52-4262-416F-8BF8-3E2064750DD3}"/>
              </a:ext>
            </a:extLst>
          </p:cNvPr>
          <p:cNvSpPr txBox="1"/>
          <p:nvPr/>
        </p:nvSpPr>
        <p:spPr>
          <a:xfrm>
            <a:off x="613186" y="5335794"/>
            <a:ext cx="6906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https://public.tableau.com/views/Movies_16390307115240/Dashboard2?:language=en-US&amp;publish=yes&amp;:display_count=n&amp;:origin=viz_share_link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416F037-BFC5-4E82-B8D0-437E8191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274" y="188595"/>
            <a:ext cx="8283702" cy="118300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El streaming es </a:t>
            </a:r>
            <a:r>
              <a:rPr lang="en-US" sz="3200" dirty="0" err="1">
                <a:latin typeface="Abadi" panose="020B0604020104020204" pitchFamily="34" charset="0"/>
              </a:rPr>
              <a:t>más</a:t>
            </a:r>
            <a:r>
              <a:rPr lang="en-US" sz="3200" dirty="0">
                <a:latin typeface="Abadi" panose="020B0604020104020204" pitchFamily="34" charset="0"/>
              </a:rPr>
              <a:t> popular que </a:t>
            </a:r>
            <a:r>
              <a:rPr lang="en-US" sz="3200" dirty="0" err="1">
                <a:latin typeface="Abadi" panose="020B0604020104020204" pitchFamily="34" charset="0"/>
              </a:rPr>
              <a:t>nunca</a:t>
            </a:r>
            <a:r>
              <a:rPr lang="en-US" sz="3200" dirty="0">
                <a:latin typeface="Abadi" panose="020B0604020104020204" pitchFamily="34" charset="0"/>
              </a:rPr>
              <a:t>…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7386580-0098-4EA8-BF2F-AAF676EAB3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67" t="14305" r="4765" b="6668"/>
          <a:stretch/>
        </p:blipFill>
        <p:spPr>
          <a:xfrm>
            <a:off x="1114425" y="1125854"/>
            <a:ext cx="9201150" cy="541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1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AACE86F-D546-404E-903F-17FE1A9E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39" y="1331528"/>
            <a:ext cx="2857500" cy="1600200"/>
          </a:xfrm>
          <a:prstGeom prst="rect">
            <a:avLst/>
          </a:prstGeom>
        </p:spPr>
      </p:pic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630E8D1-5597-4FE6-B872-7075745FC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68" y="2775501"/>
            <a:ext cx="2857500" cy="160020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36AB78C-C8DA-4A16-8456-4B6DDB0AE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47" y="2504038"/>
            <a:ext cx="2143125" cy="214312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AF7D00A9-B3C3-4622-AC20-E50C06A35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26" y="3660268"/>
            <a:ext cx="2143126" cy="21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F158-8F44-4F07-BA7D-325DEE6B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36" y="221976"/>
            <a:ext cx="9634011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badi" panose="020B0604020104020204" pitchFamily="34" charset="0"/>
              </a:rPr>
              <a:t>Determinando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calidad</a:t>
            </a:r>
            <a:endParaRPr lang="en-US" sz="3200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7A1B6-D6ED-4448-A62E-6F6555369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8" t="20135" r="1505" b="6259"/>
          <a:stretch/>
        </p:blipFill>
        <p:spPr>
          <a:xfrm>
            <a:off x="849086" y="1726163"/>
            <a:ext cx="9554548" cy="5047862"/>
          </a:xfrm>
          <a:prstGeom prst="rect">
            <a:avLst/>
          </a:prstGeom>
        </p:spPr>
      </p:pic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B0C4789C-2157-4D43-9937-18AC5C4C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3" y="2600022"/>
            <a:ext cx="2040778" cy="1142835"/>
          </a:xfrm>
        </p:spPr>
      </p:pic>
      <p:pic>
        <p:nvPicPr>
          <p:cNvPr id="9" name="Picture 8" descr="A yellow sign with black letters&#10;&#10;Description automatically generated with low confidence">
            <a:extLst>
              <a:ext uri="{FF2B5EF4-FFF2-40B4-BE49-F238E27FC236}">
                <a16:creationId xmlns:a16="http://schemas.microsoft.com/office/drawing/2014/main" id="{D351E34C-6735-4AD4-813E-B2433368A1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243" y="2600022"/>
            <a:ext cx="2271295" cy="1142835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7F26DAF-32D7-4FC3-8F94-535B7A42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338" y="2135077"/>
            <a:ext cx="1090208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DDCA1-F759-4F88-9655-49F2023017FC}"/>
              </a:ext>
            </a:extLst>
          </p:cNvPr>
          <p:cNvSpPr txBox="1"/>
          <p:nvPr/>
        </p:nvSpPr>
        <p:spPr>
          <a:xfrm>
            <a:off x="6325498" y="1162818"/>
            <a:ext cx="1414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3CE13"/>
                </a:solidFill>
                <a:latin typeface="var(--jp-code-font-family)"/>
              </a:rPr>
              <a:t>63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A9FF0-5764-491D-B97E-F474B65162B2}"/>
              </a:ext>
            </a:extLst>
          </p:cNvPr>
          <p:cNvSpPr txBox="1"/>
          <p:nvPr/>
        </p:nvSpPr>
        <p:spPr>
          <a:xfrm>
            <a:off x="4875266" y="1441071"/>
            <a:ext cx="141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Mediana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4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BFCE01-7835-498A-B9DE-E7EBB31E7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41" t="13474" r="26324" b="33647"/>
          <a:stretch/>
        </p:blipFill>
        <p:spPr>
          <a:xfrm>
            <a:off x="3040828" y="1146634"/>
            <a:ext cx="5199529" cy="5477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3837E7-C1E5-4F92-B870-4818DAC3EB41}"/>
              </a:ext>
            </a:extLst>
          </p:cNvPr>
          <p:cNvSpPr txBox="1"/>
          <p:nvPr/>
        </p:nvSpPr>
        <p:spPr>
          <a:xfrm>
            <a:off x="1362635" y="242049"/>
            <a:ext cx="946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  <a:cs typeface="Arial" panose="020B0604020202020204" pitchFamily="34" charset="0"/>
              </a:rPr>
              <a:t>¿</a:t>
            </a:r>
            <a:r>
              <a:rPr lang="en-US" sz="2800" dirty="0" err="1">
                <a:latin typeface="Abadi" panose="020B0604020104020204" pitchFamily="34" charset="0"/>
                <a:cs typeface="Arial" panose="020B0604020202020204" pitchFamily="34" charset="0"/>
              </a:rPr>
              <a:t>Qué</a:t>
            </a:r>
            <a:r>
              <a:rPr lang="en-US" sz="2800" dirty="0"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  <a:cs typeface="Arial" panose="020B0604020202020204" pitchFamily="34" charset="0"/>
              </a:rPr>
              <a:t>servicio</a:t>
            </a:r>
            <a:r>
              <a:rPr lang="en-US" sz="2800" dirty="0"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  <a:cs typeface="Arial" panose="020B0604020202020204" pitchFamily="34" charset="0"/>
              </a:rPr>
              <a:t>tiene</a:t>
            </a:r>
            <a:r>
              <a:rPr lang="en-US" sz="2800" dirty="0">
                <a:latin typeface="Abadi" panose="020B0604020104020204" pitchFamily="34" charset="0"/>
                <a:cs typeface="Arial" panose="020B0604020202020204" pitchFamily="34" charset="0"/>
              </a:rPr>
              <a:t> el </a:t>
            </a:r>
            <a:r>
              <a:rPr lang="en-US" sz="2800" dirty="0" err="1">
                <a:latin typeface="Abadi" panose="020B0604020104020204" pitchFamily="34" charset="0"/>
                <a:cs typeface="Arial" panose="020B0604020202020204" pitchFamily="34" charset="0"/>
              </a:rPr>
              <a:t>contenido</a:t>
            </a:r>
            <a:r>
              <a:rPr lang="en-US" sz="2800" dirty="0">
                <a:latin typeface="Abadi" panose="020B0604020104020204" pitchFamily="34" charset="0"/>
                <a:cs typeface="Arial" panose="020B0604020202020204" pitchFamily="34" charset="0"/>
              </a:rPr>
              <a:t> con </a:t>
            </a:r>
            <a:r>
              <a:rPr lang="en-US" sz="2800" dirty="0" err="1">
                <a:latin typeface="Abadi" panose="020B0604020104020204" pitchFamily="34" charset="0"/>
                <a:cs typeface="Arial" panose="020B0604020202020204" pitchFamily="34" charset="0"/>
              </a:rPr>
              <a:t>mejores</a:t>
            </a:r>
            <a:r>
              <a:rPr lang="en-US" sz="2800" dirty="0">
                <a:latin typeface="Abadi" panose="020B0604020104020204" pitchFamily="34" charset="0"/>
                <a:cs typeface="Arial" panose="020B0604020202020204" pitchFamily="34" charset="0"/>
              </a:rPr>
              <a:t> ratings?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2974BF-AB8E-4685-B011-335A1F5323C9}"/>
              </a:ext>
            </a:extLst>
          </p:cNvPr>
          <p:cNvCxnSpPr/>
          <p:nvPr/>
        </p:nvCxnSpPr>
        <p:spPr>
          <a:xfrm>
            <a:off x="7960659" y="3765177"/>
            <a:ext cx="1086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E5F66D-B9F3-4900-907D-D020D1BCC517}"/>
              </a:ext>
            </a:extLst>
          </p:cNvPr>
          <p:cNvCxnSpPr/>
          <p:nvPr/>
        </p:nvCxnSpPr>
        <p:spPr>
          <a:xfrm>
            <a:off x="7960659" y="2861534"/>
            <a:ext cx="1086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22835A-FC7A-4F1F-8E9A-9EE3E0163421}"/>
              </a:ext>
            </a:extLst>
          </p:cNvPr>
          <p:cNvSpPr txBox="1"/>
          <p:nvPr/>
        </p:nvSpPr>
        <p:spPr>
          <a:xfrm>
            <a:off x="9151172" y="3608328"/>
            <a:ext cx="126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badi" panose="020B0604020104020204" pitchFamily="34" charset="0"/>
              </a:rPr>
              <a:t>Mediana</a:t>
            </a:r>
            <a:endParaRPr lang="en-US" sz="1200" dirty="0"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BA918B-D377-4911-BE78-4FAC3FEFD744}"/>
              </a:ext>
            </a:extLst>
          </p:cNvPr>
          <p:cNvSpPr txBox="1"/>
          <p:nvPr/>
        </p:nvSpPr>
        <p:spPr>
          <a:xfrm>
            <a:off x="9151172" y="2723034"/>
            <a:ext cx="989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Q3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848D04-A2F9-4A9C-AA0D-A595D7C0C0C8}"/>
              </a:ext>
            </a:extLst>
          </p:cNvPr>
          <p:cNvCxnSpPr/>
          <p:nvPr/>
        </p:nvCxnSpPr>
        <p:spPr>
          <a:xfrm>
            <a:off x="7960659" y="4625788"/>
            <a:ext cx="1086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23498A-F26A-4435-AFC7-D7B3CB34E772}"/>
              </a:ext>
            </a:extLst>
          </p:cNvPr>
          <p:cNvSpPr txBox="1"/>
          <p:nvPr/>
        </p:nvSpPr>
        <p:spPr>
          <a:xfrm>
            <a:off x="9151172" y="4493622"/>
            <a:ext cx="595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387880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3341B-A251-4F34-85FB-3F62D06DD557}"/>
              </a:ext>
            </a:extLst>
          </p:cNvPr>
          <p:cNvSpPr txBox="1"/>
          <p:nvPr/>
        </p:nvSpPr>
        <p:spPr>
          <a:xfrm>
            <a:off x="1054249" y="398033"/>
            <a:ext cx="488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badi" panose="020B0604020104020204" pitchFamily="34" charset="0"/>
              </a:rPr>
              <a:t>Hablemos</a:t>
            </a:r>
            <a:r>
              <a:rPr lang="en-US" sz="3200" dirty="0">
                <a:latin typeface="Abadi" panose="020B0604020104020204" pitchFamily="34" charset="0"/>
              </a:rPr>
              <a:t> de </a:t>
            </a:r>
            <a:r>
              <a:rPr lang="en-US" sz="3200" dirty="0" err="1">
                <a:latin typeface="Abadi" panose="020B0604020104020204" pitchFamily="34" charset="0"/>
              </a:rPr>
              <a:t>cantidad</a:t>
            </a:r>
            <a:r>
              <a:rPr lang="en-US" sz="3200" dirty="0">
                <a:latin typeface="Abadi" panose="020B0604020104020204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90E94-7BC6-4312-B562-74D2CD14B0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58" t="42981" r="54824" b="17019"/>
          <a:stretch/>
        </p:blipFill>
        <p:spPr>
          <a:xfrm>
            <a:off x="2441986" y="1452694"/>
            <a:ext cx="7147633" cy="50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3341B-A251-4F34-85FB-3F62D06DD557}"/>
              </a:ext>
            </a:extLst>
          </p:cNvPr>
          <p:cNvSpPr txBox="1"/>
          <p:nvPr/>
        </p:nvSpPr>
        <p:spPr>
          <a:xfrm>
            <a:off x="1054249" y="398033"/>
            <a:ext cx="488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badi" panose="020B0604020104020204" pitchFamily="34" charset="0"/>
              </a:rPr>
              <a:t>Hablemos</a:t>
            </a:r>
            <a:r>
              <a:rPr lang="en-US" sz="3200" dirty="0">
                <a:latin typeface="Abadi" panose="020B0604020104020204" pitchFamily="34" charset="0"/>
              </a:rPr>
              <a:t> de </a:t>
            </a:r>
            <a:r>
              <a:rPr lang="en-US" sz="3200" dirty="0" err="1">
                <a:latin typeface="Abadi" panose="020B0604020104020204" pitchFamily="34" charset="0"/>
              </a:rPr>
              <a:t>cantidad</a:t>
            </a:r>
            <a:r>
              <a:rPr lang="en-US" sz="3200" dirty="0">
                <a:latin typeface="Abadi" panose="020B0604020104020204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90E94-7BC6-4312-B562-74D2CD14B0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58" t="42981" r="54824" b="17019"/>
          <a:stretch/>
        </p:blipFill>
        <p:spPr>
          <a:xfrm>
            <a:off x="2441986" y="1452694"/>
            <a:ext cx="7147633" cy="50072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044306-BD21-4C42-A974-3AC8825B48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36" t="39529" r="50765" b="19058"/>
          <a:stretch/>
        </p:blipFill>
        <p:spPr>
          <a:xfrm>
            <a:off x="2602381" y="1129552"/>
            <a:ext cx="7905402" cy="51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5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0A0F8C7-41C4-4D1F-988D-D27E4299E077}"/>
              </a:ext>
            </a:extLst>
          </p:cNvPr>
          <p:cNvSpPr txBox="1">
            <a:spLocks/>
          </p:cNvSpPr>
          <p:nvPr/>
        </p:nvSpPr>
        <p:spPr>
          <a:xfrm>
            <a:off x="532726" y="-99789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badi" panose="020B0604020104020204" pitchFamily="34" charset="0"/>
              </a:rPr>
              <a:t>¿</a:t>
            </a:r>
            <a:r>
              <a:rPr lang="en-US" sz="2800" dirty="0" err="1">
                <a:latin typeface="Abadi" panose="020B0604020104020204" pitchFamily="34" charset="0"/>
              </a:rPr>
              <a:t>Qué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plataforma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tiene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más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variedad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internacional</a:t>
            </a:r>
            <a:r>
              <a:rPr lang="en-US" sz="2800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80B960-FBFE-4185-957D-A9026B3D54AE}"/>
              </a:ext>
            </a:extLst>
          </p:cNvPr>
          <p:cNvSpPr txBox="1">
            <a:spLocks/>
          </p:cNvSpPr>
          <p:nvPr/>
        </p:nvSpPr>
        <p:spPr>
          <a:xfrm>
            <a:off x="876211" y="1806752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CB84E7-7046-40BD-B420-5BDC0946A90A}"/>
              </a:ext>
            </a:extLst>
          </p:cNvPr>
          <p:cNvSpPr txBox="1">
            <a:spLocks/>
          </p:cNvSpPr>
          <p:nvPr/>
        </p:nvSpPr>
        <p:spPr>
          <a:xfrm>
            <a:off x="757877" y="-52723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F94313-D02C-4F3F-AE99-582ADC739133}"/>
              </a:ext>
            </a:extLst>
          </p:cNvPr>
          <p:cNvSpPr txBox="1">
            <a:spLocks/>
          </p:cNvSpPr>
          <p:nvPr/>
        </p:nvSpPr>
        <p:spPr>
          <a:xfrm>
            <a:off x="876211" y="1900883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5BB15-D57C-487E-8ACA-8AE1BDDC4C5D}"/>
              </a:ext>
            </a:extLst>
          </p:cNvPr>
          <p:cNvSpPr/>
          <p:nvPr/>
        </p:nvSpPr>
        <p:spPr>
          <a:xfrm>
            <a:off x="8994914" y="6022637"/>
            <a:ext cx="1171823" cy="548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9B2DB6C-15F0-4E93-BA56-F53D2D96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77" y="1900883"/>
            <a:ext cx="963401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65213EF-BC2F-48AA-AB62-99FB8AF39F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35" t="39999" r="3118" b="13554"/>
          <a:stretch/>
        </p:blipFill>
        <p:spPr>
          <a:xfrm>
            <a:off x="414392" y="1180651"/>
            <a:ext cx="11200324" cy="53062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2E502EA-53BD-4932-9892-AA74779BD65F}"/>
              </a:ext>
            </a:extLst>
          </p:cNvPr>
          <p:cNvSpPr/>
          <p:nvPr/>
        </p:nvSpPr>
        <p:spPr>
          <a:xfrm>
            <a:off x="8586156" y="5950180"/>
            <a:ext cx="1243266" cy="436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6" grpId="0" animBg="1"/>
      <p:bldP spid="26" grpId="0" build="p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4A6D-8229-420B-9328-3DDA2724A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77" y="1900883"/>
            <a:ext cx="9634011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A0F8C7-41C4-4D1F-988D-D27E4299E077}"/>
              </a:ext>
            </a:extLst>
          </p:cNvPr>
          <p:cNvSpPr txBox="1">
            <a:spLocks/>
          </p:cNvSpPr>
          <p:nvPr/>
        </p:nvSpPr>
        <p:spPr>
          <a:xfrm>
            <a:off x="532726" y="-99789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badi" panose="020B0604020104020204" pitchFamily="34" charset="0"/>
              </a:rPr>
              <a:t>¿</a:t>
            </a:r>
            <a:r>
              <a:rPr lang="en-US" sz="2800" dirty="0" err="1">
                <a:latin typeface="Abadi" panose="020B0604020104020204" pitchFamily="34" charset="0"/>
              </a:rPr>
              <a:t>Qué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plataforma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tiene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más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variedad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internacional</a:t>
            </a:r>
            <a:r>
              <a:rPr lang="en-US" sz="2800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80B960-FBFE-4185-957D-A9026B3D54AE}"/>
              </a:ext>
            </a:extLst>
          </p:cNvPr>
          <p:cNvSpPr txBox="1">
            <a:spLocks/>
          </p:cNvSpPr>
          <p:nvPr/>
        </p:nvSpPr>
        <p:spPr>
          <a:xfrm>
            <a:off x="876211" y="1806752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CB84E7-7046-40BD-B420-5BDC0946A90A}"/>
              </a:ext>
            </a:extLst>
          </p:cNvPr>
          <p:cNvSpPr txBox="1">
            <a:spLocks/>
          </p:cNvSpPr>
          <p:nvPr/>
        </p:nvSpPr>
        <p:spPr>
          <a:xfrm>
            <a:off x="757877" y="-52723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F94313-D02C-4F3F-AE99-582ADC739133}"/>
              </a:ext>
            </a:extLst>
          </p:cNvPr>
          <p:cNvSpPr txBox="1">
            <a:spLocks/>
          </p:cNvSpPr>
          <p:nvPr/>
        </p:nvSpPr>
        <p:spPr>
          <a:xfrm>
            <a:off x="876211" y="1900883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5BB15-D57C-487E-8ACA-8AE1BDDC4C5D}"/>
              </a:ext>
            </a:extLst>
          </p:cNvPr>
          <p:cNvSpPr/>
          <p:nvPr/>
        </p:nvSpPr>
        <p:spPr>
          <a:xfrm>
            <a:off x="9100970" y="5570431"/>
            <a:ext cx="1290918" cy="548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334E8-B8FA-463B-8314-692AFCFE26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65" t="46310" r="3346" b="7069"/>
          <a:stretch/>
        </p:blipFill>
        <p:spPr>
          <a:xfrm>
            <a:off x="509194" y="1142340"/>
            <a:ext cx="11513637" cy="54809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1A17D99-1A29-4A7F-96DF-0DBC7894F2DC}"/>
              </a:ext>
            </a:extLst>
          </p:cNvPr>
          <p:cNvSpPr/>
          <p:nvPr/>
        </p:nvSpPr>
        <p:spPr>
          <a:xfrm>
            <a:off x="10391888" y="5167018"/>
            <a:ext cx="1290918" cy="548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11018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DarkSeedLeftStep">
      <a:dk1>
        <a:srgbClr val="000000"/>
      </a:dk1>
      <a:lt1>
        <a:srgbClr val="FFFFFF"/>
      </a:lt1>
      <a:dk2>
        <a:srgbClr val="32231C"/>
      </a:dk2>
      <a:lt2>
        <a:srgbClr val="E5E2E8"/>
      </a:lt2>
      <a:accent1>
        <a:srgbClr val="74AF45"/>
      </a:accent1>
      <a:accent2>
        <a:srgbClr val="99A938"/>
      </a:accent2>
      <a:accent3>
        <a:srgbClr val="BC9D4A"/>
      </a:accent3>
      <a:accent4>
        <a:srgbClr val="B1603B"/>
      </a:accent4>
      <a:accent5>
        <a:srgbClr val="C34D59"/>
      </a:accent5>
      <a:accent6>
        <a:srgbClr val="B13B79"/>
      </a:accent6>
      <a:hlink>
        <a:srgbClr val="BF473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</TotalTime>
  <Words>803</Words>
  <Application>Microsoft Office PowerPoint</Application>
  <PresentationFormat>Widescreen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</vt:lpstr>
      <vt:lpstr>Arial</vt:lpstr>
      <vt:lpstr>Arial Black</vt:lpstr>
      <vt:lpstr>Avenir Next LT Pro</vt:lpstr>
      <vt:lpstr>Calibri</vt:lpstr>
      <vt:lpstr>Modern Love</vt:lpstr>
      <vt:lpstr>var(--jp-code-font-family)</vt:lpstr>
      <vt:lpstr>BohemianVTI</vt:lpstr>
      <vt:lpstr>¿Qué servicio de streaming es el mejor para mí?</vt:lpstr>
      <vt:lpstr>El streaming es más popular que nunca…</vt:lpstr>
      <vt:lpstr>PowerPoint Presentation</vt:lpstr>
      <vt:lpstr>Determinando calidad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¿Y Sergio?</vt:lpstr>
      <vt:lpstr>Dania</vt:lpstr>
      <vt:lpstr>Conclusiones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servicio de streaming es el mejor para mí?</dc:title>
  <dc:creator>Sebastian Herran Cuspinera</dc:creator>
  <cp:lastModifiedBy>Sebastian Herran Cuspinera</cp:lastModifiedBy>
  <cp:revision>44</cp:revision>
  <dcterms:created xsi:type="dcterms:W3CDTF">2021-12-15T02:57:48Z</dcterms:created>
  <dcterms:modified xsi:type="dcterms:W3CDTF">2021-12-18T09:28:30Z</dcterms:modified>
</cp:coreProperties>
</file>