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mW4VDR4xRMJQHQX3K3ChGjpU8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án Herrán" initials="" lastIdx="1" clrIdx="0"/>
  <p:cmAuthor id="1" name="Sebastian Herran Cuspinera" initials="SHC" lastIdx="14" clrIdx="1">
    <p:extLst>
      <p:ext uri="{19B8F6BF-5375-455C-9EA6-DF929625EA0E}">
        <p15:presenceInfo xmlns:p15="http://schemas.microsoft.com/office/powerpoint/2012/main" userId="306b352b91d01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7183" autoAdjust="0"/>
  </p:normalViewPr>
  <p:slideViewPr>
    <p:cSldViewPr snapToGrid="0">
      <p:cViewPr varScale="1">
        <p:scale>
          <a:sx n="83" d="100"/>
          <a:sy n="83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C36B4-8435-41EA-B895-0A382D34CB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0DA3A0-943D-4F95-A114-379BCBEDF2EB}">
      <dgm:prSet/>
      <dgm:spPr/>
      <dgm:t>
        <a:bodyPr/>
        <a:lstStyle/>
        <a:p>
          <a:r>
            <a:rPr lang="en-US" b="0" i="0"/>
            <a:t>Conservar mesa es más redituable</a:t>
          </a:r>
          <a:endParaRPr lang="en-US"/>
        </a:p>
      </dgm:t>
    </dgm:pt>
    <dgm:pt modelId="{26C701AD-286F-45F3-B5D8-DD2A9A872F8E}" type="parTrans" cxnId="{E6E8982A-C40B-44AE-9763-BFF7D7DA8817}">
      <dgm:prSet/>
      <dgm:spPr/>
      <dgm:t>
        <a:bodyPr/>
        <a:lstStyle/>
        <a:p>
          <a:endParaRPr lang="en-US"/>
        </a:p>
      </dgm:t>
    </dgm:pt>
    <dgm:pt modelId="{8E85591A-AA24-46B5-A6AF-A91BAB7CFD31}" type="sibTrans" cxnId="{E6E8982A-C40B-44AE-9763-BFF7D7DA8817}">
      <dgm:prSet/>
      <dgm:spPr/>
      <dgm:t>
        <a:bodyPr/>
        <a:lstStyle/>
        <a:p>
          <a:endParaRPr lang="en-US"/>
        </a:p>
      </dgm:t>
    </dgm:pt>
    <dgm:pt modelId="{EC222E9B-75E8-4D4D-B648-D9EA84AD592C}">
      <dgm:prSet/>
      <dgm:spPr/>
      <dgm:t>
        <a:bodyPr/>
        <a:lstStyle/>
        <a:p>
          <a:r>
            <a:rPr lang="en-US" b="0" i="0"/>
            <a:t>Consideraciones</a:t>
          </a:r>
          <a:endParaRPr lang="en-US"/>
        </a:p>
      </dgm:t>
    </dgm:pt>
    <dgm:pt modelId="{E9E3693B-E455-4BC6-AB3A-277072D848A3}" type="parTrans" cxnId="{59DC6F75-727B-4B0A-9E0C-5224D61ACB1C}">
      <dgm:prSet/>
      <dgm:spPr/>
      <dgm:t>
        <a:bodyPr/>
        <a:lstStyle/>
        <a:p>
          <a:endParaRPr lang="en-US"/>
        </a:p>
      </dgm:t>
    </dgm:pt>
    <dgm:pt modelId="{C93E0C9F-8E96-4E27-B886-67138E4D8F04}" type="sibTrans" cxnId="{59DC6F75-727B-4B0A-9E0C-5224D61ACB1C}">
      <dgm:prSet/>
      <dgm:spPr/>
      <dgm:t>
        <a:bodyPr/>
        <a:lstStyle/>
        <a:p>
          <a:endParaRPr lang="en-US"/>
        </a:p>
      </dgm:t>
    </dgm:pt>
    <dgm:pt modelId="{95989B53-5A68-48DE-B144-3853554AF8A9}">
      <dgm:prSet/>
      <dgm:spPr/>
      <dgm:t>
        <a:bodyPr/>
        <a:lstStyle/>
        <a:p>
          <a:r>
            <a:rPr lang="en-US" b="0" i="0"/>
            <a:t>Factores externos</a:t>
          </a:r>
          <a:endParaRPr lang="en-US"/>
        </a:p>
      </dgm:t>
    </dgm:pt>
    <dgm:pt modelId="{04E124E8-548F-4150-BDC3-D6F9C2A2F538}" type="parTrans" cxnId="{37C28664-66B3-4E15-80EC-B1C03D93B0C5}">
      <dgm:prSet/>
      <dgm:spPr/>
      <dgm:t>
        <a:bodyPr/>
        <a:lstStyle/>
        <a:p>
          <a:endParaRPr lang="en-US"/>
        </a:p>
      </dgm:t>
    </dgm:pt>
    <dgm:pt modelId="{A618D139-3801-4E6C-A04D-D59D9A7E34DF}" type="sibTrans" cxnId="{37C28664-66B3-4E15-80EC-B1C03D93B0C5}">
      <dgm:prSet/>
      <dgm:spPr/>
      <dgm:t>
        <a:bodyPr/>
        <a:lstStyle/>
        <a:p>
          <a:endParaRPr lang="en-US"/>
        </a:p>
      </dgm:t>
    </dgm:pt>
    <dgm:pt modelId="{4E83DDB9-5240-4638-A1A8-DD84137FA915}" type="pres">
      <dgm:prSet presAssocID="{EE0C36B4-8435-41EA-B895-0A382D34CB4A}" presName="linear" presStyleCnt="0">
        <dgm:presLayoutVars>
          <dgm:animLvl val="lvl"/>
          <dgm:resizeHandles val="exact"/>
        </dgm:presLayoutVars>
      </dgm:prSet>
      <dgm:spPr/>
    </dgm:pt>
    <dgm:pt modelId="{8B14888B-8ACF-4F15-91FA-93361646A7AE}" type="pres">
      <dgm:prSet presAssocID="{F40DA3A0-943D-4F95-A114-379BCBEDF2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1E9BDF-4E03-4F71-9FD0-B9A3B03BD68E}" type="pres">
      <dgm:prSet presAssocID="{8E85591A-AA24-46B5-A6AF-A91BAB7CFD31}" presName="spacer" presStyleCnt="0"/>
      <dgm:spPr/>
    </dgm:pt>
    <dgm:pt modelId="{E6373F60-DE51-4EA4-BFCE-2DADBD201BC1}" type="pres">
      <dgm:prSet presAssocID="{EC222E9B-75E8-4D4D-B648-D9EA84AD59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1D5892-9617-464E-9B63-4391E07BBA82}" type="pres">
      <dgm:prSet presAssocID="{C93E0C9F-8E96-4E27-B886-67138E4D8F04}" presName="spacer" presStyleCnt="0"/>
      <dgm:spPr/>
    </dgm:pt>
    <dgm:pt modelId="{12D50275-49D6-4538-9212-4A3DD80D4275}" type="pres">
      <dgm:prSet presAssocID="{95989B53-5A68-48DE-B144-3853554AF8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E8982A-C40B-44AE-9763-BFF7D7DA8817}" srcId="{EE0C36B4-8435-41EA-B895-0A382D34CB4A}" destId="{F40DA3A0-943D-4F95-A114-379BCBEDF2EB}" srcOrd="0" destOrd="0" parTransId="{26C701AD-286F-45F3-B5D8-DD2A9A872F8E}" sibTransId="{8E85591A-AA24-46B5-A6AF-A91BAB7CFD31}"/>
    <dgm:cxn modelId="{FFAEEB3C-39D5-4A06-A28D-FC06A092B81C}" type="presOf" srcId="{EC222E9B-75E8-4D4D-B648-D9EA84AD592C}" destId="{E6373F60-DE51-4EA4-BFCE-2DADBD201BC1}" srcOrd="0" destOrd="0" presId="urn:microsoft.com/office/officeart/2005/8/layout/vList2"/>
    <dgm:cxn modelId="{37C28664-66B3-4E15-80EC-B1C03D93B0C5}" srcId="{EE0C36B4-8435-41EA-B895-0A382D34CB4A}" destId="{95989B53-5A68-48DE-B144-3853554AF8A9}" srcOrd="2" destOrd="0" parTransId="{04E124E8-548F-4150-BDC3-D6F9C2A2F538}" sibTransId="{A618D139-3801-4E6C-A04D-D59D9A7E34DF}"/>
    <dgm:cxn modelId="{59DC6F75-727B-4B0A-9E0C-5224D61ACB1C}" srcId="{EE0C36B4-8435-41EA-B895-0A382D34CB4A}" destId="{EC222E9B-75E8-4D4D-B648-D9EA84AD592C}" srcOrd="1" destOrd="0" parTransId="{E9E3693B-E455-4BC6-AB3A-277072D848A3}" sibTransId="{C93E0C9F-8E96-4E27-B886-67138E4D8F04}"/>
    <dgm:cxn modelId="{38F39E77-4A7B-42F4-8B86-A0E078B9BBF2}" type="presOf" srcId="{95989B53-5A68-48DE-B144-3853554AF8A9}" destId="{12D50275-49D6-4538-9212-4A3DD80D4275}" srcOrd="0" destOrd="0" presId="urn:microsoft.com/office/officeart/2005/8/layout/vList2"/>
    <dgm:cxn modelId="{7FD1BD87-B539-4ACC-BD5A-D28339DEE70B}" type="presOf" srcId="{F40DA3A0-943D-4F95-A114-379BCBEDF2EB}" destId="{8B14888B-8ACF-4F15-91FA-93361646A7AE}" srcOrd="0" destOrd="0" presId="urn:microsoft.com/office/officeart/2005/8/layout/vList2"/>
    <dgm:cxn modelId="{67BE55CF-565A-4849-B057-0A5C85BB8C74}" type="presOf" srcId="{EE0C36B4-8435-41EA-B895-0A382D34CB4A}" destId="{4E83DDB9-5240-4638-A1A8-DD84137FA915}" srcOrd="0" destOrd="0" presId="urn:microsoft.com/office/officeart/2005/8/layout/vList2"/>
    <dgm:cxn modelId="{4A96EC98-088B-4788-A785-1871B207821C}" type="presParOf" srcId="{4E83DDB9-5240-4638-A1A8-DD84137FA915}" destId="{8B14888B-8ACF-4F15-91FA-93361646A7AE}" srcOrd="0" destOrd="0" presId="urn:microsoft.com/office/officeart/2005/8/layout/vList2"/>
    <dgm:cxn modelId="{A44607F8-69E5-4FDF-8DF6-A1196236A28E}" type="presParOf" srcId="{4E83DDB9-5240-4638-A1A8-DD84137FA915}" destId="{181E9BDF-4E03-4F71-9FD0-B9A3B03BD68E}" srcOrd="1" destOrd="0" presId="urn:microsoft.com/office/officeart/2005/8/layout/vList2"/>
    <dgm:cxn modelId="{4F18CEF4-E791-4CD0-9B28-7D8F7EF6D46C}" type="presParOf" srcId="{4E83DDB9-5240-4638-A1A8-DD84137FA915}" destId="{E6373F60-DE51-4EA4-BFCE-2DADBD201BC1}" srcOrd="2" destOrd="0" presId="urn:microsoft.com/office/officeart/2005/8/layout/vList2"/>
    <dgm:cxn modelId="{5EA5EE4D-F905-4101-8529-D405EC702C66}" type="presParOf" srcId="{4E83DDB9-5240-4638-A1A8-DD84137FA915}" destId="{F11D5892-9617-464E-9B63-4391E07BBA82}" srcOrd="3" destOrd="0" presId="urn:microsoft.com/office/officeart/2005/8/layout/vList2"/>
    <dgm:cxn modelId="{2F19D5A7-D81B-4EC8-9CD1-1020E0E4C56B}" type="presParOf" srcId="{4E83DDB9-5240-4638-A1A8-DD84137FA915}" destId="{12D50275-49D6-4538-9212-4A3DD80D42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4888B-8ACF-4F15-91FA-93361646A7AE}">
      <dsp:nvSpPr>
        <dsp:cNvPr id="0" name=""/>
        <dsp:cNvSpPr/>
      </dsp:nvSpPr>
      <dsp:spPr>
        <a:xfrm>
          <a:off x="0" y="16568"/>
          <a:ext cx="6263640" cy="17374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Conservar mesa es más redituable</a:t>
          </a:r>
          <a:endParaRPr lang="en-US" sz="4500" kern="1200"/>
        </a:p>
      </dsp:txBody>
      <dsp:txXfrm>
        <a:off x="84815" y="101383"/>
        <a:ext cx="6094010" cy="1567820"/>
      </dsp:txXfrm>
    </dsp:sp>
    <dsp:sp modelId="{E6373F60-DE51-4EA4-BFCE-2DADBD201BC1}">
      <dsp:nvSpPr>
        <dsp:cNvPr id="0" name=""/>
        <dsp:cNvSpPr/>
      </dsp:nvSpPr>
      <dsp:spPr>
        <a:xfrm>
          <a:off x="0" y="1883618"/>
          <a:ext cx="6263640" cy="17374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Consideraciones</a:t>
          </a:r>
          <a:endParaRPr lang="en-US" sz="4500" kern="1200"/>
        </a:p>
      </dsp:txBody>
      <dsp:txXfrm>
        <a:off x="84815" y="1968433"/>
        <a:ext cx="6094010" cy="1567820"/>
      </dsp:txXfrm>
    </dsp:sp>
    <dsp:sp modelId="{12D50275-49D6-4538-9212-4A3DD80D4275}">
      <dsp:nvSpPr>
        <dsp:cNvPr id="0" name=""/>
        <dsp:cNvSpPr/>
      </dsp:nvSpPr>
      <dsp:spPr>
        <a:xfrm>
          <a:off x="0" y="3750668"/>
          <a:ext cx="6263640" cy="17374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Factores externos</a:t>
          </a:r>
          <a:endParaRPr lang="en-US" sz="4500" kern="1200"/>
        </a:p>
      </dsp:txBody>
      <dsp:txXfrm>
        <a:off x="84815" y="3835483"/>
        <a:ext cx="6094010" cy="1567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Tener mesa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lealtad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n-US" dirty="0"/>
          </a:p>
          <a:p>
            <a:r>
              <a:rPr lang="en-US" dirty="0"/>
              <a:t>Buena </a:t>
            </a:r>
            <a:r>
              <a:rPr lang="en-US" dirty="0" err="1"/>
              <a:t>ubicación</a:t>
            </a:r>
            <a:r>
              <a:rPr lang="en-US" dirty="0"/>
              <a:t> e </a:t>
            </a:r>
            <a:r>
              <a:rPr lang="en-US" dirty="0" err="1"/>
              <a:t>instalaciones</a:t>
            </a:r>
            <a:r>
              <a:rPr lang="en-US" dirty="0"/>
              <a:t> = Publicidad</a:t>
            </a:r>
          </a:p>
          <a:p>
            <a:r>
              <a:rPr lang="en-US" dirty="0" err="1"/>
              <a:t>Proyección</a:t>
            </a:r>
            <a:r>
              <a:rPr lang="en-US" dirty="0"/>
              <a:t> lo </a:t>
            </a:r>
            <a:r>
              <a:rPr lang="en-US" dirty="0" err="1"/>
              <a:t>favorece</a:t>
            </a:r>
            <a:endParaRPr lang="en-US" dirty="0"/>
          </a:p>
          <a:p>
            <a:pPr marL="158750" indent="0">
              <a:buNone/>
            </a:pPr>
            <a:endParaRPr lang="en-US" dirty="0"/>
          </a:p>
          <a:p>
            <a:r>
              <a:rPr lang="en-US" dirty="0" err="1"/>
              <a:t>Negativo</a:t>
            </a:r>
            <a:r>
              <a:rPr lang="en-US" dirty="0"/>
              <a:t> = </a:t>
            </a:r>
            <a:r>
              <a:rPr lang="en-US" dirty="0" err="1"/>
              <a:t>Incertidumbre</a:t>
            </a:r>
            <a:r>
              <a:rPr lang="en-US" dirty="0"/>
              <a:t> con </a:t>
            </a:r>
            <a:r>
              <a:rPr lang="en-US" dirty="0" err="1"/>
              <a:t>pandemia</a:t>
            </a:r>
            <a:r>
              <a:rPr lang="en-US" dirty="0"/>
              <a:t>,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lineamientos</a:t>
            </a:r>
            <a:endParaRPr lang="en-US" dirty="0"/>
          </a:p>
          <a:p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costumbres</a:t>
            </a:r>
            <a:r>
              <a:rPr lang="en-US" dirty="0"/>
              <a:t> de clients, </a:t>
            </a:r>
            <a:r>
              <a:rPr lang="en-US" dirty="0" err="1"/>
              <a:t>pedir</a:t>
            </a:r>
            <a:r>
              <a:rPr lang="en-US" dirty="0"/>
              <a:t> a casa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endParaRPr lang="en-US" dirty="0"/>
          </a:p>
          <a:p>
            <a:r>
              <a:rPr lang="en-US" dirty="0"/>
              <a:t>Vale la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 de un </a:t>
            </a:r>
            <a:r>
              <a:rPr lang="en-US" dirty="0" err="1"/>
              <a:t>año</a:t>
            </a:r>
            <a:r>
              <a:rPr lang="en-US" dirty="0"/>
              <a:t> por 16k pesos</a:t>
            </a:r>
          </a:p>
          <a:p>
            <a:endParaRPr lang="en-US" dirty="0"/>
          </a:p>
          <a:p>
            <a:r>
              <a:rPr lang="en-US" dirty="0" err="1"/>
              <a:t>Finalmente</a:t>
            </a:r>
            <a:r>
              <a:rPr lang="en-US" dirty="0"/>
              <a:t>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la </a:t>
            </a:r>
            <a:r>
              <a:rPr lang="en-US" dirty="0" err="1"/>
              <a:t>harán</a:t>
            </a:r>
            <a:r>
              <a:rPr lang="en-US" dirty="0"/>
              <a:t> los </a:t>
            </a:r>
            <a:r>
              <a:rPr lang="en-US" dirty="0" err="1"/>
              <a:t>dueños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los </a:t>
            </a:r>
            <a:r>
              <a:rPr lang="en-US" dirty="0" err="1"/>
              <a:t>invito</a:t>
            </a:r>
            <a:r>
              <a:rPr lang="en-US" dirty="0"/>
              <a:t> a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decision </a:t>
            </a:r>
            <a:r>
              <a:rPr lang="en-US" dirty="0" err="1"/>
              <a:t>tomarían</a:t>
            </a:r>
            <a:r>
              <a:rPr lang="en-US" dirty="0"/>
              <a:t> </a:t>
            </a:r>
            <a:r>
              <a:rPr lang="en-US" dirty="0" err="1"/>
              <a:t>ustedes</a:t>
            </a:r>
            <a:endParaRPr lang="en-US" dirty="0"/>
          </a:p>
          <a:p>
            <a:pPr marL="1587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2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Contexto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 de </a:t>
            </a:r>
            <a:r>
              <a:rPr lang="en-US" dirty="0" err="1"/>
              <a:t>comensales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 </a:t>
            </a:r>
            <a:r>
              <a:rPr lang="en-US" dirty="0" err="1"/>
              <a:t>en</a:t>
            </a:r>
            <a:r>
              <a:rPr lang="en-US" dirty="0"/>
              <a:t> EEUU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“</a:t>
            </a:r>
            <a:r>
              <a:rPr lang="en-US" dirty="0" err="1"/>
              <a:t>en</a:t>
            </a:r>
            <a:r>
              <a:rPr lang="en-US" dirty="0"/>
              <a:t> mesa”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referimos</a:t>
            </a:r>
            <a:r>
              <a:rPr lang="en-US" dirty="0"/>
              <a:t> a </a:t>
            </a:r>
            <a:r>
              <a:rPr lang="en-US" dirty="0" err="1"/>
              <a:t>ir</a:t>
            </a:r>
            <a:r>
              <a:rPr lang="en-US" dirty="0"/>
              <a:t> al local y comer </a:t>
            </a:r>
            <a:r>
              <a:rPr lang="en-US" dirty="0" err="1"/>
              <a:t>ahí</a:t>
            </a:r>
            <a:r>
              <a:rPr lang="en-US" dirty="0"/>
              <a:t> </a:t>
            </a:r>
            <a:r>
              <a:rPr lang="en-US" dirty="0" err="1"/>
              <a:t>mismo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El 2020 le </a:t>
            </a:r>
            <a:r>
              <a:rPr lang="en-US" dirty="0" err="1"/>
              <a:t>pegó</a:t>
            </a:r>
            <a:r>
              <a:rPr lang="en-US" dirty="0"/>
              <a:t> </a:t>
            </a:r>
            <a:r>
              <a:rPr lang="en-US" dirty="0" err="1"/>
              <a:t>duro</a:t>
            </a:r>
            <a:r>
              <a:rPr lang="en-US" dirty="0"/>
              <a:t> a la </a:t>
            </a:r>
            <a:r>
              <a:rPr lang="en-US" dirty="0" err="1"/>
              <a:t>industria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tuvieron</a:t>
            </a:r>
            <a:r>
              <a:rPr lang="en-US" dirty="0"/>
              <a:t> que </a:t>
            </a:r>
            <a:r>
              <a:rPr lang="en-US" dirty="0" err="1"/>
              <a:t>cerrar</a:t>
            </a:r>
            <a:r>
              <a:rPr lang="en-US" dirty="0"/>
              <a:t> o </a:t>
            </a:r>
            <a:r>
              <a:rPr lang="en-US" dirty="0" err="1"/>
              <a:t>cambiar</a:t>
            </a:r>
            <a:r>
              <a:rPr lang="en-US" dirty="0"/>
              <a:t> de </a:t>
            </a:r>
            <a:r>
              <a:rPr lang="en-US" dirty="0" err="1"/>
              <a:t>esquema</a:t>
            </a:r>
            <a:r>
              <a:rPr lang="en-US" dirty="0"/>
              <a:t> para </a:t>
            </a:r>
            <a:r>
              <a:rPr lang="en-US" dirty="0" err="1"/>
              <a:t>sobrevivir</a:t>
            </a: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f08c9e2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f08c9e2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</a:rPr>
              <a:t>Aquí vemos sus Ganancias en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mdd</a:t>
            </a:r>
            <a:endParaRPr lang="es-E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</a:rPr>
              <a:t>Más apps como Uber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Eats</a:t>
            </a:r>
            <a:r>
              <a:rPr lang="es-ES" sz="1800" dirty="0">
                <a:effectLst/>
                <a:latin typeface="Segoe UI" panose="020B0502040204020203" pitchFamily="34" charset="0"/>
              </a:rPr>
              <a:t> y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Rappi</a:t>
            </a:r>
            <a:r>
              <a:rPr lang="es-ES" sz="1800" dirty="0">
                <a:effectLst/>
                <a:latin typeface="Segoe UI" panose="020B0502040204020203" pitchFamily="34" charset="0"/>
              </a:rPr>
              <a:t> han tenido éxito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Negocio</a:t>
            </a:r>
            <a:r>
              <a:rPr lang="en-US" dirty="0"/>
              <a:t> que </a:t>
            </a:r>
            <a:r>
              <a:rPr lang="en-US" dirty="0" err="1"/>
              <a:t>llevamos</a:t>
            </a:r>
            <a:r>
              <a:rPr lang="en-US" dirty="0"/>
              <a:t> mi </a:t>
            </a:r>
            <a:r>
              <a:rPr lang="en-US" dirty="0" err="1"/>
              <a:t>familia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, una pizzeria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Tristemente</a:t>
            </a:r>
            <a:r>
              <a:rPr lang="en-US" dirty="0"/>
              <a:t>, Como </a:t>
            </a:r>
            <a:r>
              <a:rPr lang="en-US" dirty="0" err="1"/>
              <a:t>muestro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no le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publicidad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Llamaremos</a:t>
            </a:r>
            <a:r>
              <a:rPr lang="en-US" dirty="0"/>
              <a:t> “La </a:t>
            </a:r>
            <a:r>
              <a:rPr lang="en-US" dirty="0" err="1"/>
              <a:t>Pizzería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servicios</a:t>
            </a:r>
            <a:r>
              <a:rPr lang="en-US" dirty="0"/>
              <a:t> de mesa y </a:t>
            </a:r>
            <a:r>
              <a:rPr lang="en-US" dirty="0" err="1"/>
              <a:t>domicilio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Pizzerías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tenían</a:t>
            </a:r>
            <a:r>
              <a:rPr lang="en-US" dirty="0"/>
              <a:t> </a:t>
            </a:r>
            <a:r>
              <a:rPr lang="en-US" dirty="0" err="1"/>
              <a:t>domicilio</a:t>
            </a:r>
            <a:r>
              <a:rPr lang="en-US" dirty="0"/>
              <a:t>, no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radicalmente</a:t>
            </a:r>
            <a:r>
              <a:rPr lang="en-US" dirty="0"/>
              <a:t> para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éxito</a:t>
            </a:r>
            <a:endParaRPr lang="en-US"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r>
              <a:rPr lang="en-US" dirty="0"/>
              <a:t>No se </a:t>
            </a:r>
            <a:r>
              <a:rPr lang="en-US" dirty="0" err="1"/>
              <a:t>ve</a:t>
            </a:r>
            <a:r>
              <a:rPr lang="en-US" dirty="0"/>
              <a:t> terrible</a:t>
            </a:r>
          </a:p>
          <a:p>
            <a:endParaRPr lang="en-US" dirty="0"/>
          </a:p>
          <a:p>
            <a:r>
              <a:rPr lang="en-US" dirty="0"/>
              <a:t>Ventas no tan </a:t>
            </a:r>
            <a:r>
              <a:rPr lang="en-US" dirty="0" err="1"/>
              <a:t>afectadas</a:t>
            </a:r>
            <a:r>
              <a:rPr lang="en-US" dirty="0"/>
              <a:t>, </a:t>
            </a:r>
            <a:r>
              <a:rPr lang="en-US" dirty="0" err="1"/>
              <a:t>empeoró</a:t>
            </a:r>
            <a:r>
              <a:rPr lang="en-US" dirty="0"/>
              <a:t> poco</a:t>
            </a:r>
          </a:p>
        </p:txBody>
      </p:sp>
    </p:spTree>
    <p:extLst>
      <p:ext uri="{BB962C8B-B14F-4D97-AF65-F5344CB8AC3E}">
        <p14:creationId xmlns:p14="http://schemas.microsoft.com/office/powerpoint/2010/main" val="39292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 </a:t>
            </a:r>
            <a:r>
              <a:rPr lang="en-US" dirty="0" err="1"/>
              <a:t>preocupa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2020</a:t>
            </a:r>
          </a:p>
          <a:p>
            <a:endParaRPr lang="en-US" dirty="0"/>
          </a:p>
          <a:p>
            <a:r>
              <a:rPr lang="en-US" dirty="0" err="1"/>
              <a:t>Tomó</a:t>
            </a:r>
            <a:r>
              <a:rPr lang="en-US" dirty="0"/>
              <a:t> un golpe </a:t>
            </a:r>
            <a:r>
              <a:rPr lang="en-US" dirty="0" err="1"/>
              <a:t>duro</a:t>
            </a:r>
            <a:endParaRPr lang="en-US" dirty="0"/>
          </a:p>
          <a:p>
            <a:endParaRPr lang="en-US" dirty="0"/>
          </a:p>
          <a:p>
            <a:r>
              <a:rPr lang="en-US" dirty="0"/>
              <a:t>Más </a:t>
            </a:r>
            <a:r>
              <a:rPr lang="en-US" dirty="0" err="1"/>
              <a:t>parecida</a:t>
            </a:r>
            <a:r>
              <a:rPr lang="en-US" dirty="0"/>
              <a:t> a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  <a:p>
            <a:pPr marL="158750" indent="0">
              <a:buNone/>
            </a:pPr>
            <a:endParaRPr lang="en-US" dirty="0"/>
          </a:p>
          <a:p>
            <a:r>
              <a:rPr lang="en-US" dirty="0" err="1"/>
              <a:t>Domicilio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bien</a:t>
            </a:r>
          </a:p>
          <a:p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esto</a:t>
            </a:r>
            <a:r>
              <a:rPr lang="en-US" dirty="0"/>
              <a:t> lo que </a:t>
            </a:r>
            <a:r>
              <a:rPr lang="en-US" dirty="0" err="1"/>
              <a:t>inspira</a:t>
            </a:r>
            <a:r>
              <a:rPr lang="en-US" dirty="0"/>
              <a:t> la </a:t>
            </a:r>
            <a:r>
              <a:rPr lang="en-US" dirty="0" err="1"/>
              <a:t>pregunta</a:t>
            </a:r>
            <a:r>
              <a:rPr lang="en-US" dirty="0"/>
              <a:t>, vale la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quedarse</a:t>
            </a:r>
            <a:r>
              <a:rPr lang="en-US" dirty="0"/>
              <a:t> con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mesa?</a:t>
            </a:r>
          </a:p>
        </p:txBody>
      </p:sp>
    </p:spTree>
    <p:extLst>
      <p:ext uri="{BB962C8B-B14F-4D97-AF65-F5344CB8AC3E}">
        <p14:creationId xmlns:p14="http://schemas.microsoft.com/office/powerpoint/2010/main" val="87333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</a:rPr>
              <a:t>Comparará puntualmente proyección de ganancias en contra cálculo de ahorros de eliminar mesa</a:t>
            </a:r>
          </a:p>
          <a:p>
            <a:endParaRPr lang="es-ES" sz="1800" dirty="0">
              <a:effectLst/>
              <a:latin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</a:rPr>
              <a:t>-moverse a un local más chico</a:t>
            </a:r>
            <a:r>
              <a:rPr lang="es-ES" sz="1800" dirty="0">
                <a:effectLst/>
                <a:latin typeface="Arial" panose="020B0604020202020204" pitchFamily="34" charset="0"/>
              </a:rPr>
              <a:t> y barato, </a:t>
            </a:r>
          </a:p>
          <a:p>
            <a:endParaRPr lang="es-ES" sz="1800" dirty="0">
              <a:effectLst/>
              <a:latin typeface="Arial" panose="020B0604020202020204" pitchFamily="34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</a:rPr>
              <a:t>Recorte de personal, entre otros</a:t>
            </a:r>
          </a:p>
          <a:p>
            <a:endParaRPr lang="es-ES" sz="1800" dirty="0">
              <a:effectLst/>
              <a:latin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</a:rPr>
              <a:t>Toma de decisiones de cuál esquema de negocios es más favorable</a:t>
            </a:r>
          </a:p>
          <a:p>
            <a:endParaRPr lang="es-ES" sz="1800" dirty="0">
              <a:effectLst/>
              <a:latin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</a:rPr>
              <a:t>Actual: Servicio a domicilio y mesa, o solo cocina y mostrador conservando el servicio a domicilio</a:t>
            </a:r>
            <a:endParaRPr lang="es-E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2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ganancias</a:t>
            </a:r>
            <a:r>
              <a:rPr lang="en-US" dirty="0"/>
              <a:t> </a:t>
            </a:r>
            <a:r>
              <a:rPr lang="en-US" dirty="0" err="1"/>
              <a:t>históricas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</a:t>
            </a:r>
          </a:p>
          <a:p>
            <a:endParaRPr lang="en-US" dirty="0"/>
          </a:p>
          <a:p>
            <a:r>
              <a:rPr lang="en-US" dirty="0" err="1"/>
              <a:t>Ojo</a:t>
            </a:r>
            <a:r>
              <a:rPr lang="en-US" dirty="0"/>
              <a:t> que </a:t>
            </a:r>
            <a:r>
              <a:rPr lang="en-US" dirty="0" err="1"/>
              <a:t>tratamos</a:t>
            </a:r>
            <a:r>
              <a:rPr lang="en-US" dirty="0"/>
              <a:t> con </a:t>
            </a:r>
            <a:r>
              <a:rPr lang="en-US" dirty="0" err="1"/>
              <a:t>ganancias</a:t>
            </a:r>
            <a:r>
              <a:rPr lang="en-US" dirty="0"/>
              <a:t>, no </a:t>
            </a:r>
            <a:r>
              <a:rPr lang="en-US" dirty="0" err="1"/>
              <a:t>ventas</a:t>
            </a:r>
            <a:r>
              <a:rPr lang="en-US" dirty="0"/>
              <a:t>, es lo que </a:t>
            </a:r>
            <a:r>
              <a:rPr lang="en-US" dirty="0" err="1"/>
              <a:t>necesitamos</a:t>
            </a:r>
            <a:r>
              <a:rPr lang="en-US" dirty="0"/>
              <a:t> comparer </a:t>
            </a:r>
            <a:r>
              <a:rPr lang="en-US" dirty="0" err="1"/>
              <a:t>justamente</a:t>
            </a:r>
            <a:endParaRPr lang="en-US" dirty="0"/>
          </a:p>
          <a:p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proyección</a:t>
            </a:r>
            <a:r>
              <a:rPr lang="en-US" dirty="0"/>
              <a:t> con FB Prophet de los </a:t>
            </a:r>
            <a:r>
              <a:rPr lang="en-US" dirty="0" err="1"/>
              <a:t>siguientes</a:t>
            </a:r>
            <a:r>
              <a:rPr lang="en-US" dirty="0"/>
              <a:t> 12 meses</a:t>
            </a:r>
          </a:p>
          <a:p>
            <a:endParaRPr lang="en-US" dirty="0"/>
          </a:p>
          <a:p>
            <a:r>
              <a:rPr lang="en-US" dirty="0"/>
              <a:t>CI de 95%</a:t>
            </a:r>
          </a:p>
        </p:txBody>
      </p:sp>
    </p:spTree>
    <p:extLst>
      <p:ext uri="{BB962C8B-B14F-4D97-AF65-F5344CB8AC3E}">
        <p14:creationId xmlns:p14="http://schemas.microsoft.com/office/powerpoint/2010/main" val="83476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dirty="0"/>
              <a:t>Nos </a:t>
            </a:r>
            <a:r>
              <a:rPr lang="en-US" dirty="0" err="1"/>
              <a:t>enfocamos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proyecciones</a:t>
            </a:r>
            <a:endParaRPr lang="en-US" dirty="0"/>
          </a:p>
          <a:p>
            <a:pPr marL="457200" indent="-298450">
              <a:buFontTx/>
              <a:buChar char="-"/>
            </a:pPr>
            <a:endParaRPr lang="en-US" dirty="0"/>
          </a:p>
          <a:p>
            <a:pPr marL="457200" indent="-298450">
              <a:buFontTx/>
              <a:buChar char="-"/>
            </a:pPr>
            <a:r>
              <a:rPr lang="en-US" dirty="0"/>
              <a:t>Dato </a:t>
            </a:r>
            <a:r>
              <a:rPr lang="en-US" dirty="0" err="1"/>
              <a:t>importante</a:t>
            </a:r>
            <a:r>
              <a:rPr lang="en-US" dirty="0"/>
              <a:t>, se </a:t>
            </a:r>
            <a:r>
              <a:rPr lang="en-US" dirty="0" err="1"/>
              <a:t>calcula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eliminara</a:t>
            </a:r>
            <a:r>
              <a:rPr lang="en-US" dirty="0"/>
              <a:t> mesa se </a:t>
            </a:r>
            <a:r>
              <a:rPr lang="en-US" dirty="0" err="1"/>
              <a:t>ahorrarían</a:t>
            </a:r>
            <a:r>
              <a:rPr lang="en-US" dirty="0"/>
              <a:t> 36k al </a:t>
            </a:r>
            <a:r>
              <a:rPr lang="en-US" dirty="0" err="1"/>
              <a:t>mes</a:t>
            </a:r>
            <a:r>
              <a:rPr lang="en-US" dirty="0"/>
              <a:t>, ese es </a:t>
            </a:r>
            <a:r>
              <a:rPr lang="en-US" dirty="0" err="1"/>
              <a:t>el</a:t>
            </a:r>
            <a:r>
              <a:rPr lang="en-US" dirty="0"/>
              <a:t> punto de </a:t>
            </a:r>
            <a:r>
              <a:rPr lang="en-US" dirty="0" err="1"/>
              <a:t>referencia</a:t>
            </a:r>
            <a:endParaRPr lang="en-US" dirty="0"/>
          </a:p>
          <a:p>
            <a:pPr marL="158750" indent="0">
              <a:buFontTx/>
              <a:buNone/>
            </a:pPr>
            <a:endParaRPr lang="en-US" dirty="0"/>
          </a:p>
          <a:p>
            <a:pPr marL="457200" indent="-298450">
              <a:buFontTx/>
              <a:buChar char="-"/>
            </a:pPr>
            <a:r>
              <a:rPr lang="en-US" dirty="0"/>
              <a:t>Lo </a:t>
            </a:r>
            <a:r>
              <a:rPr lang="en-US" dirty="0" err="1"/>
              <a:t>más</a:t>
            </a:r>
            <a:r>
              <a:rPr lang="en-US" dirty="0"/>
              <a:t> alto es </a:t>
            </a:r>
            <a:r>
              <a:rPr lang="en-US" dirty="0" err="1"/>
              <a:t>ganancia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 y </a:t>
            </a:r>
            <a:r>
              <a:rPr lang="en-US" dirty="0" err="1"/>
              <a:t>más</a:t>
            </a:r>
            <a:r>
              <a:rPr lang="en-US" dirty="0"/>
              <a:t> bajo es </a:t>
            </a:r>
            <a:r>
              <a:rPr lang="en-US" dirty="0" err="1"/>
              <a:t>pérdida</a:t>
            </a:r>
            <a:endParaRPr lang="en-US" dirty="0"/>
          </a:p>
          <a:p>
            <a:pPr marL="457200" indent="-298450">
              <a:buFontTx/>
              <a:buChar char="-"/>
            </a:pPr>
            <a:endParaRPr lang="en-US" dirty="0"/>
          </a:p>
          <a:p>
            <a:pPr marL="457200" indent="-298450">
              <a:buFontTx/>
              <a:buChar char="-"/>
            </a:pPr>
            <a:r>
              <a:rPr lang="en-US" dirty="0"/>
              <a:t>Podemos </a:t>
            </a:r>
            <a:r>
              <a:rPr lang="en-US" dirty="0" err="1"/>
              <a:t>sumar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conservar</a:t>
            </a:r>
            <a:r>
              <a:rPr lang="en-US" dirty="0"/>
              <a:t> mesa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redituable</a:t>
            </a:r>
            <a:r>
              <a:rPr lang="en-US" dirty="0"/>
              <a:t> que </a:t>
            </a:r>
            <a:r>
              <a:rPr lang="en-US" dirty="0" err="1"/>
              <a:t>eliminarla</a:t>
            </a:r>
            <a:endParaRPr lang="en-US" dirty="0"/>
          </a:p>
          <a:p>
            <a:pPr marL="158750" indent="0">
              <a:buFontTx/>
              <a:buNone/>
            </a:pPr>
            <a:endParaRPr lang="en-US" dirty="0"/>
          </a:p>
          <a:p>
            <a:pPr marL="457200" indent="-2984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favorece</a:t>
            </a:r>
            <a:r>
              <a:rPr lang="en-US" dirty="0"/>
              <a:t> </a:t>
            </a:r>
            <a:r>
              <a:rPr lang="en-US" dirty="0" err="1"/>
              <a:t>conservar</a:t>
            </a:r>
            <a:r>
              <a:rPr lang="en-US" dirty="0"/>
              <a:t> la mesa por 16k pesos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n-US" dirty="0"/>
          </a:p>
          <a:p>
            <a:pPr marL="457200" indent="-298450">
              <a:buFontTx/>
              <a:buChar char="-"/>
            </a:pPr>
            <a:endParaRPr lang="en-US" dirty="0"/>
          </a:p>
          <a:p>
            <a:pPr marL="457200" indent="-298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3;p3">
            <a:extLst>
              <a:ext uri="{FF2B5EF4-FFF2-40B4-BE49-F238E27FC236}">
                <a16:creationId xmlns:a16="http://schemas.microsoft.com/office/drawing/2014/main" id="{938E52A4-3121-4C09-BEB0-C357BD8795CC}"/>
              </a:ext>
            </a:extLst>
          </p:cNvPr>
          <p:cNvPicPr preferRelativeResize="0"/>
          <p:nvPr/>
        </p:nvPicPr>
        <p:blipFill rotWithShape="1">
          <a:blip r:embed="rId3"/>
          <a:srcRect l="20973" r="10501" b="109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rgbClr val="FFFFFF"/>
                </a:solidFill>
              </a:rPr>
              <a:t>Sebastián Herrán Cuspinera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rgbClr val="FFFFFF"/>
                </a:solidFill>
              </a:rPr>
              <a:t>Ironhack Data Analytics</a:t>
            </a:r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384988" y="763416"/>
            <a:ext cx="6261579" cy="223527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>
                <a:solidFill>
                  <a:srgbClr val="FFFFFF"/>
                </a:solidFill>
              </a:rPr>
              <a:t>Business Case: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 err="1">
                <a:solidFill>
                  <a:srgbClr val="FFFFFF"/>
                </a:solidFill>
              </a:rPr>
              <a:t>Pizzería</a:t>
            </a:r>
            <a:r>
              <a:rPr lang="en-US" sz="5000" dirty="0">
                <a:solidFill>
                  <a:srgbClr val="FFFFFF"/>
                </a:solidFill>
              </a:rPr>
              <a:t> Post-Covid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07A6-FC9B-4961-8BBF-3141A442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¿Vale la pena cambiar de modelo?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5198E39-6B4D-D0C6-4F9E-DB13330BA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201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829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E504B-E09C-4F17-988E-DB9B4E75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855" b="58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43EC1-B046-45D8-B658-F82DA150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¡Gracias por su atención!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630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591" t="30826" r="41401" b="28311"/>
          <a:stretch/>
        </p:blipFill>
        <p:spPr>
          <a:xfrm>
            <a:off x="1770926" y="1690688"/>
            <a:ext cx="8716299" cy="47101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¿Qué tanto sufrieron los restauranteros en el 2020?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4A1A1-7F61-4CC4-96BB-C7B5B55FA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34" t="85401" r="40000" b="11055"/>
          <a:stretch/>
        </p:blipFill>
        <p:spPr>
          <a:xfrm>
            <a:off x="9166104" y="6400800"/>
            <a:ext cx="1169606" cy="37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426042-00A0-4364-B1C5-8516995D04E8}"/>
              </a:ext>
            </a:extLst>
          </p:cNvPr>
          <p:cNvSpPr txBox="1"/>
          <p:nvPr/>
        </p:nvSpPr>
        <p:spPr>
          <a:xfrm>
            <a:off x="324090" y="3622876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f08c9e23_2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industria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 a </a:t>
            </a:r>
            <a:r>
              <a:rPr lang="en-US" dirty="0" err="1"/>
              <a:t>domicilio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</a:t>
            </a:r>
            <a:r>
              <a:rPr lang="en-US" dirty="0" err="1"/>
              <a:t>nunca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6023C-58D4-460C-BDAE-90D7621F2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10" t="44548" r="57018" b="24415"/>
          <a:stretch/>
        </p:blipFill>
        <p:spPr>
          <a:xfrm>
            <a:off x="2187614" y="1690825"/>
            <a:ext cx="7831007" cy="480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A1D9F-DDBC-4E13-8130-DE850A79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34" t="85401" r="40000" b="11055"/>
          <a:stretch/>
        </p:blipFill>
        <p:spPr>
          <a:xfrm>
            <a:off x="8931802" y="6389226"/>
            <a:ext cx="1169606" cy="372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3B13E-F589-4208-BD14-89F79DAC784A}"/>
              </a:ext>
            </a:extLst>
          </p:cNvPr>
          <p:cNvSpPr txBox="1"/>
          <p:nvPr/>
        </p:nvSpPr>
        <p:spPr>
          <a:xfrm>
            <a:off x="1122744" y="3429000"/>
            <a:ext cx="1551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dólares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izza, indoor, food, slice&#10;&#10;Description automatically generated">
            <a:extLst>
              <a:ext uri="{FF2B5EF4-FFF2-40B4-BE49-F238E27FC236}">
                <a16:creationId xmlns:a16="http://schemas.microsoft.com/office/drawing/2014/main" id="{BCD09372-5654-4606-A068-596DF79D1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Enfoque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Pizzería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6E5-EB76-4C7F-8009-0E7B5E1E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0"/>
            <a:ext cx="10515600" cy="13255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afectó</a:t>
            </a:r>
            <a:r>
              <a:rPr lang="en-US" dirty="0"/>
              <a:t> a las </a:t>
            </a:r>
            <a:r>
              <a:rPr lang="en-US" dirty="0" err="1"/>
              <a:t>ventas</a:t>
            </a:r>
            <a:r>
              <a:rPr lang="en-US" dirty="0"/>
              <a:t> de La </a:t>
            </a:r>
            <a:r>
              <a:rPr lang="en-US" dirty="0" err="1"/>
              <a:t>Pizzería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63AD3-D35E-4239-9882-568227773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1" t="14409" r="770" b="5141"/>
          <a:stretch/>
        </p:blipFill>
        <p:spPr>
          <a:xfrm>
            <a:off x="338032" y="1070810"/>
            <a:ext cx="11515935" cy="566509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63BB97-4B8F-48F9-A056-CF086075083A}"/>
              </a:ext>
            </a:extLst>
          </p:cNvPr>
          <p:cNvCxnSpPr>
            <a:cxnSpLocks/>
          </p:cNvCxnSpPr>
          <p:nvPr/>
        </p:nvCxnSpPr>
        <p:spPr>
          <a:xfrm>
            <a:off x="6720238" y="1048524"/>
            <a:ext cx="0" cy="5076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45549A-586F-4D89-9A26-C50E16A864F1}"/>
              </a:ext>
            </a:extLst>
          </p:cNvPr>
          <p:cNvSpPr txBox="1"/>
          <p:nvPr/>
        </p:nvSpPr>
        <p:spPr>
          <a:xfrm>
            <a:off x="6720238" y="237675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Marzo-2020</a:t>
            </a:r>
          </a:p>
        </p:txBody>
      </p:sp>
    </p:spTree>
    <p:extLst>
      <p:ext uri="{BB962C8B-B14F-4D97-AF65-F5344CB8AC3E}">
        <p14:creationId xmlns:p14="http://schemas.microsoft.com/office/powerpoint/2010/main" val="14450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A0E0-5616-40F2-BA3F-083DFF0B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Pero, ¿y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010E8-2F22-479C-AF18-847CBF678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7" t="14962" r="7916" b="6667"/>
          <a:stretch/>
        </p:blipFill>
        <p:spPr>
          <a:xfrm>
            <a:off x="1285875" y="982980"/>
            <a:ext cx="9620250" cy="587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9E916-1950-4DE2-BA17-795F1AAFE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61" t="19312" r="7729" b="55810"/>
          <a:stretch/>
        </p:blipFill>
        <p:spPr>
          <a:xfrm>
            <a:off x="2371852" y="1325563"/>
            <a:ext cx="8530844" cy="1862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D916F-65B6-4866-B7E1-FF3F6E09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25" t="14084" r="329" b="78848"/>
          <a:stretch/>
        </p:blipFill>
        <p:spPr>
          <a:xfrm>
            <a:off x="10691149" y="557213"/>
            <a:ext cx="1265108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1C61-1467-4672-B5F8-B86E5C24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Case: </a:t>
            </a:r>
            <a:br>
              <a:rPr lang="en-US" dirty="0"/>
            </a:br>
            <a:r>
              <a:rPr lang="en-US" dirty="0" err="1"/>
              <a:t>Esquema</a:t>
            </a:r>
            <a:r>
              <a:rPr lang="en-US" dirty="0"/>
              <a:t> Actual vs Solo </a:t>
            </a:r>
            <a:r>
              <a:rPr lang="en-US" dirty="0" err="1"/>
              <a:t>Domicilio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C84A-B588-4F85-907C-A7052072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</a:t>
            </a:r>
            <a:r>
              <a:rPr lang="en-US" dirty="0" err="1"/>
              <a:t>Proyección</a:t>
            </a:r>
            <a:r>
              <a:rPr lang="en-US" dirty="0"/>
              <a:t> de </a:t>
            </a:r>
            <a:r>
              <a:rPr lang="en-US" dirty="0" err="1"/>
              <a:t>ganacias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mesa                -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recorte</a:t>
            </a:r>
            <a:r>
              <a:rPr lang="en-US" dirty="0"/>
              <a:t> </a:t>
            </a:r>
            <a:r>
              <a:rPr lang="en-US" dirty="0" err="1"/>
              <a:t>mensual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- Toma de </a:t>
            </a:r>
            <a:r>
              <a:rPr lang="en-US" dirty="0" err="1"/>
              <a:t>decisiones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1403139-F968-4E67-AD6D-323D9317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16" y="3771860"/>
            <a:ext cx="4077816" cy="27210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E5FAE-5D76-47B0-88F2-C2FB8A54386C}"/>
              </a:ext>
            </a:extLst>
          </p:cNvPr>
          <p:cNvCxnSpPr>
            <a:cxnSpLocks/>
          </p:cNvCxnSpPr>
          <p:nvPr/>
        </p:nvCxnSpPr>
        <p:spPr>
          <a:xfrm>
            <a:off x="6342927" y="3553428"/>
            <a:ext cx="0" cy="32061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picture containing text, indoor, kitchen, person&#10;&#10;Description automatically generated">
            <a:extLst>
              <a:ext uri="{FF2B5EF4-FFF2-40B4-BE49-F238E27FC236}">
                <a16:creationId xmlns:a16="http://schemas.microsoft.com/office/drawing/2014/main" id="{35B83254-5FAB-4E74-AB57-67B82178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08" y="3771860"/>
            <a:ext cx="4221203" cy="28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A18E-83AA-42CF-A0AB-21D447E80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9106A-CC83-4B4A-9340-3CCFDF53C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7" t="18334" r="58545" b="74054"/>
          <a:stretch/>
        </p:blipFill>
        <p:spPr>
          <a:xfrm>
            <a:off x="0" y="634364"/>
            <a:ext cx="4456215" cy="577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027CD6-91E7-4296-8046-2C49AD6B3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39" t="19162" r="39568" b="73893"/>
          <a:stretch/>
        </p:blipFill>
        <p:spPr>
          <a:xfrm>
            <a:off x="4146868" y="704775"/>
            <a:ext cx="2921000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2D0D23-B2CB-4998-A646-D9B1727BF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63" t="24630" r="1562" b="7222"/>
          <a:stretch/>
        </p:blipFill>
        <p:spPr>
          <a:xfrm>
            <a:off x="113972" y="1237614"/>
            <a:ext cx="11964055" cy="5131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9C80F2-13F3-4878-8250-3CE9E77DFD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182" t="25733" r="1041" b="12826"/>
          <a:stretch/>
        </p:blipFill>
        <p:spPr>
          <a:xfrm>
            <a:off x="9901238" y="1321594"/>
            <a:ext cx="2243627" cy="46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4CB75C-AECC-434B-A905-0F8EFF560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43" t="21843" r="264" b="5992"/>
          <a:stretch/>
        </p:blipFill>
        <p:spPr>
          <a:xfrm>
            <a:off x="97168" y="674632"/>
            <a:ext cx="11997664" cy="57733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2FF888-D61A-439C-93AE-41A324A45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49" t="14846" r="42248" b="78592"/>
          <a:stretch/>
        </p:blipFill>
        <p:spPr>
          <a:xfrm>
            <a:off x="34986" y="0"/>
            <a:ext cx="7049490" cy="647116"/>
          </a:xfrm>
          <a:prstGeom prst="rect">
            <a:avLst/>
          </a:prstGeom>
        </p:spPr>
      </p:pic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0B2520DA-5E76-40D3-828A-A58A6C3C5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8"/>
          <a:stretch/>
        </p:blipFill>
        <p:spPr>
          <a:xfrm>
            <a:off x="94268" y="628262"/>
            <a:ext cx="12062746" cy="58950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3E7446-6519-4C4B-BA56-8D2B79C497BC}"/>
              </a:ext>
            </a:extLst>
          </p:cNvPr>
          <p:cNvSpPr/>
          <p:nvPr/>
        </p:nvSpPr>
        <p:spPr>
          <a:xfrm>
            <a:off x="3755190" y="3927626"/>
            <a:ext cx="3329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        $34,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754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BDD7EF-5B27-4588-93B2-5E19748B569B}"/>
              </a:ext>
            </a:extLst>
          </p:cNvPr>
          <p:cNvSpPr/>
          <p:nvPr/>
        </p:nvSpPr>
        <p:spPr>
          <a:xfrm>
            <a:off x="4494423" y="3269996"/>
            <a:ext cx="32031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22A654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$51,359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19EE1-BE12-4B4A-9AD7-B3EA61E1305A}"/>
              </a:ext>
            </a:extLst>
          </p:cNvPr>
          <p:cNvSpPr/>
          <p:nvPr/>
        </p:nvSpPr>
        <p:spPr>
          <a:xfrm>
            <a:off x="3596257" y="3828672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5B235-96AF-4D0B-9AD2-B7E637BA1FE9}"/>
              </a:ext>
            </a:extLst>
          </p:cNvPr>
          <p:cNvSpPr/>
          <p:nvPr/>
        </p:nvSpPr>
        <p:spPr>
          <a:xfrm>
            <a:off x="4195173" y="4638412"/>
            <a:ext cx="2730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$16,605</a:t>
            </a:r>
          </a:p>
        </p:txBody>
      </p:sp>
    </p:spTree>
    <p:extLst>
      <p:ext uri="{BB962C8B-B14F-4D97-AF65-F5344CB8AC3E}">
        <p14:creationId xmlns:p14="http://schemas.microsoft.com/office/powerpoint/2010/main" val="25782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507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Office Theme</vt:lpstr>
      <vt:lpstr>Business Case: Pizzería Post-Covid</vt:lpstr>
      <vt:lpstr>¿Qué tanto sufrieron los restauranteros en el 2020?</vt:lpstr>
      <vt:lpstr>La industria del servicio a domicilio es más grande que nunca</vt:lpstr>
      <vt:lpstr>Enfoque en  La Pizzería</vt:lpstr>
      <vt:lpstr>¿Cómo afectó a las ventas de La Pizzería?</vt:lpstr>
      <vt:lpstr>Pero, ¿y el consumo en mesa?</vt:lpstr>
      <vt:lpstr>Business Case:  Esquema Actual vs Solo Domicilio</vt:lpstr>
      <vt:lpstr>PowerPoint Presentation</vt:lpstr>
      <vt:lpstr>PowerPoint Presentation</vt:lpstr>
      <vt:lpstr>¿Vale la pena cambiar de modelo?</vt:lpstr>
      <vt:lpstr>¡Gracias por su 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Case: Restaurante Post-Covid</dc:title>
  <dc:creator>Sebastian Herran Cuspinera</dc:creator>
  <cp:lastModifiedBy>Sebastian Herran Cuspinera</cp:lastModifiedBy>
  <cp:revision>63</cp:revision>
  <dcterms:created xsi:type="dcterms:W3CDTF">2022-03-23T06:17:56Z</dcterms:created>
  <dcterms:modified xsi:type="dcterms:W3CDTF">2022-03-26T00:08:16Z</dcterms:modified>
</cp:coreProperties>
</file>