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B358E303-4663-45D2-BF69-A4EB04977E54}" type="datetimeFigureOut">
              <a:rPr lang="es-CO" smtClean="0"/>
              <a:t>15/12/2019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137079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B358E303-4663-45D2-BF69-A4EB04977E54}" type="datetimeFigureOut">
              <a:rPr lang="es-CO" smtClean="0"/>
              <a:t>15/12/2019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122710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B358E303-4663-45D2-BF69-A4EB04977E54}" type="datetimeFigureOut">
              <a:rPr lang="es-CO" smtClean="0"/>
              <a:t>15/12/2019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407485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B358E303-4663-45D2-BF69-A4EB04977E54}" type="datetimeFigureOut">
              <a:rPr lang="es-CO" smtClean="0"/>
              <a:t>15/12/2019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3283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358E303-4663-45D2-BF69-A4EB04977E54}" type="datetimeFigureOut">
              <a:rPr lang="es-CO" smtClean="0"/>
              <a:t>15/12/2019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27211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B358E303-4663-45D2-BF69-A4EB04977E54}" type="datetimeFigureOut">
              <a:rPr lang="es-CO" smtClean="0"/>
              <a:t>15/12/2019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337683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B358E303-4663-45D2-BF69-A4EB04977E54}" type="datetimeFigureOut">
              <a:rPr lang="es-CO" smtClean="0"/>
              <a:t>15/12/2019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361326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B358E303-4663-45D2-BF69-A4EB04977E54}" type="datetimeFigureOut">
              <a:rPr lang="es-CO" smtClean="0"/>
              <a:t>15/12/2019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33118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358E303-4663-45D2-BF69-A4EB04977E54}" type="datetimeFigureOut">
              <a:rPr lang="es-CO" smtClean="0"/>
              <a:t>15/12/2019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356506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358E303-4663-45D2-BF69-A4EB04977E54}" type="datetimeFigureOut">
              <a:rPr lang="es-CO" smtClean="0"/>
              <a:t>15/12/2019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21988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358E303-4663-45D2-BF69-A4EB04977E54}" type="datetimeFigureOut">
              <a:rPr lang="es-CO" smtClean="0"/>
              <a:t>15/12/2019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D7ED72C-882A-4C09-8CB4-8C8067C7DFE9}" type="slidenum">
              <a:rPr lang="es-CO" smtClean="0"/>
              <a:t>‹Nº›</a:t>
            </a:fld>
            <a:endParaRPr lang="es-CO"/>
          </a:p>
        </p:txBody>
      </p:sp>
    </p:spTree>
    <p:extLst>
      <p:ext uri="{BB962C8B-B14F-4D97-AF65-F5344CB8AC3E}">
        <p14:creationId xmlns:p14="http://schemas.microsoft.com/office/powerpoint/2010/main" val="279426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8E303-4663-45D2-BF69-A4EB04977E54}" type="datetimeFigureOut">
              <a:rPr lang="es-CO" smtClean="0"/>
              <a:t>15/12/2019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ED72C-882A-4C09-8CB4-8C8067C7DFE9}" type="slidenum">
              <a:rPr lang="es-CO" smtClean="0"/>
              <a:t>‹Nº›</a:t>
            </a:fld>
            <a:endParaRPr lang="es-CO"/>
          </a:p>
        </p:txBody>
      </p:sp>
    </p:spTree>
    <p:extLst>
      <p:ext uri="{BB962C8B-B14F-4D97-AF65-F5344CB8AC3E}">
        <p14:creationId xmlns:p14="http://schemas.microsoft.com/office/powerpoint/2010/main" val="292642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CuadroTexto 3"/>
          <p:cNvSpPr txBox="1"/>
          <p:nvPr/>
        </p:nvSpPr>
        <p:spPr>
          <a:xfrm>
            <a:off x="895082" y="744360"/>
            <a:ext cx="4802334" cy="584775"/>
          </a:xfrm>
          <a:prstGeom prst="rect">
            <a:avLst/>
          </a:prstGeom>
          <a:noFill/>
        </p:spPr>
        <p:txBody>
          <a:bodyPr wrap="square" rtlCol="0">
            <a:spAutoFit/>
          </a:bodyPr>
          <a:lstStyle/>
          <a:p>
            <a:r>
              <a:rPr lang="es-CO" sz="3200" b="1" dirty="0" smtClean="0">
                <a:solidFill>
                  <a:schemeClr val="bg1">
                    <a:lumMod val="85000"/>
                  </a:schemeClr>
                </a:solidFill>
              </a:rPr>
              <a:t>APLICATIVO TESIS  191009</a:t>
            </a:r>
            <a:endParaRPr lang="es-CO" sz="3200" b="1" dirty="0">
              <a:solidFill>
                <a:schemeClr val="bg1">
                  <a:lumMod val="85000"/>
                </a:schemeClr>
              </a:solidFill>
            </a:endParaRPr>
          </a:p>
        </p:txBody>
      </p:sp>
      <p:sp>
        <p:nvSpPr>
          <p:cNvPr id="5" name="CuadroTexto 4"/>
          <p:cNvSpPr txBox="1"/>
          <p:nvPr/>
        </p:nvSpPr>
        <p:spPr>
          <a:xfrm>
            <a:off x="1157087" y="3056276"/>
            <a:ext cx="4417454" cy="1200329"/>
          </a:xfrm>
          <a:prstGeom prst="rect">
            <a:avLst/>
          </a:prstGeom>
          <a:noFill/>
        </p:spPr>
        <p:txBody>
          <a:bodyPr wrap="square" rtlCol="0">
            <a:spAutoFit/>
          </a:bodyPr>
          <a:lstStyle/>
          <a:p>
            <a:pPr marL="285750" indent="-285750">
              <a:buFont typeface="Arial" panose="020B0604020202020204" pitchFamily="34" charset="0"/>
              <a:buChar char="•"/>
            </a:pPr>
            <a:r>
              <a:rPr lang="es-CO" b="1" dirty="0" smtClean="0">
                <a:solidFill>
                  <a:schemeClr val="bg1">
                    <a:lumMod val="85000"/>
                  </a:schemeClr>
                </a:solidFill>
              </a:rPr>
              <a:t>JUAN FELIPE FUENTES MÉNDEZ</a:t>
            </a:r>
          </a:p>
          <a:p>
            <a:pPr marL="285750" indent="-285750">
              <a:buFont typeface="Arial" panose="020B0604020202020204" pitchFamily="34" charset="0"/>
              <a:buChar char="•"/>
            </a:pPr>
            <a:r>
              <a:rPr lang="es-CO" b="1" dirty="0" smtClean="0">
                <a:solidFill>
                  <a:schemeClr val="bg1">
                    <a:lumMod val="85000"/>
                  </a:schemeClr>
                </a:solidFill>
              </a:rPr>
              <a:t>SEBASTIÁN JOSÉ HERRERA MONTERROSA</a:t>
            </a:r>
          </a:p>
          <a:p>
            <a:pPr marL="285750" indent="-285750">
              <a:buFont typeface="Arial" panose="020B0604020202020204" pitchFamily="34" charset="0"/>
              <a:buChar char="•"/>
            </a:pPr>
            <a:r>
              <a:rPr lang="es-CO" b="1" dirty="0" smtClean="0">
                <a:solidFill>
                  <a:schemeClr val="bg1">
                    <a:lumMod val="85000"/>
                  </a:schemeClr>
                </a:solidFill>
              </a:rPr>
              <a:t>SEBASTIÁN ALEJANDRO LADINO BRAVO</a:t>
            </a:r>
          </a:p>
          <a:p>
            <a:pPr marL="285750" indent="-285750">
              <a:buFont typeface="Arial" panose="020B0604020202020204" pitchFamily="34" charset="0"/>
              <a:buChar char="•"/>
            </a:pPr>
            <a:r>
              <a:rPr lang="es-CO" b="1" dirty="0" smtClean="0">
                <a:solidFill>
                  <a:schemeClr val="bg1">
                    <a:lumMod val="85000"/>
                  </a:schemeClr>
                </a:solidFill>
              </a:rPr>
              <a:t>FRANCISCO JAVIER LOZANO OTÁLORA</a:t>
            </a:r>
            <a:endParaRPr lang="es-CO" b="1" dirty="0">
              <a:solidFill>
                <a:schemeClr val="bg1">
                  <a:lumMod val="85000"/>
                </a:schemeClr>
              </a:solidFill>
            </a:endParaRPr>
          </a:p>
        </p:txBody>
      </p:sp>
      <p:sp>
        <p:nvSpPr>
          <p:cNvPr id="6" name="CuadroTexto 5"/>
          <p:cNvSpPr txBox="1"/>
          <p:nvPr/>
        </p:nvSpPr>
        <p:spPr>
          <a:xfrm>
            <a:off x="1157087" y="5194238"/>
            <a:ext cx="3947374" cy="646331"/>
          </a:xfrm>
          <a:prstGeom prst="rect">
            <a:avLst/>
          </a:prstGeom>
          <a:noFill/>
        </p:spPr>
        <p:txBody>
          <a:bodyPr wrap="square" rtlCol="0">
            <a:spAutoFit/>
          </a:bodyPr>
          <a:lstStyle/>
          <a:p>
            <a:pPr algn="ctr"/>
            <a:r>
              <a:rPr lang="es-CO" b="1" dirty="0" smtClean="0">
                <a:solidFill>
                  <a:schemeClr val="bg1"/>
                </a:solidFill>
              </a:rPr>
              <a:t>PONTIFICIA </a:t>
            </a:r>
            <a:r>
              <a:rPr lang="es-CO" b="1" dirty="0" smtClean="0">
                <a:solidFill>
                  <a:schemeClr val="bg1">
                    <a:lumMod val="85000"/>
                  </a:schemeClr>
                </a:solidFill>
              </a:rPr>
              <a:t>UNIVERSIDAD</a:t>
            </a:r>
            <a:r>
              <a:rPr lang="es-CO" b="1" dirty="0" smtClean="0">
                <a:solidFill>
                  <a:schemeClr val="bg1"/>
                </a:solidFill>
              </a:rPr>
              <a:t> JAVERIANA</a:t>
            </a:r>
          </a:p>
          <a:p>
            <a:pPr algn="ctr"/>
            <a:r>
              <a:rPr lang="es-CO" b="1" dirty="0" smtClean="0">
                <a:solidFill>
                  <a:schemeClr val="bg1"/>
                </a:solidFill>
              </a:rPr>
              <a:t>INGEINERÍA INDUSTRIAL</a:t>
            </a:r>
            <a:endParaRPr lang="es-CO" b="1" dirty="0">
              <a:solidFill>
                <a:schemeClr val="bg1"/>
              </a:solidFill>
            </a:endParaRPr>
          </a:p>
        </p:txBody>
      </p:sp>
      <p:pic>
        <p:nvPicPr>
          <p:cNvPr id="1026" name="Picture 2" descr="Resultado de imagen para LOGO DE LA JAVERIANA BLANCO"/>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217277" y="425003"/>
            <a:ext cx="5692462" cy="569246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514351" y="1749415"/>
            <a:ext cx="6056291" cy="646331"/>
          </a:xfrm>
          <a:prstGeom prst="rect">
            <a:avLst/>
          </a:prstGeom>
          <a:noFill/>
        </p:spPr>
        <p:txBody>
          <a:bodyPr wrap="square" rtlCol="0">
            <a:spAutoFit/>
          </a:bodyPr>
          <a:lstStyle/>
          <a:p>
            <a:r>
              <a:rPr lang="es-CO" b="1" dirty="0" smtClean="0">
                <a:solidFill>
                  <a:schemeClr val="bg1">
                    <a:lumMod val="85000"/>
                  </a:schemeClr>
                </a:solidFill>
              </a:rPr>
              <a:t>Propuesta de mejora para el almacenamiento y alistamiento de pedidos: Caso de estudio </a:t>
            </a:r>
            <a:r>
              <a:rPr lang="es-CO" b="1" dirty="0" err="1" smtClean="0">
                <a:solidFill>
                  <a:schemeClr val="bg1">
                    <a:lumMod val="85000"/>
                  </a:schemeClr>
                </a:solidFill>
              </a:rPr>
              <a:t>Cosmetic</a:t>
            </a:r>
            <a:r>
              <a:rPr lang="es-CO" b="1" dirty="0" smtClean="0">
                <a:solidFill>
                  <a:schemeClr val="bg1">
                    <a:lumMod val="85000"/>
                  </a:schemeClr>
                </a:solidFill>
              </a:rPr>
              <a:t> </a:t>
            </a:r>
            <a:r>
              <a:rPr lang="es-CO" b="1" dirty="0" err="1" smtClean="0">
                <a:solidFill>
                  <a:schemeClr val="bg1">
                    <a:lumMod val="85000"/>
                  </a:schemeClr>
                </a:solidFill>
              </a:rPr>
              <a:t>Fashion</a:t>
            </a:r>
            <a:r>
              <a:rPr lang="es-CO" b="1" dirty="0" smtClean="0">
                <a:solidFill>
                  <a:schemeClr val="bg1">
                    <a:lumMod val="85000"/>
                  </a:schemeClr>
                </a:solidFill>
              </a:rPr>
              <a:t> </a:t>
            </a:r>
            <a:r>
              <a:rPr lang="es-CO" b="1" dirty="0" err="1" smtClean="0">
                <a:solidFill>
                  <a:schemeClr val="bg1">
                    <a:lumMod val="85000"/>
                  </a:schemeClr>
                </a:solidFill>
              </a:rPr>
              <a:t>Corporation</a:t>
            </a:r>
            <a:endParaRPr lang="es-CO" dirty="0"/>
          </a:p>
        </p:txBody>
      </p:sp>
    </p:spTree>
    <p:extLst>
      <p:ext uri="{BB962C8B-B14F-4D97-AF65-F5344CB8AC3E}">
        <p14:creationId xmlns:p14="http://schemas.microsoft.com/office/powerpoint/2010/main" val="388412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2" name="Picture 2" descr="Resultado de imagen para LOGO DE LA JAVERIANA BLANCO"/>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07399" y="239151"/>
            <a:ext cx="1340048" cy="1340048"/>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2414388" y="615654"/>
            <a:ext cx="7447061" cy="769441"/>
          </a:xfrm>
          <a:prstGeom prst="rect">
            <a:avLst/>
          </a:prstGeom>
          <a:noFill/>
        </p:spPr>
        <p:txBody>
          <a:bodyPr wrap="square" rtlCol="0">
            <a:spAutoFit/>
          </a:bodyPr>
          <a:lstStyle/>
          <a:p>
            <a:r>
              <a:rPr lang="es-CO" sz="4400" dirty="0" smtClean="0">
                <a:solidFill>
                  <a:schemeClr val="bg1">
                    <a:lumMod val="85000"/>
                  </a:schemeClr>
                </a:solidFill>
              </a:rPr>
              <a:t>EXPLICACIÓN DEL APLICATIVO</a:t>
            </a:r>
            <a:endParaRPr lang="es-CO" sz="4400" dirty="0">
              <a:solidFill>
                <a:schemeClr val="bg1">
                  <a:lumMod val="85000"/>
                </a:schemeClr>
              </a:solidFill>
            </a:endParaRPr>
          </a:p>
        </p:txBody>
      </p:sp>
      <p:sp>
        <p:nvSpPr>
          <p:cNvPr id="4" name="CuadroTexto 3"/>
          <p:cNvSpPr txBox="1"/>
          <p:nvPr/>
        </p:nvSpPr>
        <p:spPr>
          <a:xfrm>
            <a:off x="815041" y="1817017"/>
            <a:ext cx="10354517" cy="923330"/>
          </a:xfrm>
          <a:prstGeom prst="rect">
            <a:avLst/>
          </a:prstGeom>
          <a:noFill/>
        </p:spPr>
        <p:txBody>
          <a:bodyPr wrap="square" rtlCol="0">
            <a:spAutoFit/>
          </a:bodyPr>
          <a:lstStyle/>
          <a:p>
            <a:pPr algn="just"/>
            <a:r>
              <a:rPr lang="es-CO" b="1" dirty="0" smtClean="0">
                <a:solidFill>
                  <a:schemeClr val="bg1">
                    <a:lumMod val="85000"/>
                  </a:schemeClr>
                </a:solidFill>
              </a:rPr>
              <a:t>El siguiente aplicativo es tipo de tipo web. El front-end (capa de presentación de interfaz gráfica) está desarrolla en Angular. El back-</a:t>
            </a:r>
            <a:r>
              <a:rPr lang="es-CO" b="1" dirty="0" err="1" smtClean="0">
                <a:solidFill>
                  <a:schemeClr val="bg1">
                    <a:lumMod val="85000"/>
                  </a:schemeClr>
                </a:solidFill>
              </a:rPr>
              <a:t>end</a:t>
            </a:r>
            <a:r>
              <a:rPr lang="es-CO" b="1" dirty="0" smtClean="0">
                <a:solidFill>
                  <a:schemeClr val="bg1">
                    <a:lumMod val="85000"/>
                  </a:schemeClr>
                </a:solidFill>
              </a:rPr>
              <a:t> </a:t>
            </a:r>
            <a:r>
              <a:rPr lang="es-CO" b="1" dirty="0" smtClean="0">
                <a:solidFill>
                  <a:schemeClr val="bg1">
                    <a:lumMod val="85000"/>
                  </a:schemeClr>
                </a:solidFill>
              </a:rPr>
              <a:t>(capa de acceso y manipulación de datos) está desarrollada en Python con diversas librerías propias del lenguaje. </a:t>
            </a:r>
          </a:p>
        </p:txBody>
      </p:sp>
      <p:sp>
        <p:nvSpPr>
          <p:cNvPr id="5" name="CuadroTexto 4"/>
          <p:cNvSpPr txBox="1"/>
          <p:nvPr/>
        </p:nvSpPr>
        <p:spPr>
          <a:xfrm>
            <a:off x="815040" y="2978165"/>
            <a:ext cx="10354517" cy="2862322"/>
          </a:xfrm>
          <a:prstGeom prst="rect">
            <a:avLst/>
          </a:prstGeom>
          <a:noFill/>
        </p:spPr>
        <p:txBody>
          <a:bodyPr wrap="square" rtlCol="0">
            <a:spAutoFit/>
          </a:bodyPr>
          <a:lstStyle/>
          <a:p>
            <a:pPr algn="just"/>
            <a:r>
              <a:rPr lang="es-CO" b="1" dirty="0" smtClean="0">
                <a:solidFill>
                  <a:schemeClr val="bg1">
                    <a:lumMod val="85000"/>
                  </a:schemeClr>
                </a:solidFill>
              </a:rPr>
              <a:t>En la barra de menú se encuentran dos pestañas. </a:t>
            </a:r>
            <a:r>
              <a:rPr lang="es-CO" b="1" dirty="0" smtClean="0">
                <a:solidFill>
                  <a:schemeClr val="bg1">
                    <a:lumMod val="85000"/>
                  </a:schemeClr>
                </a:solidFill>
              </a:rPr>
              <a:t>La ventana “</a:t>
            </a:r>
            <a:r>
              <a:rPr lang="es-CO" b="1" dirty="0" err="1" smtClean="0">
                <a:solidFill>
                  <a:schemeClr val="bg1">
                    <a:lumMod val="85000"/>
                  </a:schemeClr>
                </a:solidFill>
              </a:rPr>
              <a:t>Allocation</a:t>
            </a:r>
            <a:r>
              <a:rPr lang="es-CO" b="1" dirty="0" smtClean="0">
                <a:solidFill>
                  <a:schemeClr val="bg1">
                    <a:lumMod val="85000"/>
                  </a:schemeClr>
                </a:solidFill>
              </a:rPr>
              <a:t>” resuelve el problema de en que rack de la bodega se asigna cada referencia de producto. La ventana “</a:t>
            </a:r>
            <a:r>
              <a:rPr lang="es-CO" b="1" dirty="0" err="1" smtClean="0">
                <a:solidFill>
                  <a:schemeClr val="bg1">
                    <a:lumMod val="85000"/>
                  </a:schemeClr>
                </a:solidFill>
              </a:rPr>
              <a:t>Picking</a:t>
            </a:r>
            <a:r>
              <a:rPr lang="es-CO" b="1" dirty="0" smtClean="0">
                <a:solidFill>
                  <a:schemeClr val="bg1">
                    <a:lumMod val="85000"/>
                  </a:schemeClr>
                </a:solidFill>
              </a:rPr>
              <a:t>” resuelve el problema de que ruta debe seguir cada operario en la bodega para completar una orden de pedido. Para ambos casos el usuario deberá ingresar un archivo Excel presionando el ícono del “clip” o arrastrando el archivo desde la carpeta local hasta la zona de “</a:t>
            </a:r>
            <a:r>
              <a:rPr lang="es-CO" b="1" dirty="0" err="1" smtClean="0">
                <a:solidFill>
                  <a:schemeClr val="bg1">
                    <a:lumMod val="85000"/>
                  </a:schemeClr>
                </a:solidFill>
              </a:rPr>
              <a:t>Drag</a:t>
            </a:r>
            <a:r>
              <a:rPr lang="es-CO" b="1" dirty="0" smtClean="0">
                <a:solidFill>
                  <a:schemeClr val="bg1">
                    <a:lumMod val="85000"/>
                  </a:schemeClr>
                </a:solidFill>
              </a:rPr>
              <a:t> and </a:t>
            </a:r>
            <a:r>
              <a:rPr lang="es-CO" b="1" dirty="0" err="1" smtClean="0">
                <a:solidFill>
                  <a:schemeClr val="bg1">
                    <a:lumMod val="85000"/>
                  </a:schemeClr>
                </a:solidFill>
              </a:rPr>
              <a:t>Drop</a:t>
            </a:r>
            <a:r>
              <a:rPr lang="es-CO" b="1" dirty="0" smtClean="0">
                <a:solidFill>
                  <a:schemeClr val="bg1">
                    <a:lumMod val="85000"/>
                  </a:schemeClr>
                </a:solidFill>
              </a:rPr>
              <a:t>”. Las plantillas de los archivos Excel de datos, se encuentran en las instrucciones en la esquina superior derecha.</a:t>
            </a:r>
          </a:p>
          <a:p>
            <a:pPr algn="just"/>
            <a:endParaRPr lang="es-CO" b="1" dirty="0">
              <a:solidFill>
                <a:schemeClr val="bg1">
                  <a:lumMod val="85000"/>
                </a:schemeClr>
              </a:solidFill>
            </a:endParaRPr>
          </a:p>
          <a:p>
            <a:pPr algn="just"/>
            <a:r>
              <a:rPr lang="es-CO" b="1" dirty="0" smtClean="0">
                <a:solidFill>
                  <a:schemeClr val="bg1">
                    <a:lumMod val="85000"/>
                  </a:schemeClr>
                </a:solidFill>
              </a:rPr>
              <a:t>En ambos casos la respuesta se presenta inmediatamente debajo de la zona de datos, además de un archivo Excel para descargar. Para los resultados de </a:t>
            </a:r>
            <a:r>
              <a:rPr lang="es-CO" b="1" dirty="0" err="1" smtClean="0">
                <a:solidFill>
                  <a:schemeClr val="bg1">
                    <a:lumMod val="85000"/>
                  </a:schemeClr>
                </a:solidFill>
              </a:rPr>
              <a:t>Allocation</a:t>
            </a:r>
            <a:r>
              <a:rPr lang="es-CO" b="1" dirty="0" smtClean="0">
                <a:solidFill>
                  <a:schemeClr val="bg1">
                    <a:lumMod val="85000"/>
                  </a:schemeClr>
                </a:solidFill>
              </a:rPr>
              <a:t> los archivos se presentan en dos opciones. La primera dice en que rack quedó cada referencia y la segunda dice que referencias quedaron en cada rack.</a:t>
            </a:r>
          </a:p>
        </p:txBody>
      </p:sp>
    </p:spTree>
    <p:extLst>
      <p:ext uri="{BB962C8B-B14F-4D97-AF65-F5344CB8AC3E}">
        <p14:creationId xmlns:p14="http://schemas.microsoft.com/office/powerpoint/2010/main" val="91419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 name="CuadroTexto 5"/>
          <p:cNvSpPr txBox="1"/>
          <p:nvPr/>
        </p:nvSpPr>
        <p:spPr>
          <a:xfrm>
            <a:off x="2630659" y="2715065"/>
            <a:ext cx="7005711" cy="923330"/>
          </a:xfrm>
          <a:prstGeom prst="rect">
            <a:avLst/>
          </a:prstGeom>
          <a:noFill/>
        </p:spPr>
        <p:txBody>
          <a:bodyPr wrap="square" rtlCol="0">
            <a:spAutoFit/>
          </a:bodyPr>
          <a:lstStyle/>
          <a:p>
            <a:r>
              <a:rPr lang="es-CO" sz="5400" dirty="0" smtClean="0">
                <a:solidFill>
                  <a:schemeClr val="bg1">
                    <a:lumMod val="85000"/>
                  </a:schemeClr>
                </a:solidFill>
              </a:rPr>
              <a:t>120 segundos después…</a:t>
            </a:r>
            <a:endParaRPr lang="es-CO" sz="5400" dirty="0">
              <a:solidFill>
                <a:schemeClr val="bg1">
                  <a:lumMod val="85000"/>
                </a:schemeClr>
              </a:solidFill>
            </a:endParaRPr>
          </a:p>
        </p:txBody>
      </p:sp>
    </p:spTree>
    <p:extLst>
      <p:ext uri="{BB962C8B-B14F-4D97-AF65-F5344CB8AC3E}">
        <p14:creationId xmlns:p14="http://schemas.microsoft.com/office/powerpoint/2010/main" val="102821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 name="CuadroTexto 5"/>
          <p:cNvSpPr txBox="1"/>
          <p:nvPr/>
        </p:nvSpPr>
        <p:spPr>
          <a:xfrm>
            <a:off x="2630659" y="2715065"/>
            <a:ext cx="7005711" cy="923330"/>
          </a:xfrm>
          <a:prstGeom prst="rect">
            <a:avLst/>
          </a:prstGeom>
          <a:noFill/>
        </p:spPr>
        <p:txBody>
          <a:bodyPr wrap="square" rtlCol="0">
            <a:spAutoFit/>
          </a:bodyPr>
          <a:lstStyle/>
          <a:p>
            <a:r>
              <a:rPr lang="es-CO" sz="5400" dirty="0">
                <a:solidFill>
                  <a:prstClr val="white">
                    <a:lumMod val="85000"/>
                  </a:prstClr>
                </a:solidFill>
              </a:rPr>
              <a:t>3</a:t>
            </a:r>
            <a:r>
              <a:rPr lang="es-CO" sz="5400" dirty="0" smtClean="0">
                <a:solidFill>
                  <a:prstClr val="white">
                    <a:lumMod val="85000"/>
                  </a:prstClr>
                </a:solidFill>
              </a:rPr>
              <a:t>0 segundos </a:t>
            </a:r>
            <a:r>
              <a:rPr lang="es-CO" sz="5400" dirty="0">
                <a:solidFill>
                  <a:prstClr val="white">
                    <a:lumMod val="85000"/>
                  </a:prstClr>
                </a:solidFill>
              </a:rPr>
              <a:t>después…</a:t>
            </a:r>
          </a:p>
        </p:txBody>
      </p:sp>
    </p:spTree>
    <p:extLst>
      <p:ext uri="{BB962C8B-B14F-4D97-AF65-F5344CB8AC3E}">
        <p14:creationId xmlns:p14="http://schemas.microsoft.com/office/powerpoint/2010/main" val="41721193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265</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5</cp:revision>
  <dcterms:created xsi:type="dcterms:W3CDTF">2019-12-16T00:14:50Z</dcterms:created>
  <dcterms:modified xsi:type="dcterms:W3CDTF">2019-12-16T00:58:31Z</dcterms:modified>
</cp:coreProperties>
</file>