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Montserra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TjB6qwZUmkk9K2K43Dej2SI2Q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BCED2A-67C3-490C-9FFE-DD5EFF0B6EE2}">
  <a:tblStyle styleId="{16BCED2A-67C3-490C-9FFE-DD5EFF0B6EE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customschemas.google.com/relationships/presentationmetadata" Target="metadata"/><Relationship Id="rId16"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rgbClr val="4A8BFF"/>
          </a:solidFill>
          <a:ln cap="flat" cmpd="sng" w="12700">
            <a:solidFill>
              <a:srgbClr val="4A8B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0" l="0" r="26071" t="20606"/>
          <a:stretch/>
        </p:blipFill>
        <p:spPr>
          <a:xfrm>
            <a:off x="7164869" y="-1"/>
            <a:ext cx="5027131" cy="3037744"/>
          </a:xfrm>
          <a:prstGeom prst="rect">
            <a:avLst/>
          </a:prstGeom>
          <a:noFill/>
          <a:ln>
            <a:noFill/>
          </a:ln>
        </p:spPr>
      </p:pic>
      <p:sp>
        <p:nvSpPr>
          <p:cNvPr id="86" name="Google Shape;86;p1"/>
          <p:cNvSpPr txBox="1"/>
          <p:nvPr/>
        </p:nvSpPr>
        <p:spPr>
          <a:xfrm>
            <a:off x="710595" y="3037743"/>
            <a:ext cx="10313005"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5400" u="none" cap="none" strike="noStrike">
                <a:solidFill>
                  <a:schemeClr val="lt1"/>
                </a:solidFill>
                <a:latin typeface="Montserrat"/>
                <a:ea typeface="Montserrat"/>
                <a:cs typeface="Montserrat"/>
                <a:sym typeface="Montserrat"/>
              </a:rPr>
              <a:t>Work Sample</a:t>
            </a:r>
            <a:endParaRPr/>
          </a:p>
          <a:p>
            <a:pPr indent="0" lvl="0" marL="0" marR="0" rtl="0" algn="l">
              <a:spcBef>
                <a:spcPts val="0"/>
              </a:spcBef>
              <a:spcAft>
                <a:spcPts val="0"/>
              </a:spcAft>
              <a:buNone/>
            </a:pPr>
            <a:r>
              <a:rPr lang="en-GB" sz="5400">
                <a:solidFill>
                  <a:schemeClr val="lt1"/>
                </a:solidFill>
                <a:latin typeface="Montserrat"/>
                <a:ea typeface="Montserrat"/>
                <a:cs typeface="Montserrat"/>
                <a:sym typeface="Montserrat"/>
              </a:rPr>
              <a:t>Review &amp; Reflection</a:t>
            </a:r>
            <a:endParaRPr/>
          </a:p>
          <a:p>
            <a:pPr indent="0" lvl="0" marL="0" marR="0" rtl="0" algn="l">
              <a:spcBef>
                <a:spcPts val="0"/>
              </a:spcBef>
              <a:spcAft>
                <a:spcPts val="0"/>
              </a:spcAft>
              <a:buNone/>
            </a:pPr>
            <a:r>
              <a:t/>
            </a:r>
            <a:endParaRPr i="1" sz="24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A picture containing graphical user interface&#10;&#10;Description automatically generated" id="91" name="Google Shape;91;p2"/>
          <p:cNvPicPr preferRelativeResize="0"/>
          <p:nvPr/>
        </p:nvPicPr>
        <p:blipFill rotWithShape="1">
          <a:blip r:embed="rId3">
            <a:alphaModFix/>
          </a:blip>
          <a:srcRect b="0" l="0" r="0" t="0"/>
          <a:stretch/>
        </p:blipFill>
        <p:spPr>
          <a:xfrm>
            <a:off x="10241179" y="5854282"/>
            <a:ext cx="1839985" cy="920592"/>
          </a:xfrm>
          <a:prstGeom prst="rect">
            <a:avLst/>
          </a:prstGeom>
          <a:noFill/>
          <a:ln>
            <a:noFill/>
          </a:ln>
        </p:spPr>
      </p:pic>
      <p:pic>
        <p:nvPicPr>
          <p:cNvPr id="92" name="Google Shape;92;p2"/>
          <p:cNvPicPr preferRelativeResize="0"/>
          <p:nvPr/>
        </p:nvPicPr>
        <p:blipFill rotWithShape="1">
          <a:blip r:embed="rId4">
            <a:alphaModFix/>
          </a:blip>
          <a:srcRect b="0" l="0" r="26071" t="20606"/>
          <a:stretch/>
        </p:blipFill>
        <p:spPr>
          <a:xfrm>
            <a:off x="7164869" y="-1"/>
            <a:ext cx="5027131" cy="3037744"/>
          </a:xfrm>
          <a:prstGeom prst="rect">
            <a:avLst/>
          </a:prstGeom>
          <a:noFill/>
          <a:ln>
            <a:noFill/>
          </a:ln>
        </p:spPr>
      </p:pic>
      <p:sp>
        <p:nvSpPr>
          <p:cNvPr id="93" name="Google Shape;93;p2"/>
          <p:cNvSpPr txBox="1"/>
          <p:nvPr/>
        </p:nvSpPr>
        <p:spPr>
          <a:xfrm>
            <a:off x="607907" y="697119"/>
            <a:ext cx="9633272" cy="5080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5500">
                <a:solidFill>
                  <a:srgbClr val="4A8BFF"/>
                </a:solidFill>
                <a:latin typeface="Montserrat"/>
                <a:ea typeface="Montserrat"/>
                <a:cs typeface="Montserrat"/>
                <a:sym typeface="Montserrat"/>
              </a:rPr>
              <a:t>Review &amp; Reflection</a:t>
            </a:r>
            <a:endParaRPr/>
          </a:p>
          <a:p>
            <a:pPr indent="0" lvl="0" marL="0" marR="0" rtl="0" algn="l">
              <a:spcBef>
                <a:spcPts val="0"/>
              </a:spcBef>
              <a:spcAft>
                <a:spcPts val="0"/>
              </a:spcAft>
              <a:buNone/>
            </a:pPr>
            <a:r>
              <a:t/>
            </a:r>
            <a:endParaRPr sz="1400">
              <a:solidFill>
                <a:srgbClr val="4A8BFF"/>
              </a:solidFill>
              <a:latin typeface="Montserrat"/>
              <a:ea typeface="Montserrat"/>
              <a:cs typeface="Montserrat"/>
              <a:sym typeface="Montserrat"/>
            </a:endParaRPr>
          </a:p>
          <a:p>
            <a:pPr indent="0" lvl="0" marL="0" marR="0" rtl="0" algn="l">
              <a:spcBef>
                <a:spcPts val="0"/>
              </a:spcBef>
              <a:spcAft>
                <a:spcPts val="0"/>
              </a:spcAft>
              <a:buNone/>
            </a:pPr>
            <a:r>
              <a:t/>
            </a:r>
            <a:endParaRPr sz="1400">
              <a:solidFill>
                <a:srgbClr val="4A8BFF"/>
              </a:solidFill>
              <a:latin typeface="Montserrat"/>
              <a:ea typeface="Montserrat"/>
              <a:cs typeface="Montserrat"/>
              <a:sym typeface="Montserrat"/>
            </a:endParaRPr>
          </a:p>
          <a:p>
            <a:pPr indent="0" lvl="0" marL="0" marR="0" rtl="0" algn="l">
              <a:spcBef>
                <a:spcPts val="0"/>
              </a:spcBef>
              <a:spcAft>
                <a:spcPts val="0"/>
              </a:spcAft>
              <a:buNone/>
            </a:pPr>
            <a:r>
              <a:rPr lang="en-GB" sz="1400">
                <a:solidFill>
                  <a:srgbClr val="4A8BFF"/>
                </a:solidFill>
                <a:latin typeface="Montserrat"/>
                <a:ea typeface="Montserrat"/>
                <a:cs typeface="Montserrat"/>
                <a:sym typeface="Montserrat"/>
              </a:rPr>
              <a:t>Session schedule</a:t>
            </a:r>
            <a:endParaRPr/>
          </a:p>
          <a:p>
            <a:pPr indent="0" lvl="0" marL="0" marR="0" rtl="0" algn="l">
              <a:spcBef>
                <a:spcPts val="0"/>
              </a:spcBef>
              <a:spcAft>
                <a:spcPts val="0"/>
              </a:spcAft>
              <a:buNone/>
            </a:pPr>
            <a:r>
              <a:t/>
            </a:r>
            <a:endParaRPr sz="1200">
              <a:solidFill>
                <a:srgbClr val="4A8BFF"/>
              </a:solidFill>
              <a:latin typeface="Montserrat"/>
              <a:ea typeface="Montserrat"/>
              <a:cs typeface="Montserrat"/>
              <a:sym typeface="Montserrat"/>
            </a:endParaRPr>
          </a:p>
          <a:p>
            <a:pPr indent="0" lvl="0" marL="0" marR="0" rtl="0" algn="l">
              <a:spcBef>
                <a:spcPts val="0"/>
              </a:spcBef>
              <a:spcAft>
                <a:spcPts val="0"/>
              </a:spcAft>
              <a:buNone/>
            </a:pPr>
            <a:r>
              <a:t/>
            </a:r>
            <a:endParaRPr sz="1200">
              <a:solidFill>
                <a:srgbClr val="4A8BFF"/>
              </a:solidFill>
              <a:latin typeface="Montserrat"/>
              <a:ea typeface="Montserrat"/>
              <a:cs typeface="Montserrat"/>
              <a:sym typeface="Montserrat"/>
            </a:endParaRPr>
          </a:p>
          <a:p>
            <a:pPr indent="0" lvl="0" marL="0" marR="0" rtl="0" algn="l">
              <a:spcBef>
                <a:spcPts val="0"/>
              </a:spcBef>
              <a:spcAft>
                <a:spcPts val="0"/>
              </a:spcAft>
              <a:buNone/>
            </a:pPr>
            <a:r>
              <a:rPr lang="en-GB" sz="1200">
                <a:solidFill>
                  <a:srgbClr val="4A8BFF"/>
                </a:solidFill>
                <a:latin typeface="Montserrat"/>
                <a:ea typeface="Montserrat"/>
                <a:cs typeface="Montserrat"/>
                <a:sym typeface="Montserrat"/>
              </a:rPr>
              <a:t>1:30pm – 2:00pm:  Reflection</a:t>
            </a:r>
            <a:endParaRPr/>
          </a:p>
          <a:p>
            <a:pPr indent="0" lvl="0" marL="0" marR="0" rtl="0" algn="l">
              <a:spcBef>
                <a:spcPts val="0"/>
              </a:spcBef>
              <a:spcAft>
                <a:spcPts val="0"/>
              </a:spcAft>
              <a:buNone/>
            </a:pPr>
            <a:r>
              <a:rPr lang="en-GB" sz="1200">
                <a:solidFill>
                  <a:schemeClr val="dk1"/>
                </a:solidFill>
                <a:latin typeface="Montserrat"/>
                <a:ea typeface="Montserrat"/>
                <a:cs typeface="Montserrat"/>
                <a:sym typeface="Montserrat"/>
              </a:rPr>
              <a:t>	             Spend thirty minutes analysing your work sample using the work sample debrief, model </a:t>
            </a: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	             answer and the reflection criteria below as a guide.</a:t>
            </a:r>
            <a:endParaRPr/>
          </a:p>
          <a:p>
            <a:pPr indent="0" lvl="0" marL="0" marR="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spcBef>
                <a:spcPts val="0"/>
              </a:spcBef>
              <a:spcAft>
                <a:spcPts val="0"/>
              </a:spcAft>
              <a:buNone/>
            </a:pPr>
            <a:r>
              <a:rPr lang="en-GB" sz="1200">
                <a:solidFill>
                  <a:srgbClr val="4A8BFF"/>
                </a:solidFill>
                <a:latin typeface="Montserrat"/>
                <a:ea typeface="Montserrat"/>
                <a:cs typeface="Montserrat"/>
                <a:sym typeface="Montserrat"/>
              </a:rPr>
              <a:t>2:00pm – 2:30pm: Communication and feedback</a:t>
            </a:r>
            <a:endParaRPr/>
          </a:p>
          <a:p>
            <a:pPr indent="0" lvl="0" marL="0" marR="0" rtl="0" algn="l">
              <a:lnSpc>
                <a:spcPct val="110000"/>
              </a:lnSpc>
              <a:spcBef>
                <a:spcPts val="0"/>
              </a:spcBef>
              <a:spcAft>
                <a:spcPts val="0"/>
              </a:spcAft>
              <a:buNone/>
            </a:pPr>
            <a:r>
              <a:rPr lang="en-GB" sz="1200">
                <a:solidFill>
                  <a:srgbClr val="4A8BFF"/>
                </a:solidFill>
                <a:latin typeface="Montserrat"/>
                <a:ea typeface="Montserrat"/>
                <a:cs typeface="Montserrat"/>
                <a:sym typeface="Montserrat"/>
              </a:rPr>
              <a:t>	             </a:t>
            </a:r>
            <a:r>
              <a:rPr lang="en-GB" sz="1200">
                <a:solidFill>
                  <a:schemeClr val="dk1"/>
                </a:solidFill>
                <a:latin typeface="Montserrat"/>
                <a:ea typeface="Montserrat"/>
                <a:cs typeface="Montserrat"/>
                <a:sym typeface="Montserrat"/>
              </a:rPr>
              <a:t>Spend this time reviewing your work sample with a peer within 1:1 Networking. You will be </a:t>
            </a: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 	             randomly paired with someone to reflect on how you both approached the tasks and how you have </a:t>
            </a: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                                    assessed your own work. Don’t worry if the person you’re paired with worked on a different work </a:t>
            </a: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	             sample to you; this exercise will provide you with valuable insights into different aspects of the </a:t>
            </a: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 	             industry and different ways of working, as well as being a good test of your communication skills. </a:t>
            </a:r>
            <a:endParaRPr/>
          </a:p>
          <a:p>
            <a:pPr indent="0" lvl="0" marL="0" marR="0" rtl="0" algn="l">
              <a:lnSpc>
                <a:spcPct val="110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lnSpc>
                <a:spcPct val="110000"/>
              </a:lnSpc>
              <a:spcBef>
                <a:spcPts val="0"/>
              </a:spcBef>
              <a:spcAft>
                <a:spcPts val="0"/>
              </a:spcAft>
              <a:buNone/>
            </a:pPr>
            <a:r>
              <a:t/>
            </a:r>
            <a:endParaRPr sz="1200">
              <a:solidFill>
                <a:srgbClr val="4A8BFF"/>
              </a:solidFill>
              <a:latin typeface="Montserrat"/>
              <a:ea typeface="Montserrat"/>
              <a:cs typeface="Montserrat"/>
              <a:sym typeface="Montserrat"/>
            </a:endParaRPr>
          </a:p>
          <a:p>
            <a:pPr indent="0" lvl="0" marL="0" marR="0" rtl="0" algn="l">
              <a:lnSpc>
                <a:spcPct val="110000"/>
              </a:lnSpc>
              <a:spcBef>
                <a:spcPts val="0"/>
              </a:spcBef>
              <a:spcAft>
                <a:spcPts val="0"/>
              </a:spcAft>
              <a:buNone/>
            </a:pPr>
            <a:r>
              <a:rPr lang="en-GB" sz="1200">
                <a:solidFill>
                  <a:srgbClr val="4A8BFF"/>
                </a:solidFill>
                <a:latin typeface="Montserrat"/>
                <a:ea typeface="Montserrat"/>
                <a:cs typeface="Montserrat"/>
                <a:sym typeface="Montserrat"/>
              </a:rPr>
              <a:t>2:00pm – 2:30pm: Submission</a:t>
            </a:r>
            <a:endParaRPr/>
          </a:p>
          <a:p>
            <a:pPr indent="0" lvl="0" marL="0" marR="0" rtl="0" algn="l">
              <a:lnSpc>
                <a:spcPct val="110000"/>
              </a:lnSpc>
              <a:spcBef>
                <a:spcPts val="0"/>
              </a:spcBef>
              <a:spcAft>
                <a:spcPts val="0"/>
              </a:spcAft>
              <a:buNone/>
            </a:pPr>
            <a:r>
              <a:rPr lang="en-GB" sz="1200">
                <a:solidFill>
                  <a:srgbClr val="4A8BFF"/>
                </a:solidFill>
                <a:latin typeface="Montserrat"/>
                <a:ea typeface="Montserrat"/>
                <a:cs typeface="Montserrat"/>
                <a:sym typeface="Montserrat"/>
              </a:rPr>
              <a:t>                                   </a:t>
            </a:r>
            <a:r>
              <a:rPr lang="en-GB" sz="1200">
                <a:solidFill>
                  <a:schemeClr val="dk1"/>
                </a:solidFill>
                <a:latin typeface="Montserrat"/>
                <a:ea typeface="Montserrat"/>
                <a:cs typeface="Montserrat"/>
                <a:sym typeface="Montserrat"/>
              </a:rPr>
              <a:t>Use this time to complete the submission form sent to you via email. You will upload the link to your </a:t>
            </a: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	            work sample, as well as completing the feedback summary questions.</a:t>
            </a:r>
            <a:endParaRPr sz="1200">
              <a:solidFill>
                <a:srgbClr val="4A8BFF"/>
              </a:solidFill>
              <a:latin typeface="Montserrat"/>
              <a:ea typeface="Montserrat"/>
              <a:cs typeface="Montserrat"/>
              <a:sym typeface="Montserrat"/>
            </a:endParaRPr>
          </a:p>
        </p:txBody>
      </p:sp>
      <p:sp>
        <p:nvSpPr>
          <p:cNvPr id="94" name="Google Shape;94;p2"/>
          <p:cNvSpPr/>
          <p:nvPr/>
        </p:nvSpPr>
        <p:spPr>
          <a:xfrm>
            <a:off x="4488110" y="3276600"/>
            <a:ext cx="176029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A picture containing graphical user interface&#10;&#10;Description automatically generated" id="99" name="Google Shape;99;p3"/>
          <p:cNvPicPr preferRelativeResize="0"/>
          <p:nvPr/>
        </p:nvPicPr>
        <p:blipFill rotWithShape="1">
          <a:blip r:embed="rId3">
            <a:alphaModFix/>
          </a:blip>
          <a:srcRect b="0" l="0" r="0" t="0"/>
          <a:stretch/>
        </p:blipFill>
        <p:spPr>
          <a:xfrm>
            <a:off x="10241179" y="5854282"/>
            <a:ext cx="1839985" cy="920592"/>
          </a:xfrm>
          <a:prstGeom prst="rect">
            <a:avLst/>
          </a:prstGeom>
          <a:noFill/>
          <a:ln>
            <a:noFill/>
          </a:ln>
        </p:spPr>
      </p:pic>
      <p:pic>
        <p:nvPicPr>
          <p:cNvPr id="100" name="Google Shape;100;p3"/>
          <p:cNvPicPr preferRelativeResize="0"/>
          <p:nvPr/>
        </p:nvPicPr>
        <p:blipFill rotWithShape="1">
          <a:blip r:embed="rId4">
            <a:alphaModFix/>
          </a:blip>
          <a:srcRect b="0" l="0" r="26071" t="20606"/>
          <a:stretch/>
        </p:blipFill>
        <p:spPr>
          <a:xfrm>
            <a:off x="7164869" y="-1"/>
            <a:ext cx="5027131" cy="3037744"/>
          </a:xfrm>
          <a:prstGeom prst="rect">
            <a:avLst/>
          </a:prstGeom>
          <a:noFill/>
          <a:ln>
            <a:noFill/>
          </a:ln>
        </p:spPr>
      </p:pic>
      <p:sp>
        <p:nvSpPr>
          <p:cNvPr id="101" name="Google Shape;101;p3"/>
          <p:cNvSpPr txBox="1"/>
          <p:nvPr/>
        </p:nvSpPr>
        <p:spPr>
          <a:xfrm>
            <a:off x="591128" y="384454"/>
            <a:ext cx="635924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5500">
                <a:solidFill>
                  <a:srgbClr val="4A8BFF"/>
                </a:solidFill>
                <a:latin typeface="Montserrat"/>
                <a:ea typeface="Montserrat"/>
                <a:cs typeface="Montserrat"/>
                <a:sym typeface="Montserrat"/>
              </a:rPr>
              <a:t>Reflection</a:t>
            </a:r>
            <a:endParaRPr/>
          </a:p>
        </p:txBody>
      </p:sp>
      <p:sp>
        <p:nvSpPr>
          <p:cNvPr id="102" name="Google Shape;102;p3"/>
          <p:cNvSpPr txBox="1"/>
          <p:nvPr/>
        </p:nvSpPr>
        <p:spPr>
          <a:xfrm>
            <a:off x="634484" y="1384884"/>
            <a:ext cx="6339000" cy="5442900"/>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10000"/>
              </a:lnSpc>
              <a:spcBef>
                <a:spcPts val="0"/>
              </a:spcBef>
              <a:spcAft>
                <a:spcPts val="0"/>
              </a:spcAft>
              <a:buClr>
                <a:schemeClr val="dk1"/>
              </a:buClr>
              <a:buSzPct val="100000"/>
              <a:buFont typeface="Arial"/>
              <a:buNone/>
            </a:pPr>
            <a:r>
              <a:rPr lang="en-GB" sz="1200">
                <a:solidFill>
                  <a:schemeClr val="dk1"/>
                </a:solidFill>
                <a:latin typeface="Montserrat"/>
                <a:ea typeface="Montserrat"/>
                <a:cs typeface="Montserrat"/>
                <a:sym typeface="Montserrat"/>
              </a:rPr>
              <a:t>Use the guide below to think about the various aspects of your work sample and consider how well you addressed each point. You’ll find a full breakdown of considerations and a helpful rating system for each criteria on the following page.</a:t>
            </a:r>
            <a:br>
              <a:rPr lang="en-GB" sz="1200">
                <a:solidFill>
                  <a:schemeClr val="dk1"/>
                </a:solidFill>
                <a:latin typeface="Montserrat"/>
                <a:ea typeface="Montserrat"/>
                <a:cs typeface="Montserrat"/>
                <a:sym typeface="Montserrat"/>
              </a:rPr>
            </a:b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This self-evaluation will </a:t>
            </a:r>
            <a:r>
              <a:rPr b="1" lang="en-GB" sz="1200">
                <a:solidFill>
                  <a:schemeClr val="dk1"/>
                </a:solidFill>
                <a:latin typeface="Montserrat"/>
                <a:ea typeface="Montserrat"/>
                <a:cs typeface="Montserrat"/>
                <a:sym typeface="Montserrat"/>
              </a:rPr>
              <a:t>not</a:t>
            </a:r>
            <a:r>
              <a:rPr lang="en-GB" sz="1200">
                <a:solidFill>
                  <a:schemeClr val="dk1"/>
                </a:solidFill>
                <a:latin typeface="Montserrat"/>
                <a:ea typeface="Montserrat"/>
                <a:cs typeface="Montserrat"/>
                <a:sym typeface="Montserrat"/>
              </a:rPr>
              <a:t> be visible to partner firms and will </a:t>
            </a:r>
            <a:r>
              <a:rPr b="1" lang="en-GB" sz="1200">
                <a:solidFill>
                  <a:schemeClr val="dk1"/>
                </a:solidFill>
                <a:latin typeface="Montserrat"/>
                <a:ea typeface="Montserrat"/>
                <a:cs typeface="Montserrat"/>
                <a:sym typeface="Montserrat"/>
              </a:rPr>
              <a:t>not</a:t>
            </a:r>
            <a:r>
              <a:rPr lang="en-GB" sz="1200">
                <a:solidFill>
                  <a:schemeClr val="dk1"/>
                </a:solidFill>
                <a:latin typeface="Montserrat"/>
                <a:ea typeface="Montserrat"/>
                <a:cs typeface="Montserrat"/>
                <a:sym typeface="Montserrat"/>
              </a:rPr>
              <a:t> be recorded for future review or attached to your Bright Network member profile. It is simply an exercise in self-reflection, with honest and constructive critical analysis designed to offer greater clarity of thought and aid future decision making.</a:t>
            </a:r>
            <a:endParaRPr/>
          </a:p>
          <a:p>
            <a:pPr indent="-165735" lvl="0" marL="171450" marR="0" rtl="0" algn="l">
              <a:lnSpc>
                <a:spcPct val="110000"/>
              </a:lnSpc>
              <a:spcBef>
                <a:spcPts val="1000"/>
              </a:spcBef>
              <a:spcAft>
                <a:spcPts val="0"/>
              </a:spcAft>
              <a:buClr>
                <a:schemeClr val="dk1"/>
              </a:buClr>
              <a:buSzPct val="100000"/>
              <a:buFont typeface="Arial"/>
              <a:buChar char="•"/>
            </a:pPr>
            <a:r>
              <a:rPr b="1" lang="en-GB" sz="1200">
                <a:solidFill>
                  <a:schemeClr val="dk1"/>
                </a:solidFill>
                <a:latin typeface="Montserrat"/>
                <a:ea typeface="Montserrat"/>
                <a:cs typeface="Montserrat"/>
                <a:sym typeface="Montserrat"/>
              </a:rPr>
              <a:t>Research</a:t>
            </a:r>
            <a:r>
              <a:rPr lang="en-GB" sz="1200">
                <a:solidFill>
                  <a:schemeClr val="dk1"/>
                </a:solidFill>
                <a:latin typeface="Montserrat"/>
                <a:ea typeface="Montserrat"/>
                <a:cs typeface="Montserrat"/>
                <a:sym typeface="Montserrat"/>
              </a:rPr>
              <a:t> – evidence of a wide range of sources integrated to produce the work, with accurate referencing</a:t>
            </a:r>
            <a:endParaRPr/>
          </a:p>
          <a:p>
            <a:pPr indent="-165735" lvl="0" marL="171450" marR="0" rtl="0" algn="l">
              <a:lnSpc>
                <a:spcPct val="110000"/>
              </a:lnSpc>
              <a:spcBef>
                <a:spcPts val="1000"/>
              </a:spcBef>
              <a:spcAft>
                <a:spcPts val="0"/>
              </a:spcAft>
              <a:buClr>
                <a:schemeClr val="dk1"/>
              </a:buClr>
              <a:buSzPct val="100000"/>
              <a:buFont typeface="Arial"/>
              <a:buChar char="•"/>
            </a:pPr>
            <a:r>
              <a:rPr b="1" lang="en-GB" sz="1200">
                <a:solidFill>
                  <a:schemeClr val="dk1"/>
                </a:solidFill>
                <a:latin typeface="Montserrat"/>
                <a:ea typeface="Montserrat"/>
                <a:cs typeface="Montserrat"/>
                <a:sym typeface="Montserrat"/>
              </a:rPr>
              <a:t>Knowledge and Comprehension </a:t>
            </a:r>
            <a:r>
              <a:rPr lang="en-GB" sz="1200">
                <a:solidFill>
                  <a:schemeClr val="dk1"/>
                </a:solidFill>
                <a:latin typeface="Montserrat"/>
                <a:ea typeface="Montserrat"/>
                <a:cs typeface="Montserrat"/>
                <a:sym typeface="Montserrat"/>
              </a:rPr>
              <a:t>– clearly understood the brief set and has answered all aspects of the question</a:t>
            </a:r>
            <a:endParaRPr/>
          </a:p>
          <a:p>
            <a:pPr indent="-165735" lvl="0" marL="171450" marR="0" rtl="0" algn="l">
              <a:lnSpc>
                <a:spcPct val="110000"/>
              </a:lnSpc>
              <a:spcBef>
                <a:spcPts val="1000"/>
              </a:spcBef>
              <a:spcAft>
                <a:spcPts val="0"/>
              </a:spcAft>
              <a:buClr>
                <a:schemeClr val="dk1"/>
              </a:buClr>
              <a:buSzPct val="100000"/>
              <a:buFont typeface="Arial"/>
              <a:buChar char="•"/>
            </a:pPr>
            <a:r>
              <a:rPr b="1" lang="en-GB" sz="1200">
                <a:solidFill>
                  <a:schemeClr val="dk1"/>
                </a:solidFill>
                <a:latin typeface="Montserrat"/>
                <a:ea typeface="Montserrat"/>
                <a:cs typeface="Montserrat"/>
                <a:sym typeface="Montserrat"/>
              </a:rPr>
              <a:t>Creativity and Imagination </a:t>
            </a:r>
            <a:r>
              <a:rPr lang="en-GB" sz="1200">
                <a:solidFill>
                  <a:schemeClr val="dk1"/>
                </a:solidFill>
                <a:latin typeface="Montserrat"/>
                <a:ea typeface="Montserrat"/>
                <a:cs typeface="Montserrat"/>
                <a:sym typeface="Montserrat"/>
              </a:rPr>
              <a:t>– nuanced and innovative approach to answering the question</a:t>
            </a:r>
            <a:endParaRPr/>
          </a:p>
          <a:p>
            <a:pPr indent="-165735" lvl="0" marL="171450" marR="0" rtl="0" algn="l">
              <a:lnSpc>
                <a:spcPct val="110000"/>
              </a:lnSpc>
              <a:spcBef>
                <a:spcPts val="1000"/>
              </a:spcBef>
              <a:spcAft>
                <a:spcPts val="0"/>
              </a:spcAft>
              <a:buClr>
                <a:schemeClr val="dk1"/>
              </a:buClr>
              <a:buSzPct val="100000"/>
              <a:buFont typeface="Arial"/>
              <a:buChar char="•"/>
            </a:pPr>
            <a:r>
              <a:rPr b="1" lang="en-GB" sz="1200">
                <a:solidFill>
                  <a:schemeClr val="dk1"/>
                </a:solidFill>
                <a:latin typeface="Montserrat"/>
                <a:ea typeface="Montserrat"/>
                <a:cs typeface="Montserrat"/>
                <a:sym typeface="Montserrat"/>
              </a:rPr>
              <a:t>Structure and Presentation/Design</a:t>
            </a:r>
            <a:r>
              <a:rPr lang="en-GB" sz="1200">
                <a:solidFill>
                  <a:schemeClr val="dk1"/>
                </a:solidFill>
                <a:latin typeface="Montserrat"/>
                <a:ea typeface="Montserrat"/>
                <a:cs typeface="Montserrat"/>
                <a:sym typeface="Montserrat"/>
              </a:rPr>
              <a:t> – order of information presented is clear and logical. Work is produced in a visually appealing and suitable format (e.g. font size, colour, margins, use of images and diagrams). Quality of expression is clear, precise and eloquent. Content is easy to follow and comprehend </a:t>
            </a:r>
            <a:endParaRPr/>
          </a:p>
          <a:p>
            <a:pPr indent="-165735" lvl="0" marL="171450" marR="0" rtl="0" algn="l">
              <a:lnSpc>
                <a:spcPct val="110000"/>
              </a:lnSpc>
              <a:spcBef>
                <a:spcPts val="1000"/>
              </a:spcBef>
              <a:spcAft>
                <a:spcPts val="0"/>
              </a:spcAft>
              <a:buClr>
                <a:schemeClr val="dk1"/>
              </a:buClr>
              <a:buSzPct val="100000"/>
              <a:buFont typeface="Arial"/>
              <a:buChar char="•"/>
            </a:pPr>
            <a:r>
              <a:rPr b="1" lang="en-GB" sz="1200">
                <a:solidFill>
                  <a:schemeClr val="dk1"/>
                </a:solidFill>
                <a:latin typeface="Montserrat"/>
                <a:ea typeface="Montserrat"/>
                <a:cs typeface="Montserrat"/>
                <a:sym typeface="Montserrat"/>
              </a:rPr>
              <a:t>Problem Solving, Analysis, Evaluation </a:t>
            </a:r>
            <a:r>
              <a:rPr lang="en-GB" sz="1200">
                <a:solidFill>
                  <a:schemeClr val="dk1"/>
                </a:solidFill>
                <a:latin typeface="Montserrat"/>
                <a:ea typeface="Montserrat"/>
                <a:cs typeface="Montserrat"/>
                <a:sym typeface="Montserrat"/>
              </a:rPr>
              <a:t>– draws reasoned and systematic conclusions from the research conducted, and fully explains the purpose of the information presented to answer the set question</a:t>
            </a:r>
            <a:endParaRPr/>
          </a:p>
          <a:p>
            <a:pPr indent="-165735" lvl="0" marL="171450" marR="0" rtl="0" algn="l">
              <a:lnSpc>
                <a:spcPct val="110000"/>
              </a:lnSpc>
              <a:spcBef>
                <a:spcPts val="1000"/>
              </a:spcBef>
              <a:spcAft>
                <a:spcPts val="0"/>
              </a:spcAft>
              <a:buClr>
                <a:schemeClr val="dk1"/>
              </a:buClr>
              <a:buSzPct val="100000"/>
              <a:buFont typeface="Arial"/>
              <a:buChar char="•"/>
            </a:pPr>
            <a:r>
              <a:rPr b="1" lang="en-GB" sz="1200">
                <a:solidFill>
                  <a:schemeClr val="dk1"/>
                </a:solidFill>
                <a:latin typeface="Montserrat"/>
                <a:ea typeface="Montserrat"/>
                <a:cs typeface="Montserrat"/>
                <a:sym typeface="Montserrat"/>
              </a:rPr>
              <a:t>Numeracy and Commercial Awareness</a:t>
            </a:r>
            <a:r>
              <a:rPr lang="en-GB" sz="1200">
                <a:solidFill>
                  <a:schemeClr val="dk1"/>
                </a:solidFill>
                <a:latin typeface="Montserrat"/>
                <a:ea typeface="Montserrat"/>
                <a:cs typeface="Montserrat"/>
                <a:sym typeface="Montserrat"/>
              </a:rPr>
              <a:t> – all calculations and figures are accurate. There is a strong command of technical terms and concepts, which are used seamlessly and accurately</a:t>
            </a:r>
            <a:endParaRPr/>
          </a:p>
          <a:p>
            <a:pPr indent="0" lvl="0" marL="0" marR="0" rtl="0" algn="l">
              <a:lnSpc>
                <a:spcPct val="110000"/>
              </a:lnSpc>
              <a:spcBef>
                <a:spcPts val="1000"/>
              </a:spcBef>
              <a:spcAft>
                <a:spcPts val="0"/>
              </a:spcAft>
              <a:buClr>
                <a:schemeClr val="dk1"/>
              </a:buClr>
              <a:buSzPct val="100000"/>
              <a:buFont typeface="Arial"/>
              <a:buNone/>
            </a:pPr>
            <a:r>
              <a:t/>
            </a:r>
            <a:endParaRPr sz="1200">
              <a:solidFill>
                <a:schemeClr val="dk1"/>
              </a:solidFill>
              <a:latin typeface="Montserrat"/>
              <a:ea typeface="Montserrat"/>
              <a:cs typeface="Montserrat"/>
              <a:sym typeface="Montserrat"/>
            </a:endParaRPr>
          </a:p>
        </p:txBody>
      </p:sp>
      <p:graphicFrame>
        <p:nvGraphicFramePr>
          <p:cNvPr id="103" name="Google Shape;103;p3"/>
          <p:cNvGraphicFramePr/>
          <p:nvPr/>
        </p:nvGraphicFramePr>
        <p:xfrm>
          <a:off x="7832173" y="2678807"/>
          <a:ext cx="3000000" cy="3000000"/>
        </p:xfrm>
        <a:graphic>
          <a:graphicData uri="http://schemas.openxmlformats.org/drawingml/2006/table">
            <a:tbl>
              <a:tblPr bandRow="1" firstCol="1" firstRow="1">
                <a:noFill/>
                <a:tableStyleId>{16BCED2A-67C3-490C-9FFE-DD5EFF0B6EE2}</a:tableStyleId>
              </a:tblPr>
              <a:tblGrid>
                <a:gridCol w="2125800"/>
                <a:gridCol w="1208525"/>
              </a:tblGrid>
              <a:tr h="305725">
                <a:tc>
                  <a:txBody>
                    <a:bodyPr/>
                    <a:lstStyle/>
                    <a:p>
                      <a:pPr indent="0" lvl="0" marL="0" marR="0" rtl="0" algn="ctr">
                        <a:spcBef>
                          <a:spcPts val="0"/>
                        </a:spcBef>
                        <a:spcAft>
                          <a:spcPts val="0"/>
                        </a:spcAft>
                        <a:buNone/>
                      </a:pPr>
                      <a:r>
                        <a:rPr lang="en-GB" sz="1050" u="none" cap="none" strike="noStrike">
                          <a:latin typeface="Calibri"/>
                          <a:ea typeface="Calibri"/>
                          <a:cs typeface="Calibri"/>
                          <a:sym typeface="Calibri"/>
                        </a:rPr>
                        <a:t>Criteria</a:t>
                      </a:r>
                      <a:endParaRPr sz="1050" u="none" cap="none" strike="noStrike">
                        <a:latin typeface="Calibri"/>
                        <a:ea typeface="Calibri"/>
                        <a:cs typeface="Calibri"/>
                        <a:sym typeface="Calibri"/>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1050" u="none" cap="none" strike="noStrike">
                          <a:latin typeface="Calibri"/>
                          <a:ea typeface="Calibri"/>
                          <a:cs typeface="Calibri"/>
                          <a:sym typeface="Calibri"/>
                        </a:rPr>
                        <a:t>Rating Achieved</a:t>
                      </a:r>
                      <a:endParaRPr sz="1050" u="none" cap="none" strike="noStrike">
                        <a:latin typeface="Calibri"/>
                        <a:ea typeface="Calibri"/>
                        <a:cs typeface="Calibri"/>
                        <a:sym typeface="Calibri"/>
                      </a:endParaRPr>
                    </a:p>
                  </a:txBody>
                  <a:tcPr marT="0" marB="0" marR="68575" marL="68575" anchor="ctr">
                    <a:solidFill>
                      <a:srgbClr val="4A8BFF"/>
                    </a:solidFill>
                  </a:tcPr>
                </a:tc>
              </a:tr>
              <a:tr h="325175">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Research</a:t>
                      </a:r>
                      <a:endParaRPr/>
                    </a:p>
                  </a:txBody>
                  <a:tcPr marT="0" marB="0" marR="68575" marL="68575" anchor="ctr">
                    <a:solidFill>
                      <a:srgbClr val="4A8BFF"/>
                    </a:solidFill>
                  </a:tcPr>
                </a:tc>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 4</a:t>
                      </a:r>
                      <a:endParaRPr sz="1050" u="none" cap="none" strike="noStrike">
                        <a:latin typeface="Calibri"/>
                        <a:ea typeface="Calibri"/>
                        <a:cs typeface="Calibri"/>
                        <a:sym typeface="Calibri"/>
                      </a:endParaRPr>
                    </a:p>
                  </a:txBody>
                  <a:tcPr marT="0" marB="0" marR="68575" marL="68575" anchor="ctr"/>
                </a:tc>
              </a:tr>
              <a:tr h="535725">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Knowledge and Comprehension</a:t>
                      </a:r>
                      <a:endParaRPr sz="1050" u="none" cap="none" strike="noStrike">
                        <a:latin typeface="Calibri"/>
                        <a:ea typeface="Calibri"/>
                        <a:cs typeface="Calibri"/>
                        <a:sym typeface="Calibri"/>
                      </a:endParaRPr>
                    </a:p>
                  </a:txBody>
                  <a:tcPr marT="0" marB="0" marR="68575" marL="68575" anchor="ctr">
                    <a:solidFill>
                      <a:srgbClr val="4A8BFF"/>
                    </a:solidFill>
                  </a:tcPr>
                </a:tc>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 </a:t>
                      </a:r>
                      <a:r>
                        <a:rPr lang="en-GB" sz="1050"/>
                        <a:t>3</a:t>
                      </a:r>
                      <a:endParaRPr sz="1050" u="none" cap="none" strike="noStrike">
                        <a:latin typeface="Calibri"/>
                        <a:ea typeface="Calibri"/>
                        <a:cs typeface="Calibri"/>
                        <a:sym typeface="Calibri"/>
                      </a:endParaRPr>
                    </a:p>
                  </a:txBody>
                  <a:tcPr marT="0" marB="0" marR="68575" marL="68575" anchor="ctr"/>
                </a:tc>
              </a:tr>
              <a:tr h="359875">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Creativity and Imagination</a:t>
                      </a:r>
                      <a:endParaRPr/>
                    </a:p>
                  </a:txBody>
                  <a:tcPr marT="0" marB="0" marR="68575" marL="68575" anchor="ctr">
                    <a:solidFill>
                      <a:srgbClr val="4A8BFF"/>
                    </a:solidFill>
                  </a:tcPr>
                </a:tc>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 4</a:t>
                      </a:r>
                      <a:endParaRPr sz="1050" u="none" cap="none" strike="noStrike">
                        <a:latin typeface="Calibri"/>
                        <a:ea typeface="Calibri"/>
                        <a:cs typeface="Calibri"/>
                        <a:sym typeface="Calibri"/>
                      </a:endParaRPr>
                    </a:p>
                  </a:txBody>
                  <a:tcPr marT="0" marB="0" marR="68575" marL="68575" anchor="ctr"/>
                </a:tc>
              </a:tr>
              <a:tr h="359875">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Structure and Presentation/Design</a:t>
                      </a:r>
                      <a:endParaRPr sz="1050" u="none" cap="none" strike="noStrike">
                        <a:latin typeface="Calibri"/>
                        <a:ea typeface="Calibri"/>
                        <a:cs typeface="Calibri"/>
                        <a:sym typeface="Calibri"/>
                      </a:endParaRPr>
                    </a:p>
                  </a:txBody>
                  <a:tcPr marT="0" marB="0" marR="68575" marL="68575" anchor="ctr">
                    <a:solidFill>
                      <a:srgbClr val="4A8BFF"/>
                    </a:solidFill>
                  </a:tcPr>
                </a:tc>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 </a:t>
                      </a:r>
                      <a:r>
                        <a:rPr lang="en-GB" sz="1050"/>
                        <a:t>3</a:t>
                      </a:r>
                      <a:endParaRPr sz="1050" u="none" cap="none" strike="noStrike">
                        <a:latin typeface="Calibri"/>
                        <a:ea typeface="Calibri"/>
                        <a:cs typeface="Calibri"/>
                        <a:sym typeface="Calibri"/>
                      </a:endParaRPr>
                    </a:p>
                  </a:txBody>
                  <a:tcPr marT="0" marB="0" marR="68575" marL="68575" anchor="ctr"/>
                </a:tc>
              </a:tr>
              <a:tr h="441275">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Problem Solving, Analysis, Evaluation</a:t>
                      </a:r>
                      <a:endParaRPr/>
                    </a:p>
                  </a:txBody>
                  <a:tcPr marT="0" marB="0" marR="68575" marL="68575" anchor="ctr">
                    <a:solidFill>
                      <a:srgbClr val="4A8BFF"/>
                    </a:solidFill>
                  </a:tcPr>
                </a:tc>
                <a:tc>
                  <a:txBody>
                    <a:bodyPr/>
                    <a:lstStyle/>
                    <a:p>
                      <a:pPr indent="0" lvl="0" marL="0" marR="0" rtl="0" algn="l">
                        <a:spcBef>
                          <a:spcPts val="0"/>
                        </a:spcBef>
                        <a:spcAft>
                          <a:spcPts val="0"/>
                        </a:spcAft>
                        <a:buNone/>
                      </a:pPr>
                      <a:r>
                        <a:rPr lang="en-GB" sz="1050"/>
                        <a:t>3</a:t>
                      </a:r>
                      <a:endParaRPr sz="1050" u="none" cap="none" strike="noStrike">
                        <a:latin typeface="Calibri"/>
                        <a:ea typeface="Calibri"/>
                        <a:cs typeface="Calibri"/>
                        <a:sym typeface="Calibri"/>
                      </a:endParaRPr>
                    </a:p>
                  </a:txBody>
                  <a:tcPr marT="0" marB="0" marR="68575" marL="68575" anchor="ctr"/>
                </a:tc>
              </a:tr>
              <a:tr h="458900">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Numeracy and Commercial Awareness </a:t>
                      </a:r>
                      <a:endParaRPr/>
                    </a:p>
                  </a:txBody>
                  <a:tcPr marT="0" marB="0" marR="68575" marL="68575" anchor="ctr">
                    <a:solidFill>
                      <a:srgbClr val="4A8BFF"/>
                    </a:solidFill>
                  </a:tcPr>
                </a:tc>
                <a:tc>
                  <a:txBody>
                    <a:bodyPr/>
                    <a:lstStyle/>
                    <a:p>
                      <a:pPr indent="0" lvl="0" marL="0" marR="0" rtl="0" algn="l">
                        <a:spcBef>
                          <a:spcPts val="0"/>
                        </a:spcBef>
                        <a:spcAft>
                          <a:spcPts val="0"/>
                        </a:spcAft>
                        <a:buNone/>
                      </a:pPr>
                      <a:r>
                        <a:rPr lang="en-GB" sz="1050"/>
                        <a:t>4</a:t>
                      </a:r>
                      <a:endParaRPr sz="1050" u="none" cap="none" strike="noStrike">
                        <a:latin typeface="Calibri"/>
                        <a:ea typeface="Calibri"/>
                        <a:cs typeface="Calibri"/>
                        <a:sym typeface="Calibri"/>
                      </a:endParaRPr>
                    </a:p>
                  </a:txBody>
                  <a:tcPr marT="0" marB="0" marR="68575" marL="68575" anchor="ctr"/>
                </a:tc>
              </a:tr>
              <a:tr h="339225">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Overall Score </a:t>
                      </a:r>
                      <a:endParaRPr/>
                    </a:p>
                  </a:txBody>
                  <a:tcPr marT="0" marB="0" marR="68575" marL="68575" anchor="ctr">
                    <a:solidFill>
                      <a:srgbClr val="4A8BFF"/>
                    </a:solidFill>
                  </a:tcPr>
                </a:tc>
                <a:tc>
                  <a:txBody>
                    <a:bodyPr/>
                    <a:lstStyle/>
                    <a:p>
                      <a:pPr indent="0" lvl="0" marL="0" marR="0" rtl="0" algn="ctr">
                        <a:spcBef>
                          <a:spcPts val="0"/>
                        </a:spcBef>
                        <a:spcAft>
                          <a:spcPts val="0"/>
                        </a:spcAft>
                        <a:buNone/>
                      </a:pPr>
                      <a:r>
                        <a:rPr b="1" lang="en-GB" sz="1050"/>
                        <a:t>21</a:t>
                      </a:r>
                      <a:r>
                        <a:rPr b="1" lang="en-GB" sz="1050" u="none" cap="none" strike="noStrike">
                          <a:latin typeface="Calibri"/>
                          <a:ea typeface="Calibri"/>
                          <a:cs typeface="Calibri"/>
                          <a:sym typeface="Calibri"/>
                        </a:rPr>
                        <a:t>/24</a:t>
                      </a:r>
                      <a:endParaRPr/>
                    </a:p>
                  </a:txBody>
                  <a:tcPr marT="0" marB="0" marR="68575" marL="68575" anchor="ctr"/>
                </a:tc>
              </a:tr>
            </a:tbl>
          </a:graphicData>
        </a:graphic>
      </p:graphicFrame>
      <p:sp>
        <p:nvSpPr>
          <p:cNvPr id="104" name="Google Shape;104;p3"/>
          <p:cNvSpPr/>
          <p:nvPr/>
        </p:nvSpPr>
        <p:spPr>
          <a:xfrm>
            <a:off x="4488110" y="3276600"/>
            <a:ext cx="176029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A picture containing graphical user interface&#10;&#10;Description automatically generated" id="109" name="Google Shape;109;p4"/>
          <p:cNvPicPr preferRelativeResize="0"/>
          <p:nvPr/>
        </p:nvPicPr>
        <p:blipFill rotWithShape="1">
          <a:blip r:embed="rId3">
            <a:alphaModFix/>
          </a:blip>
          <a:srcRect b="0" l="0" r="0" t="0"/>
          <a:stretch/>
        </p:blipFill>
        <p:spPr>
          <a:xfrm>
            <a:off x="10246876" y="5838653"/>
            <a:ext cx="1852761" cy="926984"/>
          </a:xfrm>
          <a:prstGeom prst="rect">
            <a:avLst/>
          </a:prstGeom>
          <a:noFill/>
          <a:ln>
            <a:noFill/>
          </a:ln>
        </p:spPr>
      </p:pic>
      <p:graphicFrame>
        <p:nvGraphicFramePr>
          <p:cNvPr id="110" name="Google Shape;110;p4"/>
          <p:cNvGraphicFramePr/>
          <p:nvPr/>
        </p:nvGraphicFramePr>
        <p:xfrm>
          <a:off x="1097174" y="391513"/>
          <a:ext cx="3000000" cy="3000000"/>
        </p:xfrm>
        <a:graphic>
          <a:graphicData uri="http://schemas.openxmlformats.org/drawingml/2006/table">
            <a:tbl>
              <a:tblPr bandRow="1" firstCol="1" firstRow="1">
                <a:noFill/>
                <a:tableStyleId>{16BCED2A-67C3-490C-9FFE-DD5EFF0B6EE2}</a:tableStyleId>
              </a:tblPr>
              <a:tblGrid>
                <a:gridCol w="1452500"/>
                <a:gridCol w="2142700"/>
                <a:gridCol w="2142700"/>
                <a:gridCol w="2151825"/>
                <a:gridCol w="2124450"/>
              </a:tblGrid>
              <a:tr h="406200">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Criteria</a:t>
                      </a:r>
                      <a:endParaRPr sz="900" u="none" cap="none" strike="noStrike">
                        <a:latin typeface="Montserrat"/>
                        <a:ea typeface="Montserrat"/>
                        <a:cs typeface="Montserrat"/>
                        <a:sym typeface="Montserrat"/>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1 = Does not meet expectations</a:t>
                      </a:r>
                      <a:endParaRPr sz="900" u="none" cap="none" strike="noStrike">
                        <a:latin typeface="Montserrat"/>
                        <a:ea typeface="Montserrat"/>
                        <a:cs typeface="Montserrat"/>
                        <a:sym typeface="Montserrat"/>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2 = Meets some but not all expectations</a:t>
                      </a:r>
                      <a:endParaRPr sz="900" u="none" cap="none" strike="noStrike">
                        <a:latin typeface="Montserrat"/>
                        <a:ea typeface="Montserrat"/>
                        <a:cs typeface="Montserrat"/>
                        <a:sym typeface="Montserrat"/>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3 = Achieves Expectations</a:t>
                      </a:r>
                      <a:endParaRPr/>
                    </a:p>
                  </a:txBody>
                  <a:tcPr marT="0" marB="0" marR="68575" marL="68575" anchor="ctr">
                    <a:solidFill>
                      <a:srgbClr val="4A8BFF"/>
                    </a:solidFill>
                  </a:tcPr>
                </a:tc>
                <a:tc>
                  <a:txBody>
                    <a:bodyPr/>
                    <a:lstStyle/>
                    <a:p>
                      <a:pPr indent="0" lvl="0" marL="0" marR="0" rtl="0" algn="ctr">
                        <a:lnSpc>
                          <a:spcPct val="100000"/>
                        </a:lnSpc>
                        <a:spcBef>
                          <a:spcPts val="0"/>
                        </a:spcBef>
                        <a:spcAft>
                          <a:spcPts val="0"/>
                        </a:spcAft>
                        <a:buClr>
                          <a:schemeClr val="dk1"/>
                        </a:buClr>
                        <a:buSzPts val="900"/>
                        <a:buFont typeface="Calibri"/>
                        <a:buNone/>
                      </a:pPr>
                      <a:r>
                        <a:t/>
                      </a:r>
                      <a:endParaRPr sz="900" u="none" cap="none" strike="noStrike">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900"/>
                        <a:buFont typeface="Montserrat"/>
                        <a:buNone/>
                      </a:pPr>
                      <a:r>
                        <a:rPr lang="en-GB" sz="900" u="none" cap="none" strike="noStrike">
                          <a:latin typeface="Montserrat"/>
                          <a:ea typeface="Montserrat"/>
                          <a:cs typeface="Montserrat"/>
                          <a:sym typeface="Montserrat"/>
                        </a:rPr>
                        <a:t>4 = Exceeds all expectations</a:t>
                      </a:r>
                      <a:endParaRPr sz="900" u="none" cap="none" strike="noStrike">
                        <a:latin typeface="Montserrat"/>
                        <a:ea typeface="Montserrat"/>
                        <a:cs typeface="Montserrat"/>
                        <a:sym typeface="Montserrat"/>
                      </a:endParaRPr>
                    </a:p>
                    <a:p>
                      <a:pPr indent="0" lvl="0" marL="0" marR="0" rtl="0" algn="ctr">
                        <a:spcBef>
                          <a:spcPts val="0"/>
                        </a:spcBef>
                        <a:spcAft>
                          <a:spcPts val="0"/>
                        </a:spcAft>
                        <a:buNone/>
                      </a:pPr>
                      <a:r>
                        <a:t/>
                      </a:r>
                      <a:endParaRPr sz="900" u="none" cap="none" strike="noStrike">
                        <a:latin typeface="Montserrat"/>
                        <a:ea typeface="Montserrat"/>
                        <a:cs typeface="Montserrat"/>
                        <a:sym typeface="Montserrat"/>
                      </a:endParaRPr>
                    </a:p>
                  </a:txBody>
                  <a:tcPr marT="0" marB="0" marR="68575" marL="68575" anchor="ctr">
                    <a:solidFill>
                      <a:srgbClr val="4A8BFF"/>
                    </a:solidFill>
                  </a:tcPr>
                </a:tc>
              </a:tr>
              <a:tr h="639300">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Research</a:t>
                      </a:r>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Few resources used and incorrectly evidenced</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Some resources used, with bare referencing</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Good use of resources, generally referenced correctly  </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Wide range of reliable resources used, all referenced accurately and appropriately </a:t>
                      </a:r>
                      <a:endParaRPr sz="900" u="none" cap="none" strike="noStrike">
                        <a:latin typeface="Montserrat"/>
                        <a:ea typeface="Montserrat"/>
                        <a:cs typeface="Montserrat"/>
                        <a:sym typeface="Montserrat"/>
                      </a:endParaRPr>
                    </a:p>
                  </a:txBody>
                  <a:tcPr marT="0" marB="0" marR="68575" marL="68575" anchor="ctr"/>
                </a:tc>
              </a:tr>
              <a:tr h="963575">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Knowledge and Comprehension</a:t>
                      </a:r>
                      <a:endParaRPr sz="900" u="none" cap="none" strike="noStrike">
                        <a:latin typeface="Montserrat"/>
                        <a:ea typeface="Montserrat"/>
                        <a:cs typeface="Montserrat"/>
                        <a:sym typeface="Montserrat"/>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a:t>
                      </a:r>
                      <a:endParaRPr/>
                    </a:p>
                    <a:p>
                      <a:pPr indent="0" lvl="0" marL="0" marR="0" rtl="0" algn="ctr">
                        <a:spcBef>
                          <a:spcPts val="0"/>
                        </a:spcBef>
                        <a:spcAft>
                          <a:spcPts val="0"/>
                        </a:spcAft>
                        <a:buNone/>
                      </a:pPr>
                      <a:r>
                        <a:rPr lang="en-GB" sz="900" u="none" cap="none" strike="noStrike">
                          <a:latin typeface="Montserrat"/>
                          <a:ea typeface="Montserrat"/>
                          <a:cs typeface="Montserrat"/>
                          <a:sym typeface="Montserrat"/>
                        </a:rPr>
                        <a:t> Does not answer most of the question and leaves many areas unaddressed</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Answers some aspects of the question, with some inaccurate interpretations of the question and topic </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Answers most aspects of the question, with aspects thoroughly addressed</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Answers all aspects of the question thoroughly and comprehensively. Shows strong development of understanding,  drawing on the internship experience </a:t>
                      </a:r>
                      <a:endParaRPr sz="900" u="none" cap="none" strike="noStrike">
                        <a:latin typeface="Montserrat"/>
                        <a:ea typeface="Montserrat"/>
                        <a:cs typeface="Montserrat"/>
                        <a:sym typeface="Montserrat"/>
                      </a:endParaRPr>
                    </a:p>
                  </a:txBody>
                  <a:tcPr marT="0" marB="0" marR="68575" marL="68575" anchor="ctr"/>
                </a:tc>
              </a:tr>
              <a:tr h="587225">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Creativity and Imagination</a:t>
                      </a:r>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Lacks creativity and minimal attempt to demonstrate any imaginative flair  </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Some creativity and certain aspects demonstrate a nuanced approach </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Many creative aspects with a clear sense of imagination</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Highly creative and shows a very nuanced and unique approach to the question </a:t>
                      </a:r>
                      <a:endParaRPr sz="900" u="none" cap="none" strike="noStrike">
                        <a:latin typeface="Montserrat"/>
                        <a:ea typeface="Montserrat"/>
                        <a:cs typeface="Montserrat"/>
                        <a:sym typeface="Montserrat"/>
                      </a:endParaRPr>
                    </a:p>
                  </a:txBody>
                  <a:tcPr marT="0" marB="0" marR="68575" marL="68575" anchor="ctr"/>
                </a:tc>
              </a:tr>
              <a:tr h="956625">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Structure and Presentation/Design</a:t>
                      </a:r>
                      <a:endParaRPr sz="900" u="none" cap="none" strike="noStrike">
                        <a:latin typeface="Montserrat"/>
                        <a:ea typeface="Montserrat"/>
                        <a:cs typeface="Montserrat"/>
                        <a:sym typeface="Montserrat"/>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Poor presentation with illogical formatting inappropriate for the workplace</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Illogical in places, with aspects of ambiguous language. Presentation style is sound but lacks a degree of professionalism</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Logical structure, presented in a predominately professional manner. Language is clear and concise </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Strong sense of logic using eloquent and clear language. Presented in a visually attractive manner with professional formatting  </a:t>
                      </a:r>
                      <a:endParaRPr sz="900" u="none" cap="none" strike="noStrike">
                        <a:latin typeface="Montserrat"/>
                        <a:ea typeface="Montserrat"/>
                        <a:cs typeface="Montserrat"/>
                        <a:sym typeface="Montserrat"/>
                      </a:endParaRPr>
                    </a:p>
                  </a:txBody>
                  <a:tcPr marT="0" marB="0" marR="68575" marL="68575" anchor="ctr"/>
                </a:tc>
              </a:tr>
              <a:tr h="956625">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Problem Solving, Analysis, Evaluation</a:t>
                      </a:r>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Few instances of attempting to solve the problem, sparce evidence of analysis or evaluative comments</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Some evidence of analysis or evaluation, with attempts to logically solve the problem, but inaccurate conclusions drawn</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Sound analytical reasoning, good ability to evaluate the facts. Sustained attempt to critically analyse the problem</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Excellent analysis and synthesis of the issues. Demonstrates the ability to apply the facts to the question set to draw well-reasoned conclusions </a:t>
                      </a:r>
                      <a:endParaRPr/>
                    </a:p>
                  </a:txBody>
                  <a:tcPr marT="0" marB="0" marR="68575" marL="68575" anchor="ctr"/>
                </a:tc>
              </a:tr>
              <a:tr h="858250">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Numeracy and Commercial Awareness </a:t>
                      </a:r>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Most calculations are incorrect and there is incorrect use of commercial terms</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Some calculations are incorrect but aspects of the work demonstrate an understanding of the commercial considerations</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Most calculations are correct and there is a good sense of commercial awareness throughout, with accurate use of technical terms</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Consistently accurate calculations and persistent, seamless awareness of commercial considerations applied effectively to the question</a:t>
                      </a:r>
                      <a:endParaRPr/>
                    </a:p>
                  </a:txBody>
                  <a:tcPr marT="0" marB="0" marR="68575" marL="6857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A picture containing graphical user interface&#10;&#10;Description automatically generated" id="115" name="Google Shape;115;p5"/>
          <p:cNvPicPr preferRelativeResize="0"/>
          <p:nvPr/>
        </p:nvPicPr>
        <p:blipFill rotWithShape="1">
          <a:blip r:embed="rId3">
            <a:alphaModFix/>
          </a:blip>
          <a:srcRect b="0" l="0" r="0" t="0"/>
          <a:stretch/>
        </p:blipFill>
        <p:spPr>
          <a:xfrm>
            <a:off x="10278124" y="5863518"/>
            <a:ext cx="1839985" cy="920592"/>
          </a:xfrm>
          <a:prstGeom prst="rect">
            <a:avLst/>
          </a:prstGeom>
          <a:noFill/>
          <a:ln>
            <a:noFill/>
          </a:ln>
        </p:spPr>
      </p:pic>
      <p:pic>
        <p:nvPicPr>
          <p:cNvPr id="116" name="Google Shape;116;p5"/>
          <p:cNvPicPr preferRelativeResize="0"/>
          <p:nvPr/>
        </p:nvPicPr>
        <p:blipFill rotWithShape="1">
          <a:blip r:embed="rId4">
            <a:alphaModFix/>
          </a:blip>
          <a:srcRect b="0" l="0" r="26071" t="20606"/>
          <a:stretch/>
        </p:blipFill>
        <p:spPr>
          <a:xfrm>
            <a:off x="7164869" y="-1"/>
            <a:ext cx="5027131" cy="3037744"/>
          </a:xfrm>
          <a:prstGeom prst="rect">
            <a:avLst/>
          </a:prstGeom>
          <a:noFill/>
          <a:ln>
            <a:noFill/>
          </a:ln>
        </p:spPr>
      </p:pic>
      <p:sp>
        <p:nvSpPr>
          <p:cNvPr id="117" name="Google Shape;117;p5"/>
          <p:cNvSpPr txBox="1"/>
          <p:nvPr/>
        </p:nvSpPr>
        <p:spPr>
          <a:xfrm>
            <a:off x="563419" y="107940"/>
            <a:ext cx="7786254"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5500">
                <a:solidFill>
                  <a:srgbClr val="4A8BFF"/>
                </a:solidFill>
                <a:latin typeface="Montserrat"/>
                <a:ea typeface="Montserrat"/>
                <a:cs typeface="Montserrat"/>
                <a:sym typeface="Montserrat"/>
              </a:rPr>
              <a:t>Communication and feedback</a:t>
            </a:r>
            <a:endParaRPr/>
          </a:p>
        </p:txBody>
      </p:sp>
      <p:sp>
        <p:nvSpPr>
          <p:cNvPr id="118" name="Google Shape;118;p5"/>
          <p:cNvSpPr/>
          <p:nvPr/>
        </p:nvSpPr>
        <p:spPr>
          <a:xfrm>
            <a:off x="4488110" y="3276600"/>
            <a:ext cx="176029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5"/>
          <p:cNvSpPr txBox="1"/>
          <p:nvPr/>
        </p:nvSpPr>
        <p:spPr>
          <a:xfrm>
            <a:off x="606859" y="2869629"/>
            <a:ext cx="11151116" cy="1874982"/>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10000"/>
              </a:lnSpc>
              <a:spcBef>
                <a:spcPts val="0"/>
              </a:spcBef>
              <a:spcAft>
                <a:spcPts val="0"/>
              </a:spcAft>
              <a:buClr>
                <a:schemeClr val="dk1"/>
              </a:buClr>
              <a:buSzPct val="100000"/>
              <a:buFont typeface="Arial"/>
              <a:buNone/>
            </a:pPr>
            <a:r>
              <a:rPr lang="en-GB" sz="1200">
                <a:solidFill>
                  <a:schemeClr val="dk1"/>
                </a:solidFill>
                <a:latin typeface="Montserrat"/>
                <a:ea typeface="Montserrat"/>
                <a:cs typeface="Montserrat"/>
                <a:sym typeface="Montserrat"/>
              </a:rPr>
              <a:t>For the second half of this review and reflection session you will be randomly paired up with a peer within 1:1 Networking to reflect on how you approached the task and how you have assessed your own work.</a:t>
            </a:r>
            <a:endParaRPr/>
          </a:p>
          <a:p>
            <a:pPr indent="0" lvl="0" marL="0" marR="0" rtl="0" algn="l">
              <a:lnSpc>
                <a:spcPct val="110000"/>
              </a:lnSpc>
              <a:spcBef>
                <a:spcPts val="1000"/>
              </a:spcBef>
              <a:spcAft>
                <a:spcPts val="0"/>
              </a:spcAft>
              <a:buClr>
                <a:schemeClr val="dk1"/>
              </a:buClr>
              <a:buSzPct val="100000"/>
              <a:buFont typeface="Arial"/>
              <a:buNone/>
            </a:pPr>
            <a:r>
              <a:rPr lang="en-GB" sz="1200">
                <a:solidFill>
                  <a:schemeClr val="dk1"/>
                </a:solidFill>
                <a:latin typeface="Montserrat"/>
                <a:ea typeface="Montserrat"/>
                <a:cs typeface="Montserrat"/>
                <a:sym typeface="Montserrat"/>
              </a:rPr>
              <a:t>Don’t worry if the person you’re paired with worked on a different work sample to you; this exercise will provide you with valuable insights into different aspects of the industry and different ways of working, as well as being a good test of your communication skills. </a:t>
            </a:r>
            <a:endParaRPr/>
          </a:p>
          <a:p>
            <a:pPr indent="0" lvl="0" marL="0" marR="0" rtl="0" algn="l">
              <a:lnSpc>
                <a:spcPct val="110000"/>
              </a:lnSpc>
              <a:spcBef>
                <a:spcPts val="1000"/>
              </a:spcBef>
              <a:spcAft>
                <a:spcPts val="0"/>
              </a:spcAft>
              <a:buClr>
                <a:schemeClr val="dk1"/>
              </a:buClr>
              <a:buSzPct val="100000"/>
              <a:buFont typeface="Arial"/>
              <a:buNone/>
            </a:pPr>
            <a:r>
              <a:rPr lang="en-GB" sz="1200">
                <a:solidFill>
                  <a:schemeClr val="dk1"/>
                </a:solidFill>
                <a:latin typeface="Montserrat"/>
                <a:ea typeface="Montserrat"/>
                <a:cs typeface="Montserrat"/>
                <a:sym typeface="Montserrat"/>
              </a:rPr>
              <a:t>The feedback session will be thirty minutes in total and you will be expected to have fifteen minutes each to reflect on your work. Spend roughly 5 minutes presenting your work sample and 10 minutes explaining your decision making, identifying your strengths and weaknesses and answering questions from your peer. </a:t>
            </a:r>
            <a:endParaRPr/>
          </a:p>
          <a:p>
            <a:pPr indent="0" lvl="0" marL="0" marR="0" rtl="0" algn="l">
              <a:lnSpc>
                <a:spcPct val="110000"/>
              </a:lnSpc>
              <a:spcBef>
                <a:spcPts val="1000"/>
              </a:spcBef>
              <a:spcAft>
                <a:spcPts val="0"/>
              </a:spcAft>
              <a:buClr>
                <a:schemeClr val="dk1"/>
              </a:buClr>
              <a:buSzPct val="100000"/>
              <a:buFont typeface="Arial"/>
              <a:buNone/>
            </a:pPr>
            <a:r>
              <a:rPr lang="en-GB" sz="1200">
                <a:solidFill>
                  <a:schemeClr val="dk1"/>
                </a:solidFill>
                <a:latin typeface="Montserrat"/>
                <a:ea typeface="Montserrat"/>
                <a:cs typeface="Montserrat"/>
                <a:sym typeface="Montserrat"/>
              </a:rPr>
              <a:t>You can share your work sample by finding the person you’re matched with under the ‘People’ tab and sending your shareable link via the Direct Messaging 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A picture containing graphical user interface&#10;&#10;Description automatically generated" id="124" name="Google Shape;124;p6"/>
          <p:cNvPicPr preferRelativeResize="0"/>
          <p:nvPr/>
        </p:nvPicPr>
        <p:blipFill rotWithShape="1">
          <a:blip r:embed="rId3">
            <a:alphaModFix/>
          </a:blip>
          <a:srcRect b="0" l="0" r="0" t="0"/>
          <a:stretch/>
        </p:blipFill>
        <p:spPr>
          <a:xfrm>
            <a:off x="10278124" y="5863518"/>
            <a:ext cx="1839985" cy="920592"/>
          </a:xfrm>
          <a:prstGeom prst="rect">
            <a:avLst/>
          </a:prstGeom>
          <a:noFill/>
          <a:ln>
            <a:noFill/>
          </a:ln>
        </p:spPr>
      </p:pic>
      <p:pic>
        <p:nvPicPr>
          <p:cNvPr id="125" name="Google Shape;125;p6"/>
          <p:cNvPicPr preferRelativeResize="0"/>
          <p:nvPr/>
        </p:nvPicPr>
        <p:blipFill rotWithShape="1">
          <a:blip r:embed="rId4">
            <a:alphaModFix/>
          </a:blip>
          <a:srcRect b="0" l="0" r="26071" t="20606"/>
          <a:stretch/>
        </p:blipFill>
        <p:spPr>
          <a:xfrm>
            <a:off x="7164869" y="-1"/>
            <a:ext cx="5027131" cy="3037744"/>
          </a:xfrm>
          <a:prstGeom prst="rect">
            <a:avLst/>
          </a:prstGeom>
          <a:noFill/>
          <a:ln>
            <a:noFill/>
          </a:ln>
        </p:spPr>
      </p:pic>
      <p:sp>
        <p:nvSpPr>
          <p:cNvPr id="126" name="Google Shape;126;p6"/>
          <p:cNvSpPr txBox="1"/>
          <p:nvPr/>
        </p:nvSpPr>
        <p:spPr>
          <a:xfrm>
            <a:off x="581892" y="348086"/>
            <a:ext cx="895927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500">
                <a:solidFill>
                  <a:srgbClr val="4A8BFF"/>
                </a:solidFill>
                <a:latin typeface="Montserrat"/>
                <a:ea typeface="Montserrat"/>
                <a:cs typeface="Montserrat"/>
                <a:sym typeface="Montserrat"/>
              </a:rPr>
              <a:t>Presenting, communicating and receiving feedback</a:t>
            </a:r>
            <a:endParaRPr/>
          </a:p>
        </p:txBody>
      </p:sp>
      <p:sp>
        <p:nvSpPr>
          <p:cNvPr id="127" name="Google Shape;127;p6"/>
          <p:cNvSpPr txBox="1"/>
          <p:nvPr/>
        </p:nvSpPr>
        <p:spPr>
          <a:xfrm>
            <a:off x="662193" y="1911927"/>
            <a:ext cx="7595116" cy="4562432"/>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dk1"/>
              </a:buClr>
              <a:buSzPts val="1200"/>
              <a:buFont typeface="Arial"/>
              <a:buNone/>
            </a:pPr>
            <a:r>
              <a:t/>
            </a:r>
            <a:endParaRPr sz="1200">
              <a:solidFill>
                <a:schemeClr val="dk1"/>
              </a:solidFill>
              <a:latin typeface="Montserrat"/>
              <a:ea typeface="Montserrat"/>
              <a:cs typeface="Montserrat"/>
              <a:sym typeface="Montserrat"/>
            </a:endParaRPr>
          </a:p>
        </p:txBody>
      </p:sp>
      <p:sp>
        <p:nvSpPr>
          <p:cNvPr id="128" name="Google Shape;128;p6"/>
          <p:cNvSpPr/>
          <p:nvPr/>
        </p:nvSpPr>
        <p:spPr>
          <a:xfrm>
            <a:off x="4488110" y="3276600"/>
            <a:ext cx="176029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6"/>
          <p:cNvSpPr txBox="1"/>
          <p:nvPr/>
        </p:nvSpPr>
        <p:spPr>
          <a:xfrm>
            <a:off x="684054" y="3858893"/>
            <a:ext cx="9072934" cy="1874982"/>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4A8BFF"/>
              </a:buClr>
              <a:buSzPts val="1200"/>
              <a:buFont typeface="Arial"/>
              <a:buNone/>
            </a:pPr>
            <a:r>
              <a:rPr lang="en-GB" sz="1200">
                <a:solidFill>
                  <a:srgbClr val="4A8BFF"/>
                </a:solidFill>
                <a:latin typeface="Montserrat"/>
                <a:ea typeface="Montserrat"/>
                <a:cs typeface="Montserrat"/>
                <a:sym typeface="Montserrat"/>
              </a:rPr>
              <a:t>Receiving feedback: </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The ability to receive feedback is an essential skill to ensure you </a:t>
            </a:r>
            <a:r>
              <a:rPr b="0" i="0" lang="en-GB" sz="1200">
                <a:solidFill>
                  <a:srgbClr val="242424"/>
                </a:solidFill>
                <a:latin typeface="Montserrat"/>
                <a:ea typeface="Montserrat"/>
                <a:cs typeface="Montserrat"/>
                <a:sym typeface="Montserrat"/>
              </a:rPr>
              <a:t>continually develop your technical, commercial and interpersonal skills</a:t>
            </a:r>
            <a:endParaRPr/>
          </a:p>
          <a:p>
            <a:pPr indent="-171450" lvl="0" marL="171450" marR="0" rtl="0" algn="l">
              <a:lnSpc>
                <a:spcPct val="110000"/>
              </a:lnSpc>
              <a:spcBef>
                <a:spcPts val="1000"/>
              </a:spcBef>
              <a:spcAft>
                <a:spcPts val="0"/>
              </a:spcAft>
              <a:buClr>
                <a:srgbClr val="242424"/>
              </a:buClr>
              <a:buSzPts val="1200"/>
              <a:buFont typeface="Arial"/>
              <a:buChar char="•"/>
            </a:pPr>
            <a:r>
              <a:rPr b="0" i="0" lang="en-GB" sz="1200">
                <a:solidFill>
                  <a:srgbClr val="242424"/>
                </a:solidFill>
                <a:latin typeface="Montserrat"/>
                <a:ea typeface="Montserrat"/>
                <a:cs typeface="Montserrat"/>
                <a:sym typeface="Montserrat"/>
              </a:rPr>
              <a:t>Be receptive, not defensive. Be responsive, resilient and adaptable. Be open to feedback and listen objectively.</a:t>
            </a:r>
            <a:endParaRPr/>
          </a:p>
          <a:p>
            <a:pPr indent="-171450" lvl="0" marL="171450" marR="0" rtl="0" algn="l">
              <a:lnSpc>
                <a:spcPct val="110000"/>
              </a:lnSpc>
              <a:spcBef>
                <a:spcPts val="1000"/>
              </a:spcBef>
              <a:spcAft>
                <a:spcPts val="0"/>
              </a:spcAft>
              <a:buClr>
                <a:srgbClr val="242424"/>
              </a:buClr>
              <a:buSzPts val="1200"/>
              <a:buFont typeface="Arial"/>
              <a:buChar char="•"/>
            </a:pPr>
            <a:r>
              <a:rPr b="0" i="0" lang="en-GB" sz="1200">
                <a:solidFill>
                  <a:srgbClr val="242424"/>
                </a:solidFill>
                <a:latin typeface="Montserrat"/>
                <a:ea typeface="Montserrat"/>
                <a:cs typeface="Montserrat"/>
                <a:sym typeface="Montserrat"/>
              </a:rPr>
              <a:t>Asking questions can help to show your feedbacker that you are listening intently and taking the feedback on board, as well as encouraging further discussion and new ideas</a:t>
            </a:r>
            <a:endParaRPr/>
          </a:p>
          <a:p>
            <a:pPr indent="-171450" lvl="0" marL="171450" marR="0" rtl="0" algn="l">
              <a:lnSpc>
                <a:spcPct val="110000"/>
              </a:lnSpc>
              <a:spcBef>
                <a:spcPts val="1000"/>
              </a:spcBef>
              <a:spcAft>
                <a:spcPts val="0"/>
              </a:spcAft>
              <a:buClr>
                <a:srgbClr val="242424"/>
              </a:buClr>
              <a:buSzPts val="1200"/>
              <a:buFont typeface="Arial"/>
              <a:buChar char="•"/>
            </a:pPr>
            <a:r>
              <a:rPr lang="en-GB" sz="1200">
                <a:solidFill>
                  <a:srgbClr val="242424"/>
                </a:solidFill>
                <a:latin typeface="Montserrat"/>
                <a:ea typeface="Montserrat"/>
                <a:cs typeface="Montserrat"/>
                <a:sym typeface="Montserrat"/>
              </a:rPr>
              <a:t>Hearing another person’s perspective can encourage lateral thinking and better results</a:t>
            </a:r>
            <a:endParaRPr sz="1200">
              <a:solidFill>
                <a:schemeClr val="dk1"/>
              </a:solidFill>
              <a:latin typeface="Montserrat"/>
              <a:ea typeface="Montserrat"/>
              <a:cs typeface="Montserrat"/>
              <a:sym typeface="Montserrat"/>
            </a:endParaRPr>
          </a:p>
        </p:txBody>
      </p:sp>
      <p:sp>
        <p:nvSpPr>
          <p:cNvPr id="130" name="Google Shape;130;p6"/>
          <p:cNvSpPr txBox="1"/>
          <p:nvPr/>
        </p:nvSpPr>
        <p:spPr>
          <a:xfrm>
            <a:off x="657574" y="1953491"/>
            <a:ext cx="9391589" cy="1874982"/>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rgbClr val="4A8BFF"/>
              </a:buClr>
              <a:buSzPts val="1200"/>
              <a:buFont typeface="Arial"/>
              <a:buNone/>
            </a:pPr>
            <a:r>
              <a:rPr lang="en-GB" sz="1200">
                <a:solidFill>
                  <a:srgbClr val="4A8BFF"/>
                </a:solidFill>
                <a:latin typeface="Montserrat"/>
                <a:ea typeface="Montserrat"/>
                <a:cs typeface="Montserrat"/>
                <a:sym typeface="Montserrat"/>
              </a:rPr>
              <a:t>Presenting and communicating:</a:t>
            </a:r>
            <a:endParaRPr/>
          </a:p>
          <a:p>
            <a:pPr indent="-171450" lvl="0" marL="171450" marR="0" rtl="0" algn="l">
              <a:lnSpc>
                <a:spcPct val="110000"/>
              </a:lnSpc>
              <a:spcBef>
                <a:spcPts val="1000"/>
              </a:spcBef>
              <a:spcAft>
                <a:spcPts val="0"/>
              </a:spcAft>
              <a:buClr>
                <a:srgbClr val="242424"/>
              </a:buClr>
              <a:buSzPts val="1200"/>
              <a:buFont typeface="Arial"/>
              <a:buChar char="•"/>
            </a:pPr>
            <a:r>
              <a:rPr b="0" i="0" lang="en-GB" sz="1200">
                <a:solidFill>
                  <a:srgbClr val="242424"/>
                </a:solidFill>
                <a:latin typeface="Montserrat"/>
                <a:ea typeface="Montserrat"/>
                <a:cs typeface="Montserrat"/>
                <a:sym typeface="Montserrat"/>
              </a:rPr>
              <a:t>Honing your ability to communicate and present can improve the first impression you give off, the extent to which people will remember you and the way in which your capabilities will be perceived</a:t>
            </a:r>
            <a:endParaRPr/>
          </a:p>
          <a:p>
            <a:pPr indent="-171450" lvl="0" marL="171450" marR="0" rtl="0" algn="l">
              <a:lnSpc>
                <a:spcPct val="110000"/>
              </a:lnSpc>
              <a:spcBef>
                <a:spcPts val="1000"/>
              </a:spcBef>
              <a:spcAft>
                <a:spcPts val="0"/>
              </a:spcAft>
              <a:buClr>
                <a:srgbClr val="242424"/>
              </a:buClr>
              <a:buSzPts val="1200"/>
              <a:buFont typeface="Arial"/>
              <a:buChar char="•"/>
            </a:pPr>
            <a:r>
              <a:rPr lang="en-GB" sz="1200">
                <a:solidFill>
                  <a:srgbClr val="242424"/>
                </a:solidFill>
                <a:latin typeface="Montserrat"/>
                <a:ea typeface="Montserrat"/>
                <a:cs typeface="Montserrat"/>
                <a:sym typeface="Montserrat"/>
              </a:rPr>
              <a:t>Speak clearly at a reasonable pace and try to be engaging</a:t>
            </a:r>
            <a:endParaRPr/>
          </a:p>
          <a:p>
            <a:pPr indent="-171450" lvl="0" marL="171450" marR="0" rtl="0" algn="l">
              <a:lnSpc>
                <a:spcPct val="110000"/>
              </a:lnSpc>
              <a:spcBef>
                <a:spcPts val="1000"/>
              </a:spcBef>
              <a:spcAft>
                <a:spcPts val="0"/>
              </a:spcAft>
              <a:buClr>
                <a:srgbClr val="242424"/>
              </a:buClr>
              <a:buSzPts val="1200"/>
              <a:buFont typeface="Arial"/>
              <a:buChar char="•"/>
            </a:pPr>
            <a:r>
              <a:rPr lang="en-GB" sz="1200">
                <a:solidFill>
                  <a:srgbClr val="242424"/>
                </a:solidFill>
                <a:latin typeface="Montserrat"/>
                <a:ea typeface="Montserrat"/>
                <a:cs typeface="Montserrat"/>
                <a:sym typeface="Montserrat"/>
              </a:rPr>
              <a:t>Give a clear and concise overview of your work sample, keeping in mind that your peer may have worked on a different task or may have approached the one you completed in a totally different way</a:t>
            </a:r>
            <a:endParaRPr sz="12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A picture containing graphical user interface&#10;&#10;Description automatically generated" id="135" name="Google Shape;135;p7"/>
          <p:cNvPicPr preferRelativeResize="0"/>
          <p:nvPr/>
        </p:nvPicPr>
        <p:blipFill rotWithShape="1">
          <a:blip r:embed="rId3">
            <a:alphaModFix/>
          </a:blip>
          <a:srcRect b="0" l="0" r="0" t="0"/>
          <a:stretch/>
        </p:blipFill>
        <p:spPr>
          <a:xfrm>
            <a:off x="10278124" y="5863518"/>
            <a:ext cx="1839985" cy="920592"/>
          </a:xfrm>
          <a:prstGeom prst="rect">
            <a:avLst/>
          </a:prstGeom>
          <a:noFill/>
          <a:ln>
            <a:noFill/>
          </a:ln>
        </p:spPr>
      </p:pic>
      <p:sp>
        <p:nvSpPr>
          <p:cNvPr id="136" name="Google Shape;136;p7"/>
          <p:cNvSpPr txBox="1"/>
          <p:nvPr/>
        </p:nvSpPr>
        <p:spPr>
          <a:xfrm>
            <a:off x="581892" y="348086"/>
            <a:ext cx="8959272"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500">
                <a:solidFill>
                  <a:srgbClr val="4A8BFF"/>
                </a:solidFill>
                <a:latin typeface="Montserrat"/>
                <a:ea typeface="Montserrat"/>
                <a:cs typeface="Montserrat"/>
                <a:sym typeface="Montserrat"/>
              </a:rPr>
              <a:t>Offering feedback</a:t>
            </a:r>
            <a:endParaRPr/>
          </a:p>
        </p:txBody>
      </p:sp>
      <p:sp>
        <p:nvSpPr>
          <p:cNvPr id="137" name="Google Shape;137;p7"/>
          <p:cNvSpPr/>
          <p:nvPr/>
        </p:nvSpPr>
        <p:spPr>
          <a:xfrm>
            <a:off x="4488110" y="3276600"/>
            <a:ext cx="176029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7"/>
          <p:cNvSpPr txBox="1"/>
          <p:nvPr/>
        </p:nvSpPr>
        <p:spPr>
          <a:xfrm>
            <a:off x="676048" y="1657927"/>
            <a:ext cx="5685350" cy="1874982"/>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4A8BFF"/>
              </a:buClr>
              <a:buSzPts val="1200"/>
              <a:buFont typeface="Arial"/>
              <a:buNone/>
            </a:pPr>
            <a:r>
              <a:rPr lang="en-GB" sz="1200">
                <a:solidFill>
                  <a:srgbClr val="4A8BFF"/>
                </a:solidFill>
                <a:latin typeface="Montserrat"/>
                <a:ea typeface="Montserrat"/>
                <a:cs typeface="Montserrat"/>
                <a:sym typeface="Montserrat"/>
              </a:rPr>
              <a:t>Delivery:</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Keep it constructive. You may have spotted something negative, but try to frame it positively by also identifying successful elements within the section you’re discussing</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Be specific and give actionable advice</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Choose your language carefully</a:t>
            </a:r>
            <a:endParaRPr/>
          </a:p>
          <a:p>
            <a:pPr indent="0" lvl="0" marL="0" marR="0" rtl="0" algn="l">
              <a:lnSpc>
                <a:spcPct val="110000"/>
              </a:lnSpc>
              <a:spcBef>
                <a:spcPts val="1000"/>
              </a:spcBef>
              <a:spcAft>
                <a:spcPts val="0"/>
              </a:spcAft>
              <a:buClr>
                <a:schemeClr val="dk1"/>
              </a:buClr>
              <a:buSzPts val="12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10000"/>
              </a:lnSpc>
              <a:spcBef>
                <a:spcPts val="1000"/>
              </a:spcBef>
              <a:spcAft>
                <a:spcPts val="0"/>
              </a:spcAft>
              <a:buClr>
                <a:srgbClr val="4A8BFF"/>
              </a:buClr>
              <a:buSzPts val="1200"/>
              <a:buFont typeface="Arial"/>
              <a:buNone/>
            </a:pPr>
            <a:r>
              <a:rPr lang="en-GB" sz="1200">
                <a:solidFill>
                  <a:srgbClr val="4A8BFF"/>
                </a:solidFill>
                <a:latin typeface="Montserrat"/>
                <a:ea typeface="Montserrat"/>
                <a:cs typeface="Montserrat"/>
                <a:sym typeface="Montserrat"/>
              </a:rPr>
              <a:t>Questions to consider asking your peer:</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What do you think was the most successful aspect of your work sample and why?</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Which area of your work sample do you think has the most room for improvement?</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What steps would you take to make these improvements now or on future projects? </a:t>
            </a:r>
            <a:endParaRPr/>
          </a:p>
          <a:p>
            <a:pPr indent="0" lvl="0" marL="0" marR="0" rtl="0" algn="l">
              <a:lnSpc>
                <a:spcPct val="110000"/>
              </a:lnSpc>
              <a:spcBef>
                <a:spcPts val="1000"/>
              </a:spcBef>
              <a:spcAft>
                <a:spcPts val="0"/>
              </a:spcAft>
              <a:buClr>
                <a:srgbClr val="4A8BFF"/>
              </a:buClr>
              <a:buSzPts val="1200"/>
              <a:buFont typeface="Arial"/>
              <a:buNone/>
            </a:pPr>
            <a:br>
              <a:rPr lang="en-GB" sz="1200">
                <a:solidFill>
                  <a:srgbClr val="4A8BFF"/>
                </a:solidFill>
                <a:latin typeface="Montserrat"/>
                <a:ea typeface="Montserrat"/>
                <a:cs typeface="Montserrat"/>
                <a:sym typeface="Montserrat"/>
              </a:rPr>
            </a:br>
            <a:br>
              <a:rPr lang="en-GB" sz="1200">
                <a:solidFill>
                  <a:srgbClr val="4A8BFF"/>
                </a:solidFill>
                <a:latin typeface="Montserrat"/>
                <a:ea typeface="Montserrat"/>
                <a:cs typeface="Montserrat"/>
                <a:sym typeface="Montserrat"/>
              </a:rPr>
            </a:br>
            <a:br>
              <a:rPr lang="en-GB" sz="1200">
                <a:solidFill>
                  <a:srgbClr val="4A8BFF"/>
                </a:solidFill>
                <a:latin typeface="Montserrat"/>
                <a:ea typeface="Montserrat"/>
                <a:cs typeface="Montserrat"/>
                <a:sym typeface="Montserrat"/>
              </a:rPr>
            </a:br>
            <a:br>
              <a:rPr lang="en-GB" sz="1200">
                <a:solidFill>
                  <a:srgbClr val="4A8BFF"/>
                </a:solidFill>
                <a:latin typeface="Montserrat"/>
                <a:ea typeface="Montserrat"/>
                <a:cs typeface="Montserrat"/>
                <a:sym typeface="Montserrat"/>
              </a:rPr>
            </a:br>
            <a:endParaRPr sz="1200">
              <a:solidFill>
                <a:srgbClr val="4A8BFF"/>
              </a:solidFill>
              <a:latin typeface="Montserrat"/>
              <a:ea typeface="Montserrat"/>
              <a:cs typeface="Montserrat"/>
              <a:sym typeface="Montserrat"/>
            </a:endParaRPr>
          </a:p>
          <a:p>
            <a:pPr indent="-95250" lvl="0" marL="171450" marR="0" rtl="0" algn="l">
              <a:lnSpc>
                <a:spcPct val="110000"/>
              </a:lnSpc>
              <a:spcBef>
                <a:spcPts val="1000"/>
              </a:spcBef>
              <a:spcAft>
                <a:spcPts val="0"/>
              </a:spcAft>
              <a:buClr>
                <a:schemeClr val="dk1"/>
              </a:buClr>
              <a:buSzPts val="1200"/>
              <a:buFont typeface="Arial"/>
              <a:buNone/>
            </a:pPr>
            <a:r>
              <a:t/>
            </a:r>
            <a:endParaRPr sz="1200">
              <a:solidFill>
                <a:schemeClr val="dk1"/>
              </a:solidFill>
              <a:latin typeface="Montserrat"/>
              <a:ea typeface="Montserrat"/>
              <a:cs typeface="Montserrat"/>
              <a:sym typeface="Montserrat"/>
            </a:endParaRPr>
          </a:p>
        </p:txBody>
      </p:sp>
      <p:pic>
        <p:nvPicPr>
          <p:cNvPr id="139" name="Google Shape;139;p7"/>
          <p:cNvPicPr preferRelativeResize="0"/>
          <p:nvPr/>
        </p:nvPicPr>
        <p:blipFill rotWithShape="1">
          <a:blip r:embed="rId4">
            <a:alphaModFix/>
          </a:blip>
          <a:srcRect b="4601" l="27318" r="25208" t="16316"/>
          <a:stretch/>
        </p:blipFill>
        <p:spPr>
          <a:xfrm>
            <a:off x="6981691" y="1703966"/>
            <a:ext cx="4220307" cy="3967090"/>
          </a:xfrm>
          <a:prstGeom prst="rect">
            <a:avLst/>
          </a:prstGeom>
          <a:solidFill>
            <a:srgbClr val="4A8BFF"/>
          </a:solidFill>
          <a:ln cap="flat" cmpd="sng" w="28575">
            <a:solidFill>
              <a:srgbClr val="4A8B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2020-06-19T12:45:11Z</dcterms:created>
  <dc:creator>Events</dc:creator>
</cp:coreProperties>
</file>