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328" r:id="rId3"/>
    <p:sldId id="265" r:id="rId4"/>
    <p:sldId id="333" r:id="rId5"/>
    <p:sldId id="323" r:id="rId6"/>
    <p:sldId id="334" r:id="rId7"/>
    <p:sldId id="335" r:id="rId8"/>
    <p:sldId id="326" r:id="rId9"/>
    <p:sldId id="325" r:id="rId10"/>
    <p:sldId id="331" r:id="rId11"/>
    <p:sldId id="332" r:id="rId12"/>
    <p:sldId id="329" r:id="rId13"/>
    <p:sldId id="327" r:id="rId14"/>
    <p:sldId id="314" r:id="rId15"/>
    <p:sldId id="318" r:id="rId16"/>
    <p:sldId id="316" r:id="rId17"/>
    <p:sldId id="330" r:id="rId18"/>
    <p:sldId id="321" r:id="rId19"/>
    <p:sldId id="322" r:id="rId20"/>
    <p:sldId id="317"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1" d="100"/>
          <a:sy n="71" d="100"/>
        </p:scale>
        <p:origin x="618" y="60"/>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3/19/2015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‹nr.›</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3/19/2015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‹nr.›</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256007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da-DK" noProof="1"/>
          </a:p>
        </p:txBody>
      </p:sp>
      <p:sp>
        <p:nvSpPr>
          <p:cNvPr id="4" name="Slaida numura vietturis 3"/>
          <p:cNvSpPr>
            <a:spLocks noGrp="1"/>
          </p:cNvSpPr>
          <p:nvPr>
            <p:ph type="sldNum" sz="quarter" idx="10"/>
          </p:nvPr>
        </p:nvSpPr>
        <p:spPr/>
        <p:txBody>
          <a:bodyPr/>
          <a:lstStyle/>
          <a:p>
            <a:fld id="{F93199CD-3E1B-4AE6-990F-76F925F5EA9F}" type="slidenum">
              <a:rPr lang="lv-LV" smtClean="0"/>
              <a:t>3</a:t>
            </a:fld>
            <a:endParaRPr lang="lv-LV"/>
          </a:p>
        </p:txBody>
      </p:sp>
    </p:spTree>
    <p:extLst>
      <p:ext uri="{BB962C8B-B14F-4D97-AF65-F5344CB8AC3E}">
        <p14:creationId xmlns:p14="http://schemas.microsoft.com/office/powerpoint/2010/main" val="75901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10"/>
          </p:nvPr>
        </p:nvSpPr>
        <p:spPr/>
        <p:txBody>
          <a:bodyPr/>
          <a:lstStyle/>
          <a:p>
            <a:fld id="{F93199CD-3E1B-4AE6-990F-76F925F5EA9F}" type="slidenum">
              <a:rPr lang="en-US" smtClean="0"/>
              <a:t>19</a:t>
            </a:fld>
            <a:endParaRPr lang="en-US"/>
          </a:p>
        </p:txBody>
      </p:sp>
    </p:spTree>
    <p:extLst>
      <p:ext uri="{BB962C8B-B14F-4D97-AF65-F5344CB8AC3E}">
        <p14:creationId xmlns:p14="http://schemas.microsoft.com/office/powerpoint/2010/main" val="2644003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da-DK" smtClean="0"/>
              <a:t>Klik for at redigere i master</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a:p>
        </p:txBody>
      </p:sp>
      <p:sp>
        <p:nvSpPr>
          <p:cNvPr id="3" name="Vertical Text Placeholder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Date Placeholder 3"/>
          <p:cNvSpPr>
            <a:spLocks noGrp="1"/>
          </p:cNvSpPr>
          <p:nvPr>
            <p:ph type="dt" sz="half" idx="10"/>
          </p:nvPr>
        </p:nvSpPr>
        <p:spPr/>
        <p:txBody>
          <a:bodyPr/>
          <a:lstStyle/>
          <a:p>
            <a:fld id="{03F41C87-7AD9-4845-A077-840E4A0F3F06}" type="datetimeFigureOut">
              <a:rPr lang="en-US" smtClean="0"/>
              <a:t>3/19/2015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da-DK" smtClean="0"/>
              <a:t>Klik for at redigere i master</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Date Placeholder 3"/>
          <p:cNvSpPr>
            <a:spLocks noGrp="1"/>
          </p:cNvSpPr>
          <p:nvPr>
            <p:ph type="dt" sz="half" idx="10"/>
          </p:nvPr>
        </p:nvSpPr>
        <p:spPr/>
        <p:txBody>
          <a:bodyPr/>
          <a:lstStyle/>
          <a:p>
            <a:fld id="{03F41C87-7AD9-4845-A077-840E4A0F3F06}" type="datetimeFigureOut">
              <a:rPr lang="en-US" smtClean="0"/>
              <a:t>3/19/2015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a:p>
        </p:txBody>
      </p:sp>
      <p:sp>
        <p:nvSpPr>
          <p:cNvPr id="3" name="Content Placeholder 2"/>
          <p:cNvSpPr>
            <a:spLocks noGrp="1"/>
          </p:cNvSpPr>
          <p:nvPr>
            <p:ph idx="1"/>
          </p:nvPr>
        </p:nvSpPr>
        <p:spPr/>
        <p:txBody>
          <a:bodyPr/>
          <a:lstStyle>
            <a:lvl5pPr>
              <a:defRPr/>
            </a:lvl5pPr>
            <a:lvl6pPr>
              <a:defRPr/>
            </a:lvl6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Date Placeholder 3"/>
          <p:cNvSpPr>
            <a:spLocks noGrp="1"/>
          </p:cNvSpPr>
          <p:nvPr>
            <p:ph type="dt" sz="half" idx="10"/>
          </p:nvPr>
        </p:nvSpPr>
        <p:spPr/>
        <p:txBody>
          <a:bodyPr/>
          <a:lstStyle/>
          <a:p>
            <a:fld id="{03F41C87-7AD9-4845-A077-840E4A0F3F06}" type="datetimeFigureOut">
              <a:rPr lang="en-US" smtClean="0"/>
              <a:t>3/19/2015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da-DK" smtClean="0"/>
              <a:t>Klik for at redigere i master</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03F41C87-7AD9-4845-A077-840E4A0F3F06}" type="datetimeFigureOut">
              <a:rPr lang="en-US" smtClean="0"/>
              <a:t>3/19/2015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da-DK" smtClean="0"/>
              <a:t>Klik for at redigere i master</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5" name="Date Placeholder 4"/>
          <p:cNvSpPr>
            <a:spLocks noGrp="1"/>
          </p:cNvSpPr>
          <p:nvPr>
            <p:ph type="dt" sz="half" idx="10"/>
          </p:nvPr>
        </p:nvSpPr>
        <p:spPr/>
        <p:txBody>
          <a:bodyPr/>
          <a:lstStyle/>
          <a:p>
            <a:fld id="{03F41C87-7AD9-4845-A077-840E4A0F3F06}" type="datetimeFigureOut">
              <a:rPr lang="en-US" smtClean="0"/>
              <a:t>3/19/2015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da-DK" smtClean="0"/>
              <a:t>Klik for at redigere i master</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7" name="Date Placeholder 6"/>
          <p:cNvSpPr>
            <a:spLocks noGrp="1"/>
          </p:cNvSpPr>
          <p:nvPr>
            <p:ph type="dt" sz="half" idx="10"/>
          </p:nvPr>
        </p:nvSpPr>
        <p:spPr/>
        <p:txBody>
          <a:bodyPr/>
          <a:lstStyle/>
          <a:p>
            <a:fld id="{03F41C87-7AD9-4845-A077-840E4A0F3F06}" type="datetimeFigureOut">
              <a:rPr lang="en-US" smtClean="0"/>
              <a:t>3/19/2015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a:p>
        </p:txBody>
      </p:sp>
      <p:sp>
        <p:nvSpPr>
          <p:cNvPr id="3" name="Date Placeholder 2"/>
          <p:cNvSpPr>
            <a:spLocks noGrp="1"/>
          </p:cNvSpPr>
          <p:nvPr>
            <p:ph type="dt" sz="half" idx="10"/>
          </p:nvPr>
        </p:nvSpPr>
        <p:spPr/>
        <p:txBody>
          <a:bodyPr/>
          <a:lstStyle/>
          <a:p>
            <a:fld id="{03F41C87-7AD9-4845-A077-840E4A0F3F06}" type="datetimeFigureOut">
              <a:rPr lang="en-US" smtClean="0"/>
              <a:t>3/19/2015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3/19/2015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da-DK" smtClean="0"/>
              <a:t>Klik for at redigere i master</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03F41C87-7AD9-4845-A077-840E4A0F3F06}" type="datetimeFigureOut">
              <a:rPr lang="en-US" smtClean="0"/>
              <a:t>3/19/2015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da-DK" smtClean="0"/>
              <a:t>Klik for at redigere i master</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03F41C87-7AD9-4845-A077-840E4A0F3F06}" type="datetimeFigureOut">
              <a:rPr lang="en-US" smtClean="0"/>
              <a:pPr/>
              <a:t>3/19/2015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‹nr.›</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da-DK" smtClean="0"/>
              <a:t>Klik for at redigere i master</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smtClean="0"/>
              <a:pPr/>
              <a:t>3/19/2015</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‹nr.›</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developer.android.com/training/scheduling/alarms.html" TargetMode="External"/><Relationship Id="rId3" Type="http://schemas.openxmlformats.org/officeDocument/2006/relationships/hyperlink" Target="https://developers.facebook.com/docs/android?locale=da_DK" TargetMode="External"/><Relationship Id="rId7" Type="http://schemas.openxmlformats.org/officeDocument/2006/relationships/hyperlink" Target="http://oauth.net/" TargetMode="External"/><Relationship Id="rId2" Type="http://schemas.openxmlformats.org/officeDocument/2006/relationships/hyperlink" Target="http://developer.android.com/guide/index.html" TargetMode="External"/><Relationship Id="rId1" Type="http://schemas.openxmlformats.org/officeDocument/2006/relationships/slideLayout" Target="../slideLayouts/slideLayout8.xml"/><Relationship Id="rId6" Type="http://schemas.openxmlformats.org/officeDocument/2006/relationships/hyperlink" Target="https://www.lucidchart.com/home" TargetMode="External"/><Relationship Id="rId5" Type="http://schemas.openxmlformats.org/officeDocument/2006/relationships/hyperlink" Target="https://github.com/" TargetMode="External"/><Relationship Id="rId10" Type="http://schemas.openxmlformats.org/officeDocument/2006/relationships/hyperlink" Target="http://developer.android.com/reference/android/provider/Telephony.html" TargetMode="External"/><Relationship Id="rId4" Type="http://schemas.openxmlformats.org/officeDocument/2006/relationships/hyperlink" Target="https://dev.twitter.com/products/fabric" TargetMode="External"/><Relationship Id="rId9" Type="http://schemas.openxmlformats.org/officeDocument/2006/relationships/hyperlink" Target="https://developer.android.com/reference/android/app/AlarmManag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89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OAuth</a:t>
            </a:r>
            <a:r>
              <a:rPr lang="da-DK" dirty="0" smtClean="0"/>
              <a:t>/Twitter</a:t>
            </a:r>
            <a:endParaRPr lang="en-US" dirty="0"/>
          </a:p>
        </p:txBody>
      </p:sp>
      <p:sp>
        <p:nvSpPr>
          <p:cNvPr id="4" name="Rektangel 3"/>
          <p:cNvSpPr/>
          <p:nvPr/>
        </p:nvSpPr>
        <p:spPr>
          <a:xfrm>
            <a:off x="1522413" y="796642"/>
            <a:ext cx="6162008" cy="400110"/>
          </a:xfrm>
          <a:prstGeom prst="rect">
            <a:avLst/>
          </a:prstGeom>
        </p:spPr>
        <p:txBody>
          <a:bodyPr wrap="none">
            <a:spAutoFit/>
          </a:bodyPr>
          <a:lstStyle/>
          <a:p>
            <a:r>
              <a:rPr lang="da-DK" sz="2000" dirty="0">
                <a:solidFill>
                  <a:schemeClr val="accent1"/>
                </a:solidFill>
              </a:rPr>
              <a:t>Step </a:t>
            </a:r>
            <a:r>
              <a:rPr lang="da-DK" sz="2000" dirty="0" smtClean="0">
                <a:solidFill>
                  <a:schemeClr val="accent1"/>
                </a:solidFill>
              </a:rPr>
              <a:t>3: </a:t>
            </a:r>
            <a:r>
              <a:rPr lang="da-DK" sz="2000" dirty="0" err="1" smtClean="0">
                <a:solidFill>
                  <a:schemeClr val="accent1"/>
                </a:solidFill>
              </a:rPr>
              <a:t>Converting</a:t>
            </a:r>
            <a:r>
              <a:rPr lang="da-DK" sz="2000" dirty="0" smtClean="0">
                <a:solidFill>
                  <a:schemeClr val="accent1"/>
                </a:solidFill>
              </a:rPr>
              <a:t> the </a:t>
            </a:r>
            <a:r>
              <a:rPr lang="da-DK" sz="2000" dirty="0" err="1" smtClean="0">
                <a:solidFill>
                  <a:schemeClr val="accent1"/>
                </a:solidFill>
              </a:rPr>
              <a:t>Request</a:t>
            </a:r>
            <a:r>
              <a:rPr lang="da-DK" sz="2000" dirty="0" smtClean="0">
                <a:solidFill>
                  <a:schemeClr val="accent1"/>
                </a:solidFill>
              </a:rPr>
              <a:t> </a:t>
            </a:r>
            <a:r>
              <a:rPr lang="da-DK" sz="2000" dirty="0" err="1" smtClean="0">
                <a:solidFill>
                  <a:schemeClr val="accent1"/>
                </a:solidFill>
              </a:rPr>
              <a:t>Token</a:t>
            </a:r>
            <a:r>
              <a:rPr lang="da-DK" sz="2000" dirty="0" smtClean="0">
                <a:solidFill>
                  <a:schemeClr val="accent1"/>
                </a:solidFill>
              </a:rPr>
              <a:t> to an Access </a:t>
            </a:r>
            <a:r>
              <a:rPr lang="da-DK" sz="2000" dirty="0" err="1" smtClean="0">
                <a:solidFill>
                  <a:schemeClr val="accent1"/>
                </a:solidFill>
              </a:rPr>
              <a:t>Token</a:t>
            </a:r>
            <a:endParaRPr lang="en-US" sz="2000" dirty="0">
              <a:solidFill>
                <a:schemeClr val="accent1"/>
              </a:solidFill>
            </a:endParaRPr>
          </a:p>
        </p:txBody>
      </p:sp>
      <p:pic>
        <p:nvPicPr>
          <p:cNvPr id="3074" name="Picture 2" descr="https://g.twimg.com/dev/sites/default/files/images_documentation/sign-in-oauth-3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866160"/>
            <a:ext cx="8316416" cy="4371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32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Database</a:t>
            </a:r>
            <a:endParaRPr lang="en-US" dirty="0"/>
          </a:p>
        </p:txBody>
      </p:sp>
      <p:sp>
        <p:nvSpPr>
          <p:cNvPr id="3" name="Pladsholder til indhold 2"/>
          <p:cNvSpPr>
            <a:spLocks noGrp="1"/>
          </p:cNvSpPr>
          <p:nvPr>
            <p:ph idx="1"/>
          </p:nvPr>
        </p:nvSpPr>
        <p:spPr/>
        <p:txBody>
          <a:bodyPr>
            <a:normAutofit/>
          </a:bodyPr>
          <a:lstStyle/>
          <a:p>
            <a:r>
              <a:rPr lang="en-US" dirty="0" smtClean="0"/>
              <a:t>SQLite </a:t>
            </a:r>
            <a:r>
              <a:rPr lang="en-US" dirty="0"/>
              <a:t>database created using the </a:t>
            </a:r>
            <a:r>
              <a:rPr lang="en-US" dirty="0" err="1"/>
              <a:t>SQLiteOpenHelper</a:t>
            </a:r>
            <a:r>
              <a:rPr lang="en-US" dirty="0"/>
              <a:t> class and is stored locally on the mobile device</a:t>
            </a:r>
            <a:r>
              <a:rPr lang="en-US" dirty="0" smtClean="0"/>
              <a:t>.</a:t>
            </a:r>
            <a:endParaRPr lang="en-US" dirty="0"/>
          </a:p>
          <a:p>
            <a:r>
              <a:rPr lang="en-US" dirty="0"/>
              <a:t>All queries to the database are done though the class </a:t>
            </a:r>
            <a:r>
              <a:rPr lang="en-US" dirty="0" err="1"/>
              <a:t>MyDatabaseHandler</a:t>
            </a:r>
            <a:r>
              <a:rPr lang="en-US" dirty="0"/>
              <a:t> which simplifies the inputs needed to do a query and does some basic data manipulation to make the data easily readable by other parts of the system</a:t>
            </a:r>
            <a:r>
              <a:rPr lang="en-US" dirty="0" smtClean="0"/>
              <a:t>.</a:t>
            </a:r>
            <a:endParaRPr lang="en-US" dirty="0"/>
          </a:p>
          <a:p>
            <a:r>
              <a:rPr lang="en-US" dirty="0"/>
              <a:t>Database does not support all CRUD commands for every table yet. The next features to be implemented after/during spring break is the ability </a:t>
            </a:r>
            <a:r>
              <a:rPr lang="en-US" dirty="0" smtClean="0"/>
              <a:t>to </a:t>
            </a:r>
            <a:r>
              <a:rPr lang="en-US" dirty="0"/>
              <a:t>update existing rows in the different tables. </a:t>
            </a:r>
          </a:p>
        </p:txBody>
      </p:sp>
    </p:spTree>
    <p:extLst>
      <p:ext uri="{BB962C8B-B14F-4D97-AF65-F5344CB8AC3E}">
        <p14:creationId xmlns:p14="http://schemas.microsoft.com/office/powerpoint/2010/main" val="257867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Database</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3" y="2060848"/>
            <a:ext cx="9097864" cy="3260576"/>
          </a:xfrm>
          <a:prstGeom prst="rect">
            <a:avLst/>
          </a:prstGeom>
          <a:ln w="76200" cap="sq" cmpd="thickThin">
            <a:solidFill>
              <a:schemeClr val="bg2">
                <a:lumMod val="90000"/>
                <a:lumOff val="10000"/>
              </a:schemeClr>
            </a:solidFill>
            <a:prstDash val="solid"/>
            <a:miter lim="800000"/>
          </a:ln>
          <a:effectLst>
            <a:innerShdw blurRad="76200">
              <a:srgbClr val="000000"/>
            </a:innerShdw>
            <a:reflection blurRad="6350" stA="50000" endA="300" endPos="38500" dist="50800" dir="5400000" sy="-100000" algn="bl" rotWithShape="0"/>
          </a:effectLst>
        </p:spPr>
      </p:pic>
    </p:spTree>
    <p:extLst>
      <p:ext uri="{BB962C8B-B14F-4D97-AF65-F5344CB8AC3E}">
        <p14:creationId xmlns:p14="http://schemas.microsoft.com/office/powerpoint/2010/main" val="407800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noProof="1" smtClean="0"/>
              <a:t>Upcoming Changes</a:t>
            </a:r>
            <a:endParaRPr lang="da-DK" noProof="1"/>
          </a:p>
        </p:txBody>
      </p:sp>
      <p:sp>
        <p:nvSpPr>
          <p:cNvPr id="3" name="Tekstpladsholder 2"/>
          <p:cNvSpPr>
            <a:spLocks noGrp="1"/>
          </p:cNvSpPr>
          <p:nvPr>
            <p:ph type="body" idx="1"/>
          </p:nvPr>
        </p:nvSpPr>
        <p:spPr/>
        <p:txBody>
          <a:bodyPr/>
          <a:lstStyle/>
          <a:p>
            <a:r>
              <a:rPr lang="da-DK" noProof="1" smtClean="0"/>
              <a:t>From now till the open house</a:t>
            </a:r>
            <a:endParaRPr lang="da-DK" noProof="1"/>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noProof="1" smtClean="0"/>
              <a:t>The Updated Schedule</a:t>
            </a:r>
            <a:endParaRPr lang="da-DK" noProof="1"/>
          </a:p>
        </p:txBody>
      </p:sp>
      <p:graphicFrame>
        <p:nvGraphicFramePr>
          <p:cNvPr id="5" name="Pladsholder til indhold 4"/>
          <p:cNvGraphicFramePr>
            <a:graphicFrameLocks noGrp="1"/>
          </p:cNvGraphicFramePr>
          <p:nvPr>
            <p:ph idx="1"/>
            <p:extLst>
              <p:ext uri="{D42A27DB-BD31-4B8C-83A1-F6EECF244321}">
                <p14:modId xmlns:p14="http://schemas.microsoft.com/office/powerpoint/2010/main" val="192274710"/>
              </p:ext>
            </p:extLst>
          </p:nvPr>
        </p:nvGraphicFramePr>
        <p:xfrm>
          <a:off x="5446340" y="332656"/>
          <a:ext cx="5688631" cy="6205802"/>
        </p:xfrm>
        <a:graphic>
          <a:graphicData uri="http://schemas.openxmlformats.org/drawingml/2006/table">
            <a:tbl>
              <a:tblPr>
                <a:effectLst>
                  <a:outerShdw blurRad="381000" dist="12700" dir="2700000" sx="101000" sy="101000" algn="tl" rotWithShape="0">
                    <a:schemeClr val="tx1">
                      <a:alpha val="50000"/>
                    </a:schemeClr>
                  </a:outerShdw>
                </a:effectLst>
              </a:tblPr>
              <a:tblGrid>
                <a:gridCol w="421378"/>
                <a:gridCol w="512984"/>
                <a:gridCol w="1108414"/>
                <a:gridCol w="975586"/>
                <a:gridCol w="691614"/>
                <a:gridCol w="1978655"/>
              </a:tblGrid>
              <a:tr h="68760">
                <a:tc>
                  <a:txBody>
                    <a:bodyPr/>
                    <a:lstStyle/>
                    <a:p>
                      <a:pPr rtl="0" fontAlgn="ctr"/>
                      <a:r>
                        <a:rPr lang="en-US" sz="500" b="1" u="sng" dirty="0">
                          <a:solidFill>
                            <a:schemeClr val="bg1"/>
                          </a:solidFill>
                          <a:effectLst/>
                          <a:latin typeface="verdana" panose="020B0604030504040204" pitchFamily="34" charset="0"/>
                        </a:rPr>
                        <a:t>Task#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algn="r" rtl="0" fontAlgn="ctr"/>
                      <a:r>
                        <a:rPr lang="en-US" sz="500" b="1" u="sng">
                          <a:solidFill>
                            <a:schemeClr val="bg1"/>
                          </a:solidFill>
                          <a:effectLst/>
                          <a:latin typeface="verdana" panose="020B0604030504040204" pitchFamily="34" charset="0"/>
                        </a:rPr>
                        <a:t>Finish Date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ctr"/>
                      <a:r>
                        <a:rPr lang="en-US" sz="500" b="1" u="sng">
                          <a:solidFill>
                            <a:schemeClr val="bg1"/>
                          </a:solidFill>
                          <a:effectLst/>
                          <a:latin typeface="verdana" panose="020B0604030504040204" pitchFamily="34" charset="0"/>
                        </a:rPr>
                        <a:t>Task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b"/>
                      <a:r>
                        <a:rPr lang="en-US" sz="500" b="1" u="sng">
                          <a:solidFill>
                            <a:schemeClr val="bg1"/>
                          </a:solidFill>
                          <a:effectLst/>
                          <a:latin typeface="verdana" panose="020B0604030504040204" pitchFamily="34" charset="0"/>
                        </a:rPr>
                        <a:t>Description</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ctr"/>
                      <a:r>
                        <a:rPr lang="en-US" sz="500" b="1" u="sng">
                          <a:solidFill>
                            <a:schemeClr val="bg1"/>
                          </a:solidFill>
                          <a:effectLst/>
                          <a:latin typeface="verdana" panose="020B0604030504040204" pitchFamily="34" charset="0"/>
                        </a:rPr>
                        <a:t>Member</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ctr"/>
                      <a:r>
                        <a:rPr lang="en-US" sz="500" b="1" u="sng">
                          <a:solidFill>
                            <a:schemeClr val="bg1"/>
                          </a:solidFill>
                          <a:effectLst/>
                          <a:latin typeface="verdana" panose="020B0604030504040204" pitchFamily="34" charset="0"/>
                        </a:rPr>
                        <a:t>Link/Guidance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r>
              <a:tr h="392288">
                <a:tc>
                  <a:txBody>
                    <a:bodyPr/>
                    <a:lstStyle/>
                    <a:p>
                      <a:pPr algn="l" rtl="0" fontAlgn="ctr"/>
                      <a:r>
                        <a:rPr lang="en-US" sz="500" b="1">
                          <a:solidFill>
                            <a:schemeClr val="bg1"/>
                          </a:solidFill>
                          <a:effectLst/>
                          <a:latin typeface="verdana" panose="020B0604030504040204" pitchFamily="34" charset="0"/>
                        </a:rPr>
                        <a:t>1</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algn="r" rtl="0" fontAlgn="ctr"/>
                      <a:r>
                        <a:rPr lang="en-US" sz="500" dirty="0" smtClean="0">
                          <a:solidFill>
                            <a:schemeClr val="bg1"/>
                          </a:solidFill>
                          <a:effectLst/>
                          <a:latin typeface="verdana" panose="020B0604030504040204" pitchFamily="34" charset="0"/>
                        </a:rPr>
                        <a:t>1/22/2015</a:t>
                      </a:r>
                      <a:endParaRPr lang="en-US" sz="500" dirty="0">
                        <a:solidFill>
                          <a:schemeClr val="bg1"/>
                        </a:solidFill>
                        <a:effectLst/>
                        <a:latin typeface="verdana" panose="020B0604030504040204" pitchFamily="34" charset="0"/>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Learn Android development</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b"/>
                      <a:r>
                        <a:rPr lang="en-US" sz="500">
                          <a:solidFill>
                            <a:schemeClr val="bg1"/>
                          </a:solidFill>
                          <a:effectLst/>
                          <a:latin typeface="verdana" panose="020B0604030504040204" pitchFamily="34" charset="0"/>
                        </a:rPr>
                        <a:t>Get accustomed to the Android framework, learn how activities &amp; services function, and be comfortable with basic development in the Android Studio IDE</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u="sng" dirty="0">
                          <a:solidFill>
                            <a:schemeClr val="bg1"/>
                          </a:solidFill>
                          <a:effectLst/>
                          <a:hlinkClick r:id="rId2"/>
                        </a:rPr>
                        <a:t>http://developer.android.com/guide/index.html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r>
              <a:tr h="327583">
                <a:tc>
                  <a:txBody>
                    <a:bodyPr/>
                    <a:lstStyle/>
                    <a:p>
                      <a:pPr algn="l" rtl="0" fontAlgn="ctr"/>
                      <a:r>
                        <a:rPr lang="en-US" sz="500" b="1">
                          <a:solidFill>
                            <a:schemeClr val="bg1"/>
                          </a:solidFill>
                          <a:effectLst/>
                          <a:latin typeface="verdana" panose="020B0604030504040204" pitchFamily="34" charset="0"/>
                        </a:rPr>
                        <a:t>2</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algn="r" rtl="0" fontAlgn="ctr"/>
                      <a:r>
                        <a:rPr lang="en-US" sz="500" dirty="0">
                          <a:solidFill>
                            <a:schemeClr val="bg1"/>
                          </a:solidFill>
                          <a:effectLst/>
                          <a:latin typeface="verdana" panose="020B0604030504040204" pitchFamily="34" charset="0"/>
                        </a:rPr>
                        <a:t>1/22/2015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Learn Facebook API (&amp; SDK)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b"/>
                      <a:r>
                        <a:rPr lang="en-US" sz="500">
                          <a:solidFill>
                            <a:schemeClr val="bg1"/>
                          </a:solidFill>
                          <a:effectLst/>
                          <a:latin typeface="verdana" panose="020B0604030504040204" pitchFamily="34" charset="0"/>
                        </a:rPr>
                        <a:t>Understand the basic tools available through the API and learn how to use the Facebook SDK for login + messaging</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u="sng" dirty="0">
                          <a:solidFill>
                            <a:schemeClr val="bg1"/>
                          </a:solidFill>
                          <a:effectLst/>
                          <a:hlinkClick r:id="rId3"/>
                        </a:rPr>
                        <a:t>https://developers.facebook.com/docs/android?locale=da_DK</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r>
              <a:tr h="262877">
                <a:tc>
                  <a:txBody>
                    <a:bodyPr/>
                    <a:lstStyle/>
                    <a:p>
                      <a:pPr algn="l" rtl="0" fontAlgn="ctr"/>
                      <a:r>
                        <a:rPr lang="en-US" sz="500" b="1">
                          <a:solidFill>
                            <a:schemeClr val="bg1"/>
                          </a:solidFill>
                          <a:effectLst/>
                          <a:latin typeface="verdana" panose="020B0604030504040204" pitchFamily="34" charset="0"/>
                        </a:rPr>
                        <a:t>3</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algn="r" rtl="0" fontAlgn="ctr"/>
                      <a:r>
                        <a:rPr lang="en-US" sz="500">
                          <a:solidFill>
                            <a:schemeClr val="bg1"/>
                          </a:solidFill>
                          <a:effectLst/>
                          <a:latin typeface="verdana" panose="020B0604030504040204" pitchFamily="34" charset="0"/>
                        </a:rPr>
                        <a:t>1/22/2015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dirty="0">
                          <a:solidFill>
                            <a:schemeClr val="bg1"/>
                          </a:solidFill>
                          <a:effectLst/>
                          <a:latin typeface="verdana" panose="020B0604030504040204" pitchFamily="34" charset="0"/>
                        </a:rPr>
                        <a:t>Learn Twitter API (&amp; Fabric SDK)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b"/>
                      <a:r>
                        <a:rPr lang="en-US" sz="500">
                          <a:solidFill>
                            <a:schemeClr val="bg1"/>
                          </a:solidFill>
                          <a:effectLst/>
                          <a:latin typeface="verdana" panose="020B0604030504040204" pitchFamily="34" charset="0"/>
                        </a:rPr>
                        <a:t>Understand the basic tools available through the API and learn how to use the Fabric SDK for login + tweeting</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u="sng" dirty="0">
                          <a:solidFill>
                            <a:schemeClr val="bg1"/>
                          </a:solidFill>
                          <a:effectLst/>
                          <a:hlinkClick r:id="rId4"/>
                        </a:rPr>
                        <a:t>https://dev.twitter.com/products/fabric</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r>
              <a:tr h="327583">
                <a:tc>
                  <a:txBody>
                    <a:bodyPr/>
                    <a:lstStyle/>
                    <a:p>
                      <a:pPr algn="l" rtl="0" fontAlgn="ctr"/>
                      <a:r>
                        <a:rPr lang="en-US" sz="500" b="1" dirty="0">
                          <a:solidFill>
                            <a:schemeClr val="bg1"/>
                          </a:solidFill>
                          <a:effectLst/>
                          <a:latin typeface="verdana" panose="020B0604030504040204" pitchFamily="34" charset="0"/>
                        </a:rPr>
                        <a:t>4</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Set up code sharing</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b"/>
                      <a:r>
                        <a:rPr lang="en-US" sz="500">
                          <a:solidFill>
                            <a:schemeClr val="bg1"/>
                          </a:solidFill>
                          <a:effectLst/>
                          <a:latin typeface="verdana" panose="020B0604030504040204" pitchFamily="34" charset="0"/>
                        </a:rPr>
                        <a:t>Create and share a GitHub-repository, and make sure everybody on the team understands how to use it</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Sebastian (everybody else create public acounts and install Github for Mac/Windows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u="sng" dirty="0">
                          <a:solidFill>
                            <a:schemeClr val="bg1"/>
                          </a:solidFill>
                          <a:effectLst/>
                          <a:hlinkClick r:id="rId5"/>
                        </a:rPr>
                        <a:t>https://github.com/</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r>
              <a:tr h="133465">
                <a:tc>
                  <a:txBody>
                    <a:bodyPr/>
                    <a:lstStyle/>
                    <a:p>
                      <a:pPr algn="l" rtl="0" fontAlgn="ctr"/>
                      <a:r>
                        <a:rPr lang="en-US" sz="500" b="1">
                          <a:solidFill>
                            <a:schemeClr val="bg1"/>
                          </a:solidFill>
                          <a:effectLst/>
                          <a:latin typeface="verdana" panose="020B0604030504040204" pitchFamily="34" charset="0"/>
                        </a:rPr>
                        <a:t>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Set up programming environment</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b"/>
                      <a:r>
                        <a:rPr lang="en-US" sz="500">
                          <a:solidFill>
                            <a:schemeClr val="bg1"/>
                          </a:solidFill>
                          <a:effectLst/>
                          <a:latin typeface="verdana" panose="020B0604030504040204" pitchFamily="34" charset="0"/>
                        </a:rPr>
                        <a:t>Download and run Android Studio (and Android VM)</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r>
              <a:tr h="327583">
                <a:tc>
                  <a:txBody>
                    <a:bodyPr/>
                    <a:lstStyle/>
                    <a:p>
                      <a:pPr algn="l" rtl="0" fontAlgn="ctr"/>
                      <a:r>
                        <a:rPr lang="en-US" sz="500" b="1">
                          <a:solidFill>
                            <a:schemeClr val="bg1"/>
                          </a:solidFill>
                          <a:effectLst/>
                          <a:latin typeface="verdana" panose="020B0604030504040204" pitchFamily="34" charset="0"/>
                        </a:rPr>
                        <a:t>6</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App design on Lucidchart</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r>
                        <a:rPr lang="en-US" sz="500">
                          <a:solidFill>
                            <a:schemeClr val="bg1"/>
                          </a:solidFill>
                          <a:effectLst/>
                          <a:latin typeface="verdana" panose="020B0604030504040204" pitchFamily="34" charset="0"/>
                        </a:rPr>
                        <a:t>Design the general look of the User Interface using the available tools on Lucidchart (and sign-up with syr.edu-email for educational license)</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Preston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u="sng" dirty="0">
                          <a:solidFill>
                            <a:schemeClr val="bg1"/>
                          </a:solidFill>
                          <a:effectLst/>
                          <a:hlinkClick r:id="rId6"/>
                        </a:rPr>
                        <a:t>https://www.lucidchart.com/home</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r>
              <a:tr h="327583">
                <a:tc>
                  <a:txBody>
                    <a:bodyPr/>
                    <a:lstStyle/>
                    <a:p>
                      <a:pPr algn="l" rtl="0" fontAlgn="ctr"/>
                      <a:r>
                        <a:rPr lang="en-US" sz="500" b="1">
                          <a:solidFill>
                            <a:schemeClr val="bg1"/>
                          </a:solidFill>
                          <a:effectLst/>
                          <a:latin typeface="verdana" panose="020B0604030504040204" pitchFamily="34" charset="0"/>
                        </a:rPr>
                        <a:t>7</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Design the database structure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r>
                        <a:rPr lang="en-US" sz="500">
                          <a:solidFill>
                            <a:schemeClr val="bg1"/>
                          </a:solidFill>
                          <a:effectLst/>
                          <a:latin typeface="verdana" panose="020B0604030504040204" pitchFamily="34" charset="0"/>
                        </a:rPr>
                        <a:t>Decide upon what data should be stored in the database, what types they are, and create a schema to illustrate this (think about redundancy)</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Anders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r>
              <a:tr h="133465">
                <a:tc>
                  <a:txBody>
                    <a:bodyPr/>
                    <a:lstStyle/>
                    <a:p>
                      <a:pPr algn="l" rtl="0" fontAlgn="ctr"/>
                      <a:r>
                        <a:rPr lang="en-US" sz="500" b="1">
                          <a:solidFill>
                            <a:schemeClr val="bg1"/>
                          </a:solidFill>
                          <a:effectLst/>
                          <a:latin typeface="verdana" panose="020B0604030504040204" pitchFamily="34" charset="0"/>
                        </a:rPr>
                        <a:t>8</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Design system architecture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r>
                        <a:rPr lang="en-US" sz="500">
                          <a:solidFill>
                            <a:schemeClr val="bg1"/>
                          </a:solidFill>
                          <a:effectLst/>
                          <a:latin typeface="verdana" panose="020B0604030504040204" pitchFamily="34" charset="0"/>
                        </a:rPr>
                        <a:t>Decide how the system architecture will be set up</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dirty="0">
                          <a:solidFill>
                            <a:schemeClr val="bg1"/>
                          </a:solidFill>
                          <a:effectLst/>
                        </a:rPr>
                        <a:t>Refer to SRS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r>
              <a:tr h="198171">
                <a:tc>
                  <a:txBody>
                    <a:bodyPr/>
                    <a:lstStyle/>
                    <a:p>
                      <a:pPr algn="l" rtl="0" fontAlgn="ctr"/>
                      <a:r>
                        <a:rPr lang="en-US" sz="500" b="1">
                          <a:solidFill>
                            <a:schemeClr val="bg1"/>
                          </a:solidFill>
                          <a:effectLst/>
                          <a:latin typeface="verdana" panose="020B0604030504040204" pitchFamily="34" charset="0"/>
                        </a:rPr>
                        <a:t>9</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2/5/2015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Facebook/Twitter Authentication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Program the user authentication into the application</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u="sng" dirty="0">
                          <a:solidFill>
                            <a:schemeClr val="bg1"/>
                          </a:solidFill>
                          <a:effectLst/>
                          <a:hlinkClick r:id="rId7"/>
                        </a:rPr>
                        <a:t>http://oauth.net/</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10</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2/5/2015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Set-up database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the database related to the structure previously created</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Anders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11</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2/12/2015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CRUD operations on events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create, read, update, and delete operations for events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12</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2/12/2015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CRUD operations on notifications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create, read, update, and delete operations for notifications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33465">
                <a:tc>
                  <a:txBody>
                    <a:bodyPr/>
                    <a:lstStyle/>
                    <a:p>
                      <a:pPr algn="l" rtl="0" fontAlgn="ctr"/>
                      <a:r>
                        <a:rPr lang="en-US" sz="500" b="1">
                          <a:solidFill>
                            <a:schemeClr val="bg1"/>
                          </a:solidFill>
                          <a:effectLst/>
                          <a:latin typeface="verdana" panose="020B0604030504040204" pitchFamily="34" charset="0"/>
                        </a:rPr>
                        <a:t>13</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2/19/2015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Create Initial Layout Files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Program a quick draft of the different layout-files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Preston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456994">
                <a:tc>
                  <a:txBody>
                    <a:bodyPr/>
                    <a:lstStyle/>
                    <a:p>
                      <a:pPr algn="l" rtl="0" fontAlgn="ctr"/>
                      <a:r>
                        <a:rPr lang="en-US" sz="500" b="1">
                          <a:solidFill>
                            <a:schemeClr val="bg1"/>
                          </a:solidFill>
                          <a:effectLst/>
                          <a:latin typeface="verdana" panose="020B0604030504040204" pitchFamily="34" charset="0"/>
                        </a:rPr>
                        <a:t>14</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2/26/2015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Connect with Twitter</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the cooperation with the Twitter and Facebook SDKs so the app is able to retrieve information from the social media sites, and also the communication to other users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68760">
                <a:tc>
                  <a:txBody>
                    <a:bodyPr/>
                    <a:lstStyle/>
                    <a:p>
                      <a:pPr algn="l" rtl="0" fontAlgn="ctr"/>
                      <a:r>
                        <a:rPr lang="en-US" sz="500" b="1">
                          <a:solidFill>
                            <a:schemeClr val="bg1"/>
                          </a:solidFill>
                          <a:effectLst/>
                          <a:latin typeface="verdana" panose="020B0604030504040204" pitchFamily="34" charset="0"/>
                        </a:rPr>
                        <a:t>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ctr"/>
                      <a:r>
                        <a:rPr lang="en-US" sz="500">
                          <a:solidFill>
                            <a:schemeClr val="bg1"/>
                          </a:solidFill>
                          <a:effectLst/>
                          <a:latin typeface="verdana" panose="020B0604030504040204" pitchFamily="34" charset="0"/>
                        </a:rPr>
                        <a:t>3/3/2015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Make prototype presentation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Everybody</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r h="68760">
                <a:tc rowSpan="2">
                  <a:txBody>
                    <a:bodyPr/>
                    <a:lstStyle/>
                    <a:p>
                      <a:pPr algn="l" rtl="0" fontAlgn="ctr"/>
                      <a:r>
                        <a:rPr lang="en-US" sz="500" b="1">
                          <a:solidFill>
                            <a:schemeClr val="bg1"/>
                          </a:solidFill>
                          <a:effectLst/>
                          <a:latin typeface="verdana" panose="020B0604030504040204" pitchFamily="34" charset="0"/>
                        </a:rPr>
                        <a:t>16</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algn="r" rtl="0" fontAlgn="ctr"/>
                      <a:r>
                        <a:rPr lang="en-US" sz="500">
                          <a:solidFill>
                            <a:schemeClr val="bg1"/>
                          </a:solidFill>
                          <a:effectLst/>
                          <a:latin typeface="verdana" panose="020B0604030504040204" pitchFamily="34" charset="0"/>
                        </a:rPr>
                        <a:t>3/24/2015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rtl="0" fontAlgn="ctr"/>
                      <a:r>
                        <a:rPr lang="en-US" sz="500">
                          <a:solidFill>
                            <a:schemeClr val="bg1"/>
                          </a:solidFill>
                          <a:effectLst/>
                          <a:latin typeface="verdana" panose="020B0604030504040204" pitchFamily="34" charset="0"/>
                        </a:rPr>
                        <a:t>Scheduler</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rtl="0" fontAlgn="b"/>
                      <a:r>
                        <a:rPr lang="en-US" sz="500">
                          <a:solidFill>
                            <a:schemeClr val="bg1"/>
                          </a:solidFill>
                          <a:effectLst/>
                          <a:latin typeface="verdana" panose="020B0604030504040204" pitchFamily="34" charset="0"/>
                        </a:rPr>
                        <a:t>Within the program, create a scheduling portion that checks the date to see if it matches any events and if so, sends out the request.</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rtl="0" fontAlgn="ctr"/>
                      <a:r>
                        <a:rPr lang="en-US" sz="500">
                          <a:solidFill>
                            <a:schemeClr val="bg1"/>
                          </a:solidFill>
                          <a:effectLst/>
                          <a:latin typeface="verdana" panose="020B0604030504040204" pitchFamily="34" charset="0"/>
                        </a:rPr>
                        <a:t>Anders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u="sng" dirty="0">
                          <a:solidFill>
                            <a:schemeClr val="bg1"/>
                          </a:solidFill>
                          <a:effectLst/>
                          <a:hlinkClick r:id="rId8"/>
                        </a:rPr>
                        <a:t>https://developer.android.com/training/scheduling/alarms.html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25882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rtl="0" fontAlgn="ctr"/>
                      <a:r>
                        <a:rPr lang="en-US" sz="500" u="sng" dirty="0">
                          <a:solidFill>
                            <a:schemeClr val="bg1"/>
                          </a:solidFill>
                          <a:effectLst/>
                          <a:hlinkClick r:id="rId9"/>
                        </a:rPr>
                        <a:t>https://developer.android.com/reference/android/app/AlarmManager.html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456994">
                <a:tc>
                  <a:txBody>
                    <a:bodyPr/>
                    <a:lstStyle/>
                    <a:p>
                      <a:pPr algn="l" rtl="0" fontAlgn="ctr"/>
                      <a:r>
                        <a:rPr lang="en-US" sz="500" b="1">
                          <a:solidFill>
                            <a:schemeClr val="bg1"/>
                          </a:solidFill>
                          <a:effectLst/>
                          <a:latin typeface="verdana" panose="020B0604030504040204" pitchFamily="34" charset="0"/>
                        </a:rPr>
                        <a:t>17</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3/24/2015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Connect with Facebook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the cooperation with the Twitter and Facebook SDKs so the app is able to retrieve information from the social media sites, and also the communication to other users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18</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3/26/2015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Investigate and implement SMS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Look into the oppurtunities related to text messaging and implement the result</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 &amp; Preston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u="sng" dirty="0">
                          <a:solidFill>
                            <a:schemeClr val="bg1"/>
                          </a:solidFill>
                          <a:effectLst/>
                          <a:hlinkClick r:id="rId10"/>
                        </a:rPr>
                        <a:t>http://developer.android.com/reference/android/provider/Telephony.html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327583">
                <a:tc>
                  <a:txBody>
                    <a:bodyPr/>
                    <a:lstStyle/>
                    <a:p>
                      <a:pPr algn="l" rtl="0" fontAlgn="ctr"/>
                      <a:r>
                        <a:rPr lang="en-US" sz="500" b="1">
                          <a:solidFill>
                            <a:schemeClr val="bg1"/>
                          </a:solidFill>
                          <a:effectLst/>
                          <a:latin typeface="verdana" panose="020B0604030504040204" pitchFamily="34" charset="0"/>
                        </a:rPr>
                        <a:t>19</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3/31/2015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Create Final Layout Files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Program the different Views (Activities) according to the App design made on Lucidchart (include different screen size and orientation)</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 &amp; Preston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68760">
                <a:tc>
                  <a:txBody>
                    <a:bodyPr/>
                    <a:lstStyle/>
                    <a:p>
                      <a:pPr algn="l" rtl="0" fontAlgn="ctr"/>
                      <a:r>
                        <a:rPr lang="en-US" sz="500" b="1">
                          <a:solidFill>
                            <a:schemeClr val="bg1"/>
                          </a:solidFill>
                          <a:effectLst/>
                          <a:latin typeface="verdana" panose="020B0604030504040204" pitchFamily="34" charset="0"/>
                        </a:rPr>
                        <a:t>20</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ctr"/>
                      <a:r>
                        <a:rPr lang="en-US" sz="500">
                          <a:solidFill>
                            <a:schemeClr val="bg1"/>
                          </a:solidFill>
                          <a:effectLst/>
                          <a:latin typeface="verdana" panose="020B0604030504040204" pitchFamily="34" charset="0"/>
                        </a:rPr>
                        <a:t>4/2/2015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Create poster for Open House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r h="68760">
                <a:tc>
                  <a:txBody>
                    <a:bodyPr/>
                    <a:lstStyle/>
                    <a:p>
                      <a:pPr algn="l" rtl="0" fontAlgn="ctr"/>
                      <a:r>
                        <a:rPr lang="en-US" sz="500" b="1">
                          <a:solidFill>
                            <a:schemeClr val="bg1"/>
                          </a:solidFill>
                          <a:effectLst/>
                          <a:latin typeface="verdana" panose="020B0604030504040204" pitchFamily="34" charset="0"/>
                        </a:rPr>
                        <a:t>21</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ctr"/>
                      <a:r>
                        <a:rPr lang="en-US" sz="500">
                          <a:solidFill>
                            <a:schemeClr val="bg1"/>
                          </a:solidFill>
                          <a:effectLst/>
                          <a:latin typeface="verdana" panose="020B0604030504040204" pitchFamily="34" charset="0"/>
                        </a:rPr>
                        <a:t>4/7/2015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Make presentation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r h="68760">
                <a:tc>
                  <a:txBody>
                    <a:bodyPr/>
                    <a:lstStyle/>
                    <a:p>
                      <a:pPr algn="l" rtl="0" fontAlgn="ctr"/>
                      <a:r>
                        <a:rPr lang="en-US" sz="500" b="1">
                          <a:solidFill>
                            <a:schemeClr val="bg1"/>
                          </a:solidFill>
                          <a:effectLst/>
                          <a:latin typeface="verdana" panose="020B0604030504040204" pitchFamily="34" charset="0"/>
                        </a:rPr>
                        <a:t>22</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b"/>
                      <a:r>
                        <a:rPr lang="en-US" sz="500">
                          <a:solidFill>
                            <a:schemeClr val="bg1"/>
                          </a:solidFill>
                          <a:effectLst/>
                        </a:rPr>
                        <a:t>4/11/2015</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Present at Open House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bl>
          </a:graphicData>
        </a:graphic>
      </p:graphicFrame>
      <p:sp>
        <p:nvSpPr>
          <p:cNvPr id="4" name="Tekstpladsholder 3"/>
          <p:cNvSpPr>
            <a:spLocks noGrp="1"/>
          </p:cNvSpPr>
          <p:nvPr>
            <p:ph type="body" sz="half" idx="2"/>
          </p:nvPr>
        </p:nvSpPr>
        <p:spPr/>
        <p:txBody>
          <a:bodyPr/>
          <a:lstStyle/>
          <a:p>
            <a:r>
              <a:rPr lang="da-DK" noProof="1" smtClean="0"/>
              <a:t>- but can anyone actually read this?</a:t>
            </a:r>
            <a:endParaRPr lang="da-DK" noProof="1"/>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The User Interface</a:t>
            </a:r>
            <a:endParaRPr lang="da-DK" noProof="1"/>
          </a:p>
        </p:txBody>
      </p:sp>
      <p:sp>
        <p:nvSpPr>
          <p:cNvPr id="3" name="Pladsholder til indhold 2"/>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a-DK" dirty="0" smtClean="0"/>
              <a:t>Android </a:t>
            </a:r>
            <a:r>
              <a:rPr lang="da-DK" dirty="0" err="1" smtClean="0"/>
              <a:t>widgets</a:t>
            </a:r>
            <a:r>
              <a:rPr lang="da-DK" dirty="0" smtClean="0"/>
              <a:t>:</a:t>
            </a:r>
          </a:p>
          <a:p>
            <a:pPr lvl="1"/>
            <a:r>
              <a:rPr lang="da-DK" i="1" dirty="0" err="1" smtClean="0"/>
              <a:t>DatePicker</a:t>
            </a:r>
            <a:r>
              <a:rPr lang="da-DK" i="1" dirty="0" smtClean="0"/>
              <a:t> – a </a:t>
            </a:r>
            <a:r>
              <a:rPr lang="da-DK" i="1" dirty="0" err="1" smtClean="0"/>
              <a:t>calendar</a:t>
            </a:r>
            <a:r>
              <a:rPr lang="da-DK" i="1" dirty="0" smtClean="0"/>
              <a:t> </a:t>
            </a:r>
            <a:r>
              <a:rPr lang="da-DK" i="1" dirty="0" err="1" smtClean="0"/>
              <a:t>view</a:t>
            </a:r>
            <a:r>
              <a:rPr lang="da-DK" i="1" dirty="0" smtClean="0"/>
              <a:t> </a:t>
            </a:r>
            <a:r>
              <a:rPr lang="da-DK" i="1" dirty="0" err="1" smtClean="0"/>
              <a:t>making</a:t>
            </a:r>
            <a:r>
              <a:rPr lang="da-DK" i="1" dirty="0" smtClean="0"/>
              <a:t> </a:t>
            </a:r>
            <a:r>
              <a:rPr lang="da-DK" i="1" dirty="0" err="1" smtClean="0"/>
              <a:t>easy</a:t>
            </a:r>
            <a:r>
              <a:rPr lang="da-DK" i="1" dirty="0" smtClean="0"/>
              <a:t> to </a:t>
            </a:r>
            <a:r>
              <a:rPr lang="da-DK" i="1" dirty="0" err="1" smtClean="0"/>
              <a:t>select</a:t>
            </a:r>
            <a:r>
              <a:rPr lang="da-DK" i="1" dirty="0" smtClean="0"/>
              <a:t> dates</a:t>
            </a:r>
          </a:p>
          <a:p>
            <a:pPr lvl="1"/>
            <a:r>
              <a:rPr lang="da-DK" i="1" dirty="0" smtClean="0"/>
              <a:t>Spinner – </a:t>
            </a:r>
            <a:r>
              <a:rPr lang="da-DK" i="1" dirty="0" err="1" smtClean="0"/>
              <a:t>represents</a:t>
            </a:r>
            <a:r>
              <a:rPr lang="da-DK" i="1" dirty="0" smtClean="0"/>
              <a:t> a drop-</a:t>
            </a:r>
            <a:r>
              <a:rPr lang="da-DK" i="1" dirty="0" err="1" smtClean="0"/>
              <a:t>down</a:t>
            </a:r>
            <a:r>
              <a:rPr lang="da-DK" i="1" dirty="0" smtClean="0"/>
              <a:t> menu </a:t>
            </a:r>
            <a:r>
              <a:rPr lang="da-DK" i="1" dirty="0" err="1" smtClean="0"/>
              <a:t>which</a:t>
            </a:r>
            <a:r>
              <a:rPr lang="da-DK" i="1" dirty="0" smtClean="0"/>
              <a:t> is </a:t>
            </a:r>
            <a:r>
              <a:rPr lang="da-DK" i="1" dirty="0" err="1" smtClean="0"/>
              <a:t>perfect</a:t>
            </a:r>
            <a:r>
              <a:rPr lang="da-DK" i="1" dirty="0" smtClean="0"/>
              <a:t> for </a:t>
            </a:r>
            <a:r>
              <a:rPr lang="da-DK" i="1" dirty="0" err="1" smtClean="0"/>
              <a:t>Enums</a:t>
            </a:r>
            <a:r>
              <a:rPr lang="da-DK" i="1" dirty="0" smtClean="0"/>
              <a:t> (types)</a:t>
            </a:r>
          </a:p>
          <a:p>
            <a:pPr lvl="1"/>
            <a:r>
              <a:rPr lang="da-DK" i="1" dirty="0" err="1" smtClean="0"/>
              <a:t>QuickContactBadge</a:t>
            </a:r>
            <a:r>
              <a:rPr lang="da-DK" i="1" dirty="0" smtClean="0"/>
              <a:t> – thumbnail </a:t>
            </a:r>
            <a:r>
              <a:rPr lang="da-DK" i="1" dirty="0" err="1" smtClean="0"/>
              <a:t>that</a:t>
            </a:r>
            <a:r>
              <a:rPr lang="da-DK" i="1" dirty="0" smtClean="0"/>
              <a:t> </a:t>
            </a:r>
            <a:r>
              <a:rPr lang="da-DK" i="1" dirty="0" err="1" smtClean="0"/>
              <a:t>opens</a:t>
            </a:r>
            <a:r>
              <a:rPr lang="da-DK" i="1" dirty="0" smtClean="0"/>
              <a:t> a dialog </a:t>
            </a:r>
            <a:r>
              <a:rPr lang="da-DK" i="1" dirty="0" err="1" smtClean="0"/>
              <a:t>when</a:t>
            </a:r>
            <a:r>
              <a:rPr lang="da-DK" i="1" dirty="0" smtClean="0"/>
              <a:t> </a:t>
            </a:r>
            <a:r>
              <a:rPr lang="da-DK" i="1" dirty="0" err="1" smtClean="0"/>
              <a:t>clicked</a:t>
            </a:r>
            <a:endParaRPr lang="da-DK" i="1" dirty="0" smtClean="0"/>
          </a:p>
          <a:p>
            <a:r>
              <a:rPr lang="da-DK" dirty="0" smtClean="0"/>
              <a:t>Phone and Tablet layouts </a:t>
            </a:r>
          </a:p>
          <a:p>
            <a:pPr lvl="1"/>
            <a:r>
              <a:rPr lang="da-DK" dirty="0" err="1" smtClean="0"/>
              <a:t>Think</a:t>
            </a:r>
            <a:r>
              <a:rPr lang="da-DK" dirty="0" smtClean="0"/>
              <a:t> </a:t>
            </a:r>
            <a:r>
              <a:rPr lang="da-DK" dirty="0" err="1" smtClean="0"/>
              <a:t>about</a:t>
            </a:r>
            <a:r>
              <a:rPr lang="da-DK" dirty="0" smtClean="0"/>
              <a:t> </a:t>
            </a:r>
            <a:r>
              <a:rPr lang="da-DK" dirty="0" err="1" smtClean="0"/>
              <a:t>orientation</a:t>
            </a:r>
            <a:r>
              <a:rPr lang="da-DK" dirty="0" smtClean="0"/>
              <a:t> (</a:t>
            </a:r>
            <a:r>
              <a:rPr lang="da-DK" dirty="0" err="1" smtClean="0"/>
              <a:t>portrait</a:t>
            </a:r>
            <a:r>
              <a:rPr lang="da-DK" dirty="0" smtClean="0"/>
              <a:t> vs landscape)</a:t>
            </a:r>
          </a:p>
          <a:p>
            <a:pPr lvl="1"/>
            <a:r>
              <a:rPr lang="da-DK" dirty="0"/>
              <a:t>Make </a:t>
            </a:r>
            <a:r>
              <a:rPr lang="da-DK" dirty="0" err="1"/>
              <a:t>use</a:t>
            </a:r>
            <a:r>
              <a:rPr lang="da-DK" dirty="0"/>
              <a:t> of the </a:t>
            </a:r>
            <a:r>
              <a:rPr lang="da-DK" dirty="0" err="1"/>
              <a:t>bigger</a:t>
            </a:r>
            <a:r>
              <a:rPr lang="da-DK" dirty="0"/>
              <a:t> screen </a:t>
            </a:r>
            <a:r>
              <a:rPr lang="da-DK" dirty="0" err="1" smtClean="0"/>
              <a:t>size</a:t>
            </a:r>
            <a:r>
              <a:rPr lang="da-DK" dirty="0" smtClean="0"/>
              <a:t>, </a:t>
            </a:r>
            <a:r>
              <a:rPr lang="da-DK" dirty="0" err="1" smtClean="0"/>
              <a:t>example</a:t>
            </a:r>
            <a:r>
              <a:rPr lang="da-DK" dirty="0" smtClean="0"/>
              <a:t> on </a:t>
            </a:r>
            <a:r>
              <a:rPr lang="da-DK" dirty="0" err="1" smtClean="0"/>
              <a:t>next</a:t>
            </a:r>
            <a:r>
              <a:rPr lang="da-DK" dirty="0" smtClean="0"/>
              <a:t> slide</a:t>
            </a:r>
          </a:p>
          <a:p>
            <a:endParaRPr lang="en-US"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The User Interface</a:t>
            </a:r>
            <a:endParaRPr lang="da-DK" noProof="1"/>
          </a:p>
        </p:txBody>
      </p:sp>
      <p:sp>
        <p:nvSpPr>
          <p:cNvPr id="3" name="Pladsholder til indhold 2"/>
          <p:cNvSpPr txBox="1">
            <a:spLocks/>
          </p:cNvSpPr>
          <p:nvPr/>
        </p:nvSpPr>
        <p:spPr>
          <a:xfrm>
            <a:off x="1522413" y="2122511"/>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n-US" dirty="0"/>
          </a:p>
        </p:txBody>
      </p:sp>
      <p:pic>
        <p:nvPicPr>
          <p:cNvPr id="8" name="Billede 7"/>
          <p:cNvPicPr>
            <a:picLocks noChangeAspect="1"/>
          </p:cNvPicPr>
          <p:nvPr/>
        </p:nvPicPr>
        <p:blipFill>
          <a:blip r:embed="rId2"/>
          <a:stretch>
            <a:fillRect/>
          </a:stretch>
        </p:blipFill>
        <p:spPr>
          <a:xfrm>
            <a:off x="1522413" y="2062336"/>
            <a:ext cx="8875002" cy="3468217"/>
          </a:xfrm>
          <a:prstGeom prst="rect">
            <a:avLst/>
          </a:prstGeom>
        </p:spPr>
      </p:pic>
      <p:pic>
        <p:nvPicPr>
          <p:cNvPr id="4" name="Billede 3"/>
          <p:cNvPicPr>
            <a:picLocks noChangeAspect="1"/>
          </p:cNvPicPr>
          <p:nvPr/>
        </p:nvPicPr>
        <p:blipFill rotWithShape="1">
          <a:blip r:embed="rId3" cstate="print">
            <a:extLst>
              <a:ext uri="{28A0092B-C50C-407E-A947-70E740481C1C}">
                <a14:useLocalDpi xmlns:a14="http://schemas.microsoft.com/office/drawing/2010/main" val="0"/>
              </a:ext>
            </a:extLst>
          </a:blip>
          <a:srcRect b="1528"/>
          <a:stretch/>
        </p:blipFill>
        <p:spPr>
          <a:xfrm>
            <a:off x="9061220" y="3078956"/>
            <a:ext cx="1124180" cy="1845027"/>
          </a:xfrm>
          <a:prstGeom prst="rect">
            <a:avLst/>
          </a:prstGeom>
        </p:spPr>
      </p:pic>
      <p:pic>
        <p:nvPicPr>
          <p:cNvPr id="5" name="Billed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1540" y="3080819"/>
            <a:ext cx="1105898" cy="1843164"/>
          </a:xfrm>
          <a:prstGeom prst="rect">
            <a:avLst/>
          </a:prstGeom>
        </p:spPr>
      </p:pic>
      <p:pic>
        <p:nvPicPr>
          <p:cNvPr id="7" name="Billede 6"/>
          <p:cNvPicPr>
            <a:picLocks noChangeAspect="1"/>
          </p:cNvPicPr>
          <p:nvPr/>
        </p:nvPicPr>
        <p:blipFill rotWithShape="1">
          <a:blip r:embed="rId4" cstate="print">
            <a:extLst>
              <a:ext uri="{28A0092B-C50C-407E-A947-70E740481C1C}">
                <a14:useLocalDpi xmlns:a14="http://schemas.microsoft.com/office/drawing/2010/main" val="0"/>
              </a:ext>
            </a:extLst>
          </a:blip>
          <a:srcRect l="17396" r="15328"/>
          <a:stretch/>
        </p:blipFill>
        <p:spPr>
          <a:xfrm>
            <a:off x="1869743" y="2401592"/>
            <a:ext cx="1128325" cy="2795285"/>
          </a:xfrm>
          <a:prstGeom prst="rect">
            <a:avLst/>
          </a:prstGeom>
        </p:spPr>
      </p:pic>
      <p:pic>
        <p:nvPicPr>
          <p:cNvPr id="9" name="Billede 8"/>
          <p:cNvPicPr>
            <a:picLocks noChangeAspect="1"/>
          </p:cNvPicPr>
          <p:nvPr/>
        </p:nvPicPr>
        <p:blipFill rotWithShape="1">
          <a:blip r:embed="rId3" cstate="print">
            <a:extLst>
              <a:ext uri="{28A0092B-C50C-407E-A947-70E740481C1C}">
                <a14:useLocalDpi xmlns:a14="http://schemas.microsoft.com/office/drawing/2010/main" val="0"/>
              </a:ext>
            </a:extLst>
          </a:blip>
          <a:srcRect t="5445" b="48172"/>
          <a:stretch/>
        </p:blipFill>
        <p:spPr>
          <a:xfrm>
            <a:off x="2998114" y="2566392"/>
            <a:ext cx="3402685" cy="2630485"/>
          </a:xfrm>
          <a:prstGeom prst="rect">
            <a:avLst/>
          </a:prstGeom>
        </p:spPr>
      </p:pic>
      <p:pic>
        <p:nvPicPr>
          <p:cNvPr id="6" name="Billede 5"/>
          <p:cNvPicPr>
            <a:picLocks noChangeAspect="1"/>
          </p:cNvPicPr>
          <p:nvPr/>
        </p:nvPicPr>
        <p:blipFill>
          <a:blip r:embed="rId5"/>
          <a:stretch>
            <a:fillRect/>
          </a:stretch>
        </p:blipFill>
        <p:spPr>
          <a:xfrm>
            <a:off x="1869743" y="2404589"/>
            <a:ext cx="4531056" cy="173691"/>
          </a:xfrm>
          <a:prstGeom prst="rect">
            <a:avLst/>
          </a:prstGeom>
        </p:spPr>
      </p:pic>
    </p:spTree>
    <p:extLst>
      <p:ext uri="{BB962C8B-B14F-4D97-AF65-F5344CB8AC3E}">
        <p14:creationId xmlns:p14="http://schemas.microsoft.com/office/powerpoint/2010/main" val="33796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The Scheduler</a:t>
            </a:r>
            <a:endParaRPr lang="da-DK" noProof="1"/>
          </a:p>
        </p:txBody>
      </p:sp>
      <p:sp>
        <p:nvSpPr>
          <p:cNvPr id="3" name="Pladsholder til indhold 2"/>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50000"/>
              </a:lnSpc>
            </a:pPr>
            <a:r>
              <a:rPr lang="da-DK" dirty="0" smtClean="0"/>
              <a:t>Android </a:t>
            </a:r>
            <a:r>
              <a:rPr lang="da-DK" dirty="0" err="1" smtClean="0"/>
              <a:t>class</a:t>
            </a:r>
            <a:r>
              <a:rPr lang="da-DK" dirty="0" smtClean="0"/>
              <a:t>: </a:t>
            </a:r>
            <a:r>
              <a:rPr lang="da-DK" i="1" dirty="0" err="1" smtClean="0"/>
              <a:t>AlarmManager</a:t>
            </a:r>
            <a:endParaRPr lang="da-DK" i="1" dirty="0" smtClean="0"/>
          </a:p>
          <a:p>
            <a:pPr>
              <a:lnSpc>
                <a:spcPct val="150000"/>
              </a:lnSpc>
            </a:pPr>
            <a:r>
              <a:rPr lang="da-DK" dirty="0" smtClean="0"/>
              <a:t>Android </a:t>
            </a:r>
            <a:r>
              <a:rPr lang="da-DK" dirty="0" err="1" smtClean="0"/>
              <a:t>class</a:t>
            </a:r>
            <a:r>
              <a:rPr lang="da-DK" dirty="0" smtClean="0"/>
              <a:t>: </a:t>
            </a:r>
            <a:r>
              <a:rPr lang="da-DK" i="1" dirty="0" err="1" smtClean="0"/>
              <a:t>BroadcastReceiver</a:t>
            </a:r>
            <a:endParaRPr lang="da-DK" i="1" dirty="0" smtClean="0"/>
          </a:p>
          <a:p>
            <a:pPr>
              <a:lnSpc>
                <a:spcPct val="150000"/>
              </a:lnSpc>
            </a:pPr>
            <a:r>
              <a:rPr lang="da-DK" dirty="0" smtClean="0"/>
              <a:t>Notifications (for Facebook Messenger)</a:t>
            </a:r>
          </a:p>
          <a:p>
            <a:pPr>
              <a:lnSpc>
                <a:spcPct val="150000"/>
              </a:lnSpc>
            </a:pPr>
            <a:r>
              <a:rPr lang="da-DK" dirty="0" smtClean="0"/>
              <a:t>(</a:t>
            </a:r>
            <a:r>
              <a:rPr lang="da-DK" dirty="0" err="1" smtClean="0"/>
              <a:t>Possibly</a:t>
            </a:r>
            <a:r>
              <a:rPr lang="da-DK" dirty="0" smtClean="0"/>
              <a:t>) </a:t>
            </a:r>
            <a:r>
              <a:rPr lang="da-DK" dirty="0" err="1" smtClean="0"/>
              <a:t>Implement</a:t>
            </a:r>
            <a:r>
              <a:rPr lang="da-DK" dirty="0" smtClean="0"/>
              <a:t> sound </a:t>
            </a:r>
            <a:r>
              <a:rPr lang="da-DK" dirty="0" err="1" smtClean="0"/>
              <a:t>effects</a:t>
            </a:r>
            <a:r>
              <a:rPr lang="da-DK" dirty="0" smtClean="0"/>
              <a:t> – Android </a:t>
            </a:r>
            <a:r>
              <a:rPr lang="da-DK" dirty="0" err="1" smtClean="0"/>
              <a:t>class</a:t>
            </a:r>
            <a:r>
              <a:rPr lang="da-DK" dirty="0" smtClean="0"/>
              <a:t>: </a:t>
            </a:r>
            <a:r>
              <a:rPr lang="da-DK" i="1" dirty="0" err="1" smtClean="0"/>
              <a:t>MediaPlayer</a:t>
            </a:r>
            <a:endParaRPr lang="da-DK" i="1" dirty="0" smtClean="0"/>
          </a:p>
          <a:p>
            <a:pPr>
              <a:lnSpc>
                <a:spcPct val="150000"/>
              </a:lnSpc>
            </a:pPr>
            <a:r>
              <a:rPr lang="da-DK" i="1" dirty="0"/>
              <a:t> </a:t>
            </a:r>
            <a:endParaRPr lang="da-DK" i="1" dirty="0" smtClean="0"/>
          </a:p>
        </p:txBody>
      </p:sp>
      <p:pic>
        <p:nvPicPr>
          <p:cNvPr id="1026" name="Picture 2" descr="http://developer.android.com/design/media/notifications_pattern_expandable.png"/>
          <p:cNvPicPr>
            <a:picLocks noChangeAspect="1" noChangeArrowheads="1"/>
          </p:cNvPicPr>
          <p:nvPr/>
        </p:nvPicPr>
        <p:blipFill rotWithShape="1">
          <a:blip r:embed="rId2">
            <a:extLst>
              <a:ext uri="{28A0092B-C50C-407E-A947-70E740481C1C}">
                <a14:useLocalDpi xmlns:a14="http://schemas.microsoft.com/office/drawing/2010/main" val="0"/>
              </a:ext>
            </a:extLst>
          </a:blip>
          <a:srcRect r="55085" b="83910"/>
          <a:stretch/>
        </p:blipFill>
        <p:spPr bwMode="auto">
          <a:xfrm>
            <a:off x="1845940" y="5054352"/>
            <a:ext cx="3251366" cy="6068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13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Facebook API</a:t>
            </a:r>
            <a:endParaRPr lang="da-DK" noProof="1"/>
          </a:p>
        </p:txBody>
      </p:sp>
      <p:sp>
        <p:nvSpPr>
          <p:cNvPr id="3" name="Pladsholder til indhold 2"/>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a-DK" dirty="0" err="1" smtClean="0"/>
              <a:t>OAuth</a:t>
            </a:r>
            <a:endParaRPr lang="da-DK" dirty="0" smtClean="0"/>
          </a:p>
          <a:p>
            <a:r>
              <a:rPr lang="da-DK" dirty="0" smtClean="0"/>
              <a:t>Graph API – </a:t>
            </a:r>
            <a:r>
              <a:rPr lang="da-DK" dirty="0" err="1" smtClean="0"/>
              <a:t>retrieve</a:t>
            </a:r>
            <a:r>
              <a:rPr lang="da-DK" dirty="0" smtClean="0"/>
              <a:t> </a:t>
            </a:r>
            <a:r>
              <a:rPr lang="da-DK" dirty="0" err="1" smtClean="0"/>
              <a:t>birthdays</a:t>
            </a:r>
            <a:r>
              <a:rPr lang="da-DK" dirty="0" smtClean="0"/>
              <a:t> and </a:t>
            </a:r>
            <a:r>
              <a:rPr lang="da-DK" dirty="0" err="1" smtClean="0"/>
              <a:t>contact</a:t>
            </a:r>
            <a:r>
              <a:rPr lang="da-DK" dirty="0" smtClean="0"/>
              <a:t> information</a:t>
            </a:r>
          </a:p>
          <a:p>
            <a:pPr lvl="1"/>
            <a:r>
              <a:rPr lang="da-DK" dirty="0" smtClean="0"/>
              <a:t>Find a </a:t>
            </a:r>
            <a:r>
              <a:rPr lang="da-DK" dirty="0" err="1" smtClean="0"/>
              <a:t>way</a:t>
            </a:r>
            <a:r>
              <a:rPr lang="da-DK" dirty="0" smtClean="0"/>
              <a:t> to </a:t>
            </a:r>
            <a:r>
              <a:rPr lang="da-DK" dirty="0" err="1" smtClean="0"/>
              <a:t>synchronize</a:t>
            </a:r>
            <a:r>
              <a:rPr lang="da-DK" dirty="0" smtClean="0"/>
              <a:t> with the events in a </a:t>
            </a:r>
            <a:r>
              <a:rPr lang="da-DK" dirty="0" err="1" smtClean="0"/>
              <a:t>quick</a:t>
            </a:r>
            <a:r>
              <a:rPr lang="da-DK" dirty="0" smtClean="0"/>
              <a:t> and </a:t>
            </a:r>
            <a:r>
              <a:rPr lang="da-DK" dirty="0" err="1" smtClean="0"/>
              <a:t>easy</a:t>
            </a:r>
            <a:r>
              <a:rPr lang="da-DK" dirty="0" smtClean="0"/>
              <a:t> </a:t>
            </a:r>
            <a:r>
              <a:rPr lang="da-DK" dirty="0" err="1" smtClean="0"/>
              <a:t>way</a:t>
            </a:r>
            <a:endParaRPr lang="da-DK" dirty="0" smtClean="0"/>
          </a:p>
          <a:p>
            <a:r>
              <a:rPr lang="da-DK" dirty="0" smtClean="0"/>
              <a:t>Facebook Messenger </a:t>
            </a:r>
            <a:r>
              <a:rPr lang="da-DK" dirty="0" err="1" smtClean="0"/>
              <a:t>App</a:t>
            </a:r>
            <a:r>
              <a:rPr lang="da-DK" dirty="0" smtClean="0"/>
              <a:t> – sending </a:t>
            </a:r>
            <a:r>
              <a:rPr lang="da-DK" dirty="0" err="1" smtClean="0"/>
              <a:t>messages</a:t>
            </a:r>
            <a:endParaRPr lang="en-US" dirty="0"/>
          </a:p>
        </p:txBody>
      </p:sp>
    </p:spTree>
    <p:extLst>
      <p:ext uri="{BB962C8B-B14F-4D97-AF65-F5344CB8AC3E}">
        <p14:creationId xmlns:p14="http://schemas.microsoft.com/office/powerpoint/2010/main" val="294169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2"/>
          <p:cNvSpPr txBox="1">
            <a:spLocks/>
          </p:cNvSpPr>
          <p:nvPr/>
        </p:nvSpPr>
        <p:spPr>
          <a:xfrm>
            <a:off x="4294212" y="4293096"/>
            <a:ext cx="3600400" cy="792088"/>
          </a:xfrm>
          <a:prstGeom prst="rect">
            <a:avLst/>
          </a:prstGeom>
        </p:spPr>
        <p:txBody>
          <a:bodyP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da-DK" noProof="1" smtClean="0"/>
              <a:t>Questions?</a:t>
            </a:r>
            <a:endParaRPr lang="da-DK" noProof="1"/>
          </a:p>
        </p:txBody>
      </p:sp>
      <p:pic>
        <p:nvPicPr>
          <p:cNvPr id="14" name="Billed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264" y="1772816"/>
            <a:ext cx="2664296" cy="2664296"/>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led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1772816"/>
            <a:ext cx="3456384" cy="3456384"/>
          </a:xfrm>
          <a:prstGeom prst="rect">
            <a:avLst/>
          </a:prstGeom>
        </p:spPr>
      </p:pic>
      <p:sp>
        <p:nvSpPr>
          <p:cNvPr id="3" name="Titel 2"/>
          <p:cNvSpPr>
            <a:spLocks noGrp="1"/>
          </p:cNvSpPr>
          <p:nvPr>
            <p:ph type="ctrTitle"/>
          </p:nvPr>
        </p:nvSpPr>
        <p:spPr>
          <a:xfrm>
            <a:off x="3985492" y="692696"/>
            <a:ext cx="8229600" cy="2895600"/>
          </a:xfrm>
        </p:spPr>
        <p:txBody>
          <a:bodyPr>
            <a:normAutofit/>
          </a:bodyPr>
          <a:lstStyle/>
          <a:p>
            <a:r>
              <a:rPr lang="da-DK" noProof="1" smtClean="0"/>
              <a:t>Autobook</a:t>
            </a:r>
            <a:endParaRPr lang="da-DK" noProof="1"/>
          </a:p>
        </p:txBody>
      </p:sp>
      <p:sp>
        <p:nvSpPr>
          <p:cNvPr id="4" name="Undertitel 3"/>
          <p:cNvSpPr>
            <a:spLocks noGrp="1"/>
          </p:cNvSpPr>
          <p:nvPr>
            <p:ph type="subTitle" idx="1"/>
          </p:nvPr>
        </p:nvSpPr>
        <p:spPr>
          <a:xfrm>
            <a:off x="3985491" y="3664496"/>
            <a:ext cx="8229600" cy="1219200"/>
          </a:xfrm>
        </p:spPr>
        <p:txBody>
          <a:bodyPr>
            <a:normAutofit/>
          </a:bodyPr>
          <a:lstStyle/>
          <a:p>
            <a:r>
              <a:rPr lang="da-DK" noProof="1" smtClean="0"/>
              <a:t>Schedule your life tomorrow, today</a:t>
            </a:r>
            <a:endParaRPr lang="da-DK" noProof="1"/>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da-DK" noProof="1" smtClean="0"/>
              <a:t>What is Autobook?</a:t>
            </a:r>
            <a:endParaRPr lang="da-DK" noProof="1"/>
          </a:p>
        </p:txBody>
      </p:sp>
      <p:sp>
        <p:nvSpPr>
          <p:cNvPr id="14" name="Pladsholder 13"/>
          <p:cNvSpPr>
            <a:spLocks noGrp="1"/>
          </p:cNvSpPr>
          <p:nvPr>
            <p:ph idx="1"/>
          </p:nvPr>
        </p:nvSpPr>
        <p:spPr/>
        <p:txBody>
          <a:bodyPr>
            <a:normAutofit/>
          </a:bodyPr>
          <a:lstStyle/>
          <a:p>
            <a:r>
              <a:rPr lang="da-DK" noProof="1" smtClean="0"/>
              <a:t>Android application</a:t>
            </a:r>
            <a:endParaRPr lang="da-DK" noProof="1"/>
          </a:p>
          <a:p>
            <a:r>
              <a:rPr lang="da-DK" noProof="1" smtClean="0"/>
              <a:t>Merges all your smartphone interactions into one application</a:t>
            </a:r>
            <a:endParaRPr lang="da-DK" noProof="1"/>
          </a:p>
          <a:p>
            <a:r>
              <a:rPr lang="da-DK" noProof="1" smtClean="0"/>
              <a:t>Allows you to schedule automatic communication through social media &amp; text messaging</a:t>
            </a:r>
          </a:p>
          <a:p>
            <a:r>
              <a:rPr lang="da-DK" noProof="1" smtClean="0"/>
              <a:t>Examples: Never miss your best friend’s birthday, Tweet at your brother on his anniversary, or message all of your friends an hour before the party to remind them, ALL PLANNED IN ADVANCE SO YOU DON’T HAVE TO TOUCH ANYTHING!</a:t>
            </a:r>
          </a:p>
          <a:p>
            <a:r>
              <a:rPr lang="da-DK" noProof="1" smtClean="0"/>
              <a:t>Seemless, Simple, Brilliant</a:t>
            </a:r>
            <a:endParaRPr lang="da-DK" noProof="1"/>
          </a:p>
        </p:txBody>
      </p:sp>
    </p:spTree>
    <p:extLst>
      <p:ext uri="{BB962C8B-B14F-4D97-AF65-F5344CB8AC3E}">
        <p14:creationId xmlns:p14="http://schemas.microsoft.com/office/powerpoint/2010/main" val="280756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Prototype Demonstration</a:t>
            </a:r>
            <a:endParaRPr lang="en-US" dirty="0"/>
          </a:p>
        </p:txBody>
      </p:sp>
      <p:sp>
        <p:nvSpPr>
          <p:cNvPr id="6" name="Tekstfelt 5"/>
          <p:cNvSpPr txBox="1"/>
          <p:nvPr/>
        </p:nvSpPr>
        <p:spPr>
          <a:xfrm>
            <a:off x="1522413" y="1941824"/>
            <a:ext cx="2004067" cy="369332"/>
          </a:xfrm>
          <a:prstGeom prst="rect">
            <a:avLst/>
          </a:prstGeom>
          <a:noFill/>
        </p:spPr>
        <p:txBody>
          <a:bodyPr wrap="square" rtlCol="0">
            <a:spAutoFit/>
          </a:bodyPr>
          <a:lstStyle/>
          <a:p>
            <a:pPr algn="ctr">
              <a:lnSpc>
                <a:spcPct val="90000"/>
              </a:lnSpc>
            </a:pPr>
            <a:r>
              <a:rPr lang="da-DK" sz="2000" dirty="0" err="1" smtClean="0">
                <a:effectLst>
                  <a:outerShdw blurRad="38100" dist="38100" dir="2700000" algn="tl">
                    <a:srgbClr val="000000">
                      <a:alpha val="43137"/>
                    </a:srgbClr>
                  </a:outerShdw>
                </a:effectLst>
              </a:rPr>
              <a:t>Create</a:t>
            </a:r>
            <a:r>
              <a:rPr lang="da-DK" sz="2000" dirty="0" smtClean="0">
                <a:effectLst>
                  <a:outerShdw blurRad="38100" dist="38100" dir="2700000" algn="tl">
                    <a:srgbClr val="000000">
                      <a:alpha val="43137"/>
                    </a:srgbClr>
                  </a:outerShdw>
                </a:effectLst>
              </a:rPr>
              <a:t> Event</a:t>
            </a:r>
            <a:endParaRPr lang="en-US" sz="2000" dirty="0">
              <a:effectLst>
                <a:outerShdw blurRad="38100" dist="38100" dir="2700000" algn="tl">
                  <a:srgbClr val="000000">
                    <a:alpha val="43137"/>
                  </a:srgbClr>
                </a:outerShdw>
              </a:effectLst>
            </a:endParaRPr>
          </a:p>
        </p:txBody>
      </p:sp>
      <p:sp>
        <p:nvSpPr>
          <p:cNvPr id="13" name="Tekstfelt 12"/>
          <p:cNvSpPr txBox="1"/>
          <p:nvPr/>
        </p:nvSpPr>
        <p:spPr>
          <a:xfrm>
            <a:off x="3894208" y="1941824"/>
            <a:ext cx="2004067" cy="369332"/>
          </a:xfrm>
          <a:prstGeom prst="rect">
            <a:avLst/>
          </a:prstGeom>
          <a:noFill/>
        </p:spPr>
        <p:txBody>
          <a:bodyPr wrap="square" rtlCol="0">
            <a:spAutoFit/>
          </a:bodyPr>
          <a:lstStyle/>
          <a:p>
            <a:pPr algn="ctr">
              <a:lnSpc>
                <a:spcPct val="90000"/>
              </a:lnSpc>
            </a:pPr>
            <a:r>
              <a:rPr lang="da-DK" sz="2000" dirty="0" smtClean="0">
                <a:effectLst>
                  <a:outerShdw blurRad="38100" dist="38100" dir="2700000" algn="tl">
                    <a:srgbClr val="000000">
                      <a:alpha val="43137"/>
                    </a:srgbClr>
                  </a:outerShdw>
                </a:effectLst>
              </a:rPr>
              <a:t>Save Event</a:t>
            </a:r>
            <a:endParaRPr lang="en-US" sz="2000" dirty="0">
              <a:effectLst>
                <a:outerShdw blurRad="38100" dist="38100" dir="2700000" algn="tl">
                  <a:srgbClr val="000000">
                    <a:alpha val="43137"/>
                  </a:srgbClr>
                </a:outerShdw>
              </a:effectLst>
            </a:endParaRPr>
          </a:p>
        </p:txBody>
      </p:sp>
      <p:sp>
        <p:nvSpPr>
          <p:cNvPr id="14" name="Tekstfelt 13"/>
          <p:cNvSpPr txBox="1"/>
          <p:nvPr/>
        </p:nvSpPr>
        <p:spPr>
          <a:xfrm>
            <a:off x="6266003" y="1941824"/>
            <a:ext cx="2004067" cy="369332"/>
          </a:xfrm>
          <a:prstGeom prst="rect">
            <a:avLst/>
          </a:prstGeom>
          <a:noFill/>
        </p:spPr>
        <p:txBody>
          <a:bodyPr wrap="square" rtlCol="0">
            <a:spAutoFit/>
          </a:bodyPr>
          <a:lstStyle/>
          <a:p>
            <a:pPr algn="ctr">
              <a:lnSpc>
                <a:spcPct val="90000"/>
              </a:lnSpc>
            </a:pPr>
            <a:r>
              <a:rPr lang="da-DK" sz="2000" dirty="0" smtClean="0">
                <a:effectLst>
                  <a:outerShdw blurRad="38100" dist="38100" dir="2700000" algn="tl">
                    <a:srgbClr val="000000">
                      <a:alpha val="43137"/>
                    </a:srgbClr>
                  </a:outerShdw>
                </a:effectLst>
              </a:rPr>
              <a:t>Receivers</a:t>
            </a:r>
          </a:p>
        </p:txBody>
      </p:sp>
      <p:sp>
        <p:nvSpPr>
          <p:cNvPr id="15" name="Tekstfelt 14"/>
          <p:cNvSpPr txBox="1"/>
          <p:nvPr/>
        </p:nvSpPr>
        <p:spPr>
          <a:xfrm>
            <a:off x="8635679" y="1941824"/>
            <a:ext cx="2004067" cy="369332"/>
          </a:xfrm>
          <a:prstGeom prst="rect">
            <a:avLst/>
          </a:prstGeom>
          <a:noFill/>
        </p:spPr>
        <p:txBody>
          <a:bodyPr wrap="square" rtlCol="0">
            <a:spAutoFit/>
          </a:bodyPr>
          <a:lstStyle/>
          <a:p>
            <a:pPr algn="ctr">
              <a:lnSpc>
                <a:spcPct val="90000"/>
              </a:lnSpc>
            </a:pPr>
            <a:r>
              <a:rPr lang="da-DK" sz="2000" dirty="0" err="1" smtClean="0">
                <a:effectLst>
                  <a:outerShdw blurRad="38100" dist="38100" dir="2700000" algn="tl">
                    <a:srgbClr val="000000">
                      <a:alpha val="43137"/>
                    </a:srgbClr>
                  </a:outerShdw>
                </a:effectLst>
              </a:rPr>
              <a:t>OAuth</a:t>
            </a:r>
            <a:r>
              <a:rPr lang="da-DK" sz="2000" dirty="0" smtClean="0">
                <a:effectLst>
                  <a:outerShdw blurRad="38100" dist="38100" dir="2700000" algn="tl">
                    <a:srgbClr val="000000">
                      <a:alpha val="43137"/>
                    </a:srgbClr>
                  </a:outerShdw>
                </a:effectLst>
              </a:rPr>
              <a:t> &amp; Twitter</a:t>
            </a:r>
            <a:endParaRPr 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58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1764" y="476672"/>
            <a:ext cx="9144001" cy="1371600"/>
          </a:xfrm>
        </p:spPr>
        <p:txBody>
          <a:bodyPr/>
          <a:lstStyle/>
          <a:p>
            <a:r>
              <a:rPr lang="da-DK" dirty="0" smtClean="0"/>
              <a:t>UI </a:t>
            </a:r>
            <a:br>
              <a:rPr lang="da-DK" dirty="0" smtClean="0"/>
            </a:br>
            <a:r>
              <a:rPr lang="da-DK" dirty="0" smtClean="0"/>
              <a:t>Design </a:t>
            </a:r>
            <a:endParaRPr lang="en-US" dirty="0"/>
          </a:p>
        </p:txBody>
      </p:sp>
      <p:pic>
        <p:nvPicPr>
          <p:cNvPr id="7" name="Picture 6" descr="Facebook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708" y="404664"/>
            <a:ext cx="3051428" cy="5814987"/>
          </a:xfrm>
          <a:prstGeom prst="rect">
            <a:avLst/>
          </a:prstGeom>
        </p:spPr>
      </p:pic>
      <p:pic>
        <p:nvPicPr>
          <p:cNvPr id="8" name="Picture 7" descr="Facebook Not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340" y="332656"/>
            <a:ext cx="3096344" cy="5900583"/>
          </a:xfrm>
          <a:prstGeom prst="rect">
            <a:avLst/>
          </a:prstGeom>
        </p:spPr>
      </p:pic>
      <p:pic>
        <p:nvPicPr>
          <p:cNvPr id="9" name="Picture 8" descr="Home Scree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5980" y="404664"/>
            <a:ext cx="3022909" cy="5760640"/>
          </a:xfrm>
          <a:prstGeom prst="rect">
            <a:avLst/>
          </a:prstGeom>
        </p:spPr>
      </p:pic>
    </p:spTree>
    <p:extLst>
      <p:ext uri="{BB962C8B-B14F-4D97-AF65-F5344CB8AC3E}">
        <p14:creationId xmlns:p14="http://schemas.microsoft.com/office/powerpoint/2010/main" val="8888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7748" y="548680"/>
            <a:ext cx="9144001" cy="1371600"/>
          </a:xfrm>
        </p:spPr>
        <p:txBody>
          <a:bodyPr/>
          <a:lstStyle/>
          <a:p>
            <a:r>
              <a:rPr lang="da-DK" dirty="0" smtClean="0"/>
              <a:t>UI </a:t>
            </a:r>
            <a:br>
              <a:rPr lang="da-DK" dirty="0" smtClean="0"/>
            </a:br>
            <a:r>
              <a:rPr lang="da-DK" dirty="0" smtClean="0"/>
              <a:t>Design </a:t>
            </a:r>
            <a:endParaRPr lang="en-US" dirty="0"/>
          </a:p>
        </p:txBody>
      </p:sp>
      <p:pic>
        <p:nvPicPr>
          <p:cNvPr id="10" name="Picture 9" descr="Page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40" y="548680"/>
            <a:ext cx="3096344" cy="5900580"/>
          </a:xfrm>
          <a:prstGeom prst="rect">
            <a:avLst/>
          </a:prstGeom>
        </p:spPr>
      </p:pic>
      <p:pic>
        <p:nvPicPr>
          <p:cNvPr id="11" name="Picture 10" descr="Page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16" y="548680"/>
            <a:ext cx="3096344" cy="5976664"/>
          </a:xfrm>
          <a:prstGeom prst="rect">
            <a:avLst/>
          </a:prstGeom>
        </p:spPr>
      </p:pic>
      <p:pic>
        <p:nvPicPr>
          <p:cNvPr id="12" name="Picture 11" descr="Page 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700" y="620688"/>
            <a:ext cx="3086178" cy="5881209"/>
          </a:xfrm>
          <a:prstGeom prst="rect">
            <a:avLst/>
          </a:prstGeom>
        </p:spPr>
      </p:pic>
    </p:spTree>
    <p:extLst>
      <p:ext uri="{BB962C8B-B14F-4D97-AF65-F5344CB8AC3E}">
        <p14:creationId xmlns:p14="http://schemas.microsoft.com/office/powerpoint/2010/main" val="65269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UI </a:t>
            </a:r>
            <a:r>
              <a:rPr lang="da-DK" dirty="0" err="1" smtClean="0"/>
              <a:t>Implementation</a:t>
            </a:r>
            <a:endParaRPr lang="en-US" dirty="0"/>
          </a:p>
        </p:txBody>
      </p:sp>
      <p:sp>
        <p:nvSpPr>
          <p:cNvPr id="6" name="Pladsholder til tekst 5"/>
          <p:cNvSpPr>
            <a:spLocks noGrp="1"/>
          </p:cNvSpPr>
          <p:nvPr>
            <p:ph type="body" idx="1"/>
          </p:nvPr>
        </p:nvSpPr>
        <p:spPr/>
        <p:txBody>
          <a:bodyPr/>
          <a:lstStyle/>
          <a:p>
            <a:r>
              <a:rPr lang="da-DK" dirty="0" err="1" smtClean="0"/>
              <a:t>WebView</a:t>
            </a:r>
            <a:endParaRPr lang="en-US" dirty="0"/>
          </a:p>
        </p:txBody>
      </p:sp>
      <p:sp>
        <p:nvSpPr>
          <p:cNvPr id="7" name="Pladsholder til indhold 6"/>
          <p:cNvSpPr>
            <a:spLocks noGrp="1"/>
          </p:cNvSpPr>
          <p:nvPr>
            <p:ph sz="half" idx="2"/>
          </p:nvPr>
        </p:nvSpPr>
        <p:spPr/>
        <p:txBody>
          <a:bodyPr/>
          <a:lstStyle/>
          <a:p>
            <a:r>
              <a:rPr lang="da-DK" dirty="0" smtClean="0"/>
              <a:t>Enables </a:t>
            </a:r>
            <a:r>
              <a:rPr lang="da-DK" dirty="0" err="1" smtClean="0"/>
              <a:t>you</a:t>
            </a:r>
            <a:r>
              <a:rPr lang="da-DK" dirty="0" smtClean="0"/>
              <a:t> to display web </a:t>
            </a:r>
            <a:r>
              <a:rPr lang="da-DK" dirty="0" err="1" smtClean="0"/>
              <a:t>content</a:t>
            </a:r>
            <a:r>
              <a:rPr lang="da-DK" dirty="0" smtClean="0"/>
              <a:t> </a:t>
            </a:r>
            <a:r>
              <a:rPr lang="da-DK" dirty="0" err="1" smtClean="0"/>
              <a:t>without</a:t>
            </a:r>
            <a:r>
              <a:rPr lang="da-DK" dirty="0" smtClean="0"/>
              <a:t> </a:t>
            </a:r>
            <a:r>
              <a:rPr lang="da-DK" dirty="0" err="1" smtClean="0"/>
              <a:t>having</a:t>
            </a:r>
            <a:r>
              <a:rPr lang="da-DK" dirty="0" smtClean="0"/>
              <a:t> to open the browser</a:t>
            </a:r>
          </a:p>
          <a:p>
            <a:r>
              <a:rPr lang="da-DK" dirty="0" err="1" smtClean="0"/>
              <a:t>Greatly</a:t>
            </a:r>
            <a:r>
              <a:rPr lang="da-DK" dirty="0" smtClean="0"/>
              <a:t> </a:t>
            </a:r>
            <a:r>
              <a:rPr lang="da-DK" dirty="0" err="1" smtClean="0"/>
              <a:t>reduces</a:t>
            </a:r>
            <a:r>
              <a:rPr lang="da-DK" dirty="0" smtClean="0"/>
              <a:t> </a:t>
            </a:r>
            <a:r>
              <a:rPr lang="da-DK" dirty="0" err="1" smtClean="0"/>
              <a:t>loadtime</a:t>
            </a:r>
            <a:r>
              <a:rPr lang="da-DK" dirty="0" smtClean="0"/>
              <a:t> </a:t>
            </a:r>
            <a:r>
              <a:rPr lang="da-DK" dirty="0" err="1" smtClean="0"/>
              <a:t>since</a:t>
            </a:r>
            <a:r>
              <a:rPr lang="da-DK" dirty="0" smtClean="0"/>
              <a:t> </a:t>
            </a:r>
            <a:r>
              <a:rPr lang="da-DK" dirty="0" err="1" smtClean="0"/>
              <a:t>you</a:t>
            </a:r>
            <a:r>
              <a:rPr lang="da-DK" dirty="0" smtClean="0"/>
              <a:t> </a:t>
            </a:r>
            <a:r>
              <a:rPr lang="da-DK" dirty="0" err="1" smtClean="0"/>
              <a:t>don’t</a:t>
            </a:r>
            <a:r>
              <a:rPr lang="da-DK" dirty="0" smtClean="0"/>
              <a:t> have to </a:t>
            </a:r>
            <a:r>
              <a:rPr lang="da-DK" dirty="0" err="1" smtClean="0"/>
              <a:t>launch</a:t>
            </a:r>
            <a:r>
              <a:rPr lang="da-DK" dirty="0" smtClean="0"/>
              <a:t> </a:t>
            </a:r>
            <a:r>
              <a:rPr lang="da-DK" dirty="0" err="1" smtClean="0"/>
              <a:t>another</a:t>
            </a:r>
            <a:r>
              <a:rPr lang="da-DK" dirty="0" smtClean="0"/>
              <a:t> </a:t>
            </a:r>
            <a:r>
              <a:rPr lang="da-DK" dirty="0" err="1" smtClean="0"/>
              <a:t>application</a:t>
            </a:r>
            <a:endParaRPr lang="da-DK" dirty="0" smtClean="0"/>
          </a:p>
          <a:p>
            <a:r>
              <a:rPr lang="da-DK" dirty="0" err="1" smtClean="0"/>
              <a:t>We</a:t>
            </a:r>
            <a:r>
              <a:rPr lang="da-DK" dirty="0" smtClean="0"/>
              <a:t> </a:t>
            </a:r>
            <a:r>
              <a:rPr lang="da-DK" dirty="0" err="1" smtClean="0"/>
              <a:t>use</a:t>
            </a:r>
            <a:r>
              <a:rPr lang="da-DK" dirty="0"/>
              <a:t> </a:t>
            </a:r>
            <a:r>
              <a:rPr lang="da-DK" dirty="0" smtClean="0"/>
              <a:t>it to </a:t>
            </a:r>
            <a:r>
              <a:rPr lang="da-DK" dirty="0" err="1" smtClean="0"/>
              <a:t>integrate</a:t>
            </a:r>
            <a:r>
              <a:rPr lang="da-DK" dirty="0" smtClean="0"/>
              <a:t> the Twitter </a:t>
            </a:r>
            <a:r>
              <a:rPr lang="da-DK" dirty="0" err="1" smtClean="0"/>
              <a:t>OAuth</a:t>
            </a:r>
            <a:endParaRPr lang="en-US" dirty="0"/>
          </a:p>
        </p:txBody>
      </p:sp>
      <p:sp>
        <p:nvSpPr>
          <p:cNvPr id="8" name="Pladsholder til tekst 7"/>
          <p:cNvSpPr>
            <a:spLocks noGrp="1"/>
          </p:cNvSpPr>
          <p:nvPr>
            <p:ph type="body" sz="quarter" idx="3"/>
          </p:nvPr>
        </p:nvSpPr>
        <p:spPr/>
        <p:txBody>
          <a:bodyPr/>
          <a:lstStyle/>
          <a:p>
            <a:r>
              <a:rPr lang="da-DK" dirty="0" err="1" smtClean="0"/>
              <a:t>ProgressDialog</a:t>
            </a:r>
            <a:endParaRPr lang="en-US" dirty="0"/>
          </a:p>
        </p:txBody>
      </p:sp>
      <p:sp>
        <p:nvSpPr>
          <p:cNvPr id="9" name="Pladsholder til indhold 8"/>
          <p:cNvSpPr>
            <a:spLocks noGrp="1"/>
          </p:cNvSpPr>
          <p:nvPr>
            <p:ph sz="quarter" idx="4"/>
          </p:nvPr>
        </p:nvSpPr>
        <p:spPr/>
        <p:txBody>
          <a:bodyPr>
            <a:normAutofit lnSpcReduction="10000"/>
          </a:bodyPr>
          <a:lstStyle/>
          <a:p>
            <a:r>
              <a:rPr lang="da-DK" dirty="0" err="1" smtClean="0"/>
              <a:t>Informs</a:t>
            </a:r>
            <a:r>
              <a:rPr lang="da-DK" dirty="0" smtClean="0"/>
              <a:t> the </a:t>
            </a:r>
            <a:r>
              <a:rPr lang="da-DK" dirty="0" err="1" smtClean="0"/>
              <a:t>user</a:t>
            </a:r>
            <a:r>
              <a:rPr lang="da-DK" dirty="0" smtClean="0"/>
              <a:t> </a:t>
            </a:r>
            <a:r>
              <a:rPr lang="da-DK" dirty="0" err="1" smtClean="0"/>
              <a:t>about</a:t>
            </a:r>
            <a:r>
              <a:rPr lang="da-DK" dirty="0" smtClean="0"/>
              <a:t> a </a:t>
            </a:r>
            <a:r>
              <a:rPr lang="da-DK" dirty="0" err="1" smtClean="0"/>
              <a:t>task</a:t>
            </a:r>
            <a:r>
              <a:rPr lang="da-DK" dirty="0" smtClean="0"/>
              <a:t> </a:t>
            </a:r>
            <a:r>
              <a:rPr lang="da-DK" dirty="0" err="1" smtClean="0"/>
              <a:t>currently</a:t>
            </a:r>
            <a:r>
              <a:rPr lang="da-DK" dirty="0" smtClean="0"/>
              <a:t> </a:t>
            </a:r>
            <a:r>
              <a:rPr lang="da-DK" dirty="0" err="1" smtClean="0"/>
              <a:t>being</a:t>
            </a:r>
            <a:r>
              <a:rPr lang="da-DK" dirty="0" smtClean="0"/>
              <a:t> </a:t>
            </a:r>
            <a:r>
              <a:rPr lang="da-DK" dirty="0" err="1" smtClean="0"/>
              <a:t>executed</a:t>
            </a:r>
            <a:endParaRPr lang="da-DK" dirty="0" smtClean="0"/>
          </a:p>
          <a:p>
            <a:r>
              <a:rPr lang="da-DK" dirty="0" smtClean="0"/>
              <a:t>This </a:t>
            </a:r>
            <a:r>
              <a:rPr lang="da-DK" dirty="0" err="1" smtClean="0"/>
              <a:t>way</a:t>
            </a:r>
            <a:r>
              <a:rPr lang="da-DK" dirty="0" smtClean="0"/>
              <a:t> </a:t>
            </a:r>
            <a:r>
              <a:rPr lang="da-DK" dirty="0" err="1" smtClean="0"/>
              <a:t>you</a:t>
            </a:r>
            <a:r>
              <a:rPr lang="da-DK" dirty="0" smtClean="0"/>
              <a:t> </a:t>
            </a:r>
            <a:r>
              <a:rPr lang="da-DK" dirty="0" err="1" smtClean="0"/>
              <a:t>avoid</a:t>
            </a:r>
            <a:r>
              <a:rPr lang="da-DK" dirty="0" smtClean="0"/>
              <a:t> ”blank” </a:t>
            </a:r>
            <a:r>
              <a:rPr lang="da-DK" dirty="0" err="1" smtClean="0"/>
              <a:t>loading</a:t>
            </a:r>
            <a:r>
              <a:rPr lang="da-DK" dirty="0" smtClean="0"/>
              <a:t> </a:t>
            </a:r>
            <a:r>
              <a:rPr lang="da-DK" dirty="0" err="1" smtClean="0"/>
              <a:t>screens</a:t>
            </a:r>
            <a:endParaRPr lang="da-DK" dirty="0" smtClean="0"/>
          </a:p>
          <a:p>
            <a:r>
              <a:rPr lang="da-DK" dirty="0" err="1" smtClean="0"/>
              <a:t>You</a:t>
            </a:r>
            <a:r>
              <a:rPr lang="da-DK" dirty="0" smtClean="0"/>
              <a:t> know the </a:t>
            </a:r>
            <a:r>
              <a:rPr lang="da-DK" dirty="0" err="1" smtClean="0"/>
              <a:t>app</a:t>
            </a:r>
            <a:r>
              <a:rPr lang="da-DK" dirty="0" smtClean="0"/>
              <a:t> </a:t>
            </a:r>
            <a:r>
              <a:rPr lang="da-DK" dirty="0" err="1" smtClean="0"/>
              <a:t>hasn’t</a:t>
            </a:r>
            <a:r>
              <a:rPr lang="da-DK" dirty="0" smtClean="0"/>
              <a:t> </a:t>
            </a:r>
            <a:r>
              <a:rPr lang="da-DK" dirty="0" err="1" smtClean="0"/>
              <a:t>crashed</a:t>
            </a:r>
            <a:endParaRPr lang="da-DK" dirty="0"/>
          </a:p>
          <a:p>
            <a:r>
              <a:rPr lang="da-DK" dirty="0" err="1" smtClean="0"/>
              <a:t>Used</a:t>
            </a:r>
            <a:r>
              <a:rPr lang="da-DK" dirty="0" smtClean="0"/>
              <a:t> for sending </a:t>
            </a:r>
            <a:r>
              <a:rPr lang="da-DK" dirty="0" err="1" smtClean="0"/>
              <a:t>request</a:t>
            </a:r>
            <a:r>
              <a:rPr lang="da-DK" dirty="0" smtClean="0"/>
              <a:t> to the Twitter API</a:t>
            </a:r>
            <a:endParaRPr lang="en-US" dirty="0"/>
          </a:p>
        </p:txBody>
      </p:sp>
    </p:spTree>
    <p:extLst>
      <p:ext uri="{BB962C8B-B14F-4D97-AF65-F5344CB8AC3E}">
        <p14:creationId xmlns:p14="http://schemas.microsoft.com/office/powerpoint/2010/main" val="38312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OAuth</a:t>
            </a:r>
            <a:r>
              <a:rPr lang="da-DK" dirty="0" smtClean="0"/>
              <a:t>/Twitter</a:t>
            </a:r>
            <a:endParaRPr lang="en-US" dirty="0"/>
          </a:p>
        </p:txBody>
      </p:sp>
      <p:pic>
        <p:nvPicPr>
          <p:cNvPr id="1026" name="Picture 2" descr="https://g.twimg.com/dev/sites/default/files/images_documentation/sign-in-oauth-1_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3" y="1916831"/>
            <a:ext cx="9036495" cy="4425407"/>
          </a:xfrm>
          <a:prstGeom prst="rect">
            <a:avLst/>
          </a:prstGeom>
          <a:noFill/>
          <a:extLst>
            <a:ext uri="{909E8E84-426E-40DD-AFC4-6F175D3DCCD1}">
              <a14:hiddenFill xmlns:a14="http://schemas.microsoft.com/office/drawing/2010/main">
                <a:solidFill>
                  <a:srgbClr val="FFFFFF"/>
                </a:solidFill>
              </a14:hiddenFill>
            </a:ext>
          </a:extLst>
        </p:spPr>
      </p:pic>
      <p:sp>
        <p:nvSpPr>
          <p:cNvPr id="4" name="Rektangel 3"/>
          <p:cNvSpPr/>
          <p:nvPr/>
        </p:nvSpPr>
        <p:spPr>
          <a:xfrm>
            <a:off x="1522413" y="796642"/>
            <a:ext cx="3792128" cy="400110"/>
          </a:xfrm>
          <a:prstGeom prst="rect">
            <a:avLst/>
          </a:prstGeom>
        </p:spPr>
        <p:txBody>
          <a:bodyPr wrap="none">
            <a:spAutoFit/>
          </a:bodyPr>
          <a:lstStyle/>
          <a:p>
            <a:r>
              <a:rPr lang="da-DK" sz="2000" dirty="0">
                <a:solidFill>
                  <a:schemeClr val="accent1"/>
                </a:solidFill>
              </a:rPr>
              <a:t>Step 1: </a:t>
            </a:r>
            <a:r>
              <a:rPr lang="da-DK" sz="2000" dirty="0" err="1">
                <a:solidFill>
                  <a:schemeClr val="accent1"/>
                </a:solidFill>
              </a:rPr>
              <a:t>Obtaining</a:t>
            </a:r>
            <a:r>
              <a:rPr lang="da-DK" sz="2000" dirty="0">
                <a:solidFill>
                  <a:schemeClr val="accent1"/>
                </a:solidFill>
              </a:rPr>
              <a:t> a </a:t>
            </a:r>
            <a:r>
              <a:rPr lang="da-DK" sz="2000" dirty="0" err="1">
                <a:solidFill>
                  <a:schemeClr val="accent1"/>
                </a:solidFill>
              </a:rPr>
              <a:t>Request</a:t>
            </a:r>
            <a:r>
              <a:rPr lang="da-DK" sz="2000" dirty="0">
                <a:solidFill>
                  <a:schemeClr val="accent1"/>
                </a:solidFill>
              </a:rPr>
              <a:t> </a:t>
            </a:r>
            <a:r>
              <a:rPr lang="da-DK" sz="2000" dirty="0" err="1">
                <a:solidFill>
                  <a:schemeClr val="accent1"/>
                </a:solidFill>
              </a:rPr>
              <a:t>Token</a:t>
            </a:r>
            <a:endParaRPr lang="en-US" sz="2000" dirty="0">
              <a:solidFill>
                <a:schemeClr val="accent1"/>
              </a:solidFill>
            </a:endParaRPr>
          </a:p>
        </p:txBody>
      </p:sp>
    </p:spTree>
    <p:extLst>
      <p:ext uri="{BB962C8B-B14F-4D97-AF65-F5344CB8AC3E}">
        <p14:creationId xmlns:p14="http://schemas.microsoft.com/office/powerpoint/2010/main" val="27078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OAuth</a:t>
            </a:r>
            <a:r>
              <a:rPr lang="da-DK" dirty="0" smtClean="0"/>
              <a:t>/Twitter</a:t>
            </a:r>
            <a:endParaRPr lang="en-US" dirty="0"/>
          </a:p>
        </p:txBody>
      </p:sp>
      <p:sp>
        <p:nvSpPr>
          <p:cNvPr id="4" name="Rektangel 3"/>
          <p:cNvSpPr/>
          <p:nvPr/>
        </p:nvSpPr>
        <p:spPr>
          <a:xfrm>
            <a:off x="1522413" y="796642"/>
            <a:ext cx="3140924" cy="400110"/>
          </a:xfrm>
          <a:prstGeom prst="rect">
            <a:avLst/>
          </a:prstGeom>
        </p:spPr>
        <p:txBody>
          <a:bodyPr wrap="none">
            <a:spAutoFit/>
          </a:bodyPr>
          <a:lstStyle/>
          <a:p>
            <a:r>
              <a:rPr lang="da-DK" sz="2000" dirty="0">
                <a:solidFill>
                  <a:schemeClr val="accent1"/>
                </a:solidFill>
              </a:rPr>
              <a:t>Step </a:t>
            </a:r>
            <a:r>
              <a:rPr lang="da-DK" sz="2000" dirty="0" smtClean="0">
                <a:solidFill>
                  <a:schemeClr val="accent1"/>
                </a:solidFill>
              </a:rPr>
              <a:t>2: </a:t>
            </a:r>
            <a:r>
              <a:rPr lang="da-DK" sz="2000" dirty="0" err="1" smtClean="0">
                <a:solidFill>
                  <a:schemeClr val="accent1"/>
                </a:solidFill>
              </a:rPr>
              <a:t>Redirecting</a:t>
            </a:r>
            <a:r>
              <a:rPr lang="da-DK" sz="2000" dirty="0" smtClean="0">
                <a:solidFill>
                  <a:schemeClr val="accent1"/>
                </a:solidFill>
              </a:rPr>
              <a:t> the User</a:t>
            </a:r>
            <a:endParaRPr lang="en-US" sz="2000" dirty="0">
              <a:solidFill>
                <a:schemeClr val="accent1"/>
              </a:solidFill>
            </a:endParaRPr>
          </a:p>
        </p:txBody>
      </p:sp>
      <p:pic>
        <p:nvPicPr>
          <p:cNvPr id="6" name="Picture 2" descr="https://g.twimg.com/dev/sites/default/files/images_documentation/sign-in-oauth-2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916831"/>
            <a:ext cx="6300191" cy="447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35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257D54-B65D-4775-8A47-BF76CA13EE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Præsentation med digital blå tunnel (widescreen)</Template>
  <TotalTime>0</TotalTime>
  <Words>962</Words>
  <Application>Microsoft Office PowerPoint</Application>
  <PresentationFormat>Brugerdefineret</PresentationFormat>
  <Paragraphs>186</Paragraphs>
  <Slides>19</Slides>
  <Notes>3</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19</vt:i4>
      </vt:variant>
    </vt:vector>
  </HeadingPairs>
  <TitlesOfParts>
    <vt:vector size="23" baseType="lpstr">
      <vt:lpstr>Arial</vt:lpstr>
      <vt:lpstr>Corbel</vt:lpstr>
      <vt:lpstr>verdana</vt:lpstr>
      <vt:lpstr>Digital Blue Tunnel 16x9</vt:lpstr>
      <vt:lpstr>PowerPoint-præsentation</vt:lpstr>
      <vt:lpstr>Autobook</vt:lpstr>
      <vt:lpstr>What is Autobook?</vt:lpstr>
      <vt:lpstr>Prototype Demonstration</vt:lpstr>
      <vt:lpstr>UI  Design </vt:lpstr>
      <vt:lpstr>UI  Design </vt:lpstr>
      <vt:lpstr>UI Implementation</vt:lpstr>
      <vt:lpstr>OAuth/Twitter</vt:lpstr>
      <vt:lpstr>OAuth/Twitter</vt:lpstr>
      <vt:lpstr>OAuth/Twitter</vt:lpstr>
      <vt:lpstr>Database</vt:lpstr>
      <vt:lpstr>Database</vt:lpstr>
      <vt:lpstr>Upcoming Changes</vt:lpstr>
      <vt:lpstr>The Updated Schedule</vt:lpstr>
      <vt:lpstr>Upcoming Changes The User Interface</vt:lpstr>
      <vt:lpstr>Upcoming Changes The User Interface</vt:lpstr>
      <vt:lpstr>Upcoming Changes The Scheduler</vt:lpstr>
      <vt:lpstr>Upcoming Changes Facebook API</vt:lpstr>
      <vt:lpstr>PowerPoint-præsentation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2015-03-03T15:04:39Z</dcterms:created>
  <dcterms:modified xsi:type="dcterms:W3CDTF">2015-03-19T15:49:58Z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