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6"/>
  </p:notesMasterIdLst>
  <p:handoutMasterIdLst>
    <p:handoutMasterId r:id="rId17"/>
  </p:handoutMasterIdLst>
  <p:sldIdLst>
    <p:sldId id="328" r:id="rId3"/>
    <p:sldId id="265" r:id="rId4"/>
    <p:sldId id="310" r:id="rId5"/>
    <p:sldId id="324" r:id="rId6"/>
    <p:sldId id="326" r:id="rId7"/>
    <p:sldId id="325" r:id="rId8"/>
    <p:sldId id="327" r:id="rId9"/>
    <p:sldId id="314" r:id="rId10"/>
    <p:sldId id="318" r:id="rId11"/>
    <p:sldId id="316" r:id="rId12"/>
    <p:sldId id="321" r:id="rId13"/>
    <p:sldId id="322" r:id="rId14"/>
    <p:sldId id="317"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96" d="100"/>
          <a:sy n="96" d="100"/>
        </p:scale>
        <p:origin x="-96" y="-96"/>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2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3/4/2015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3/4/2015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256007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endParaRPr lang="da-DK" noProof="1"/>
          </a:p>
        </p:txBody>
      </p:sp>
      <p:sp>
        <p:nvSpPr>
          <p:cNvPr id="4" name="Slaida numura vietturis 3"/>
          <p:cNvSpPr>
            <a:spLocks noGrp="1"/>
          </p:cNvSpPr>
          <p:nvPr>
            <p:ph type="sldNum" sz="quarter" idx="10"/>
          </p:nvPr>
        </p:nvSpPr>
        <p:spPr/>
        <p:txBody>
          <a:bodyPr/>
          <a:lstStyle/>
          <a:p>
            <a:fld id="{F93199CD-3E1B-4AE6-990F-76F925F5EA9F}" type="slidenum">
              <a:rPr lang="lv-LV" smtClean="0"/>
              <a:t>3</a:t>
            </a:fld>
            <a:endParaRPr lang="lv-LV"/>
          </a:p>
        </p:txBody>
      </p:sp>
    </p:spTree>
    <p:extLst>
      <p:ext uri="{BB962C8B-B14F-4D97-AF65-F5344CB8AC3E}">
        <p14:creationId xmlns:p14="http://schemas.microsoft.com/office/powerpoint/2010/main" val="3394147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a:p>
        </p:txBody>
      </p:sp>
      <p:sp>
        <p:nvSpPr>
          <p:cNvPr id="4" name="Pladsholder til slidenummer 3"/>
          <p:cNvSpPr>
            <a:spLocks noGrp="1"/>
          </p:cNvSpPr>
          <p:nvPr>
            <p:ph type="sldNum" sz="quarter" idx="10"/>
          </p:nvPr>
        </p:nvSpPr>
        <p:spPr/>
        <p:txBody>
          <a:bodyPr/>
          <a:lstStyle/>
          <a:p>
            <a:fld id="{F93199CD-3E1B-4AE6-990F-76F925F5EA9F}" type="slidenum">
              <a:rPr lang="en-US" smtClean="0"/>
              <a:t>13</a:t>
            </a:fld>
            <a:endParaRPr lang="en-US"/>
          </a:p>
        </p:txBody>
      </p:sp>
    </p:spTree>
    <p:extLst>
      <p:ext uri="{BB962C8B-B14F-4D97-AF65-F5344CB8AC3E}">
        <p14:creationId xmlns:p14="http://schemas.microsoft.com/office/powerpoint/2010/main" val="2644003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da-DK" smtClean="0"/>
              <a:t>Klik for at redigere i master</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a:p>
        </p:txBody>
      </p:sp>
      <p:sp>
        <p:nvSpPr>
          <p:cNvPr id="3" name="Vertical Text Placeholder 2"/>
          <p:cNvSpPr>
            <a:spLocks noGrp="1"/>
          </p:cNvSpPr>
          <p:nvPr>
            <p:ph type="body" orient="vert" idx="1"/>
          </p:nvPr>
        </p:nvSpPr>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4" name="Date Placeholder 3"/>
          <p:cNvSpPr>
            <a:spLocks noGrp="1"/>
          </p:cNvSpPr>
          <p:nvPr>
            <p:ph type="dt" sz="half" idx="10"/>
          </p:nvPr>
        </p:nvSpPr>
        <p:spPr/>
        <p:txBody>
          <a:bodyPr/>
          <a:lstStyle/>
          <a:p>
            <a:fld id="{03F41C87-7AD9-4845-A077-840E4A0F3F06}" type="datetimeFigureOut">
              <a:rPr lang="en-US" smtClean="0"/>
              <a:t>3/4/2015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da-DK" smtClean="0"/>
              <a:t>Klik for at redigere i master</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4" name="Date Placeholder 3"/>
          <p:cNvSpPr>
            <a:spLocks noGrp="1"/>
          </p:cNvSpPr>
          <p:nvPr>
            <p:ph type="dt" sz="half" idx="10"/>
          </p:nvPr>
        </p:nvSpPr>
        <p:spPr/>
        <p:txBody>
          <a:bodyPr/>
          <a:lstStyle/>
          <a:p>
            <a:fld id="{03F41C87-7AD9-4845-A077-840E4A0F3F06}" type="datetimeFigureOut">
              <a:rPr lang="en-US" smtClean="0"/>
              <a:t>3/4/2015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a:p>
        </p:txBody>
      </p:sp>
      <p:sp>
        <p:nvSpPr>
          <p:cNvPr id="3" name="Content Placeholder 2"/>
          <p:cNvSpPr>
            <a:spLocks noGrp="1"/>
          </p:cNvSpPr>
          <p:nvPr>
            <p:ph idx="1"/>
          </p:nvPr>
        </p:nvSpPr>
        <p:spPr/>
        <p:txBody>
          <a:bodyPr/>
          <a:lstStyle>
            <a:lvl5pPr>
              <a:defRPr/>
            </a:lvl5pPr>
            <a:lvl6pPr>
              <a:defRPr/>
            </a:lvl6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4" name="Date Placeholder 3"/>
          <p:cNvSpPr>
            <a:spLocks noGrp="1"/>
          </p:cNvSpPr>
          <p:nvPr>
            <p:ph type="dt" sz="half" idx="10"/>
          </p:nvPr>
        </p:nvSpPr>
        <p:spPr/>
        <p:txBody>
          <a:bodyPr/>
          <a:lstStyle/>
          <a:p>
            <a:fld id="{03F41C87-7AD9-4845-A077-840E4A0F3F06}" type="datetimeFigureOut">
              <a:rPr lang="en-US" smtClean="0"/>
              <a:t>3/4/2015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da-DK" smtClean="0"/>
              <a:t>Klik for at redigere i master</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4" name="Date Placeholder 3"/>
          <p:cNvSpPr>
            <a:spLocks noGrp="1"/>
          </p:cNvSpPr>
          <p:nvPr>
            <p:ph type="dt" sz="half" idx="10"/>
          </p:nvPr>
        </p:nvSpPr>
        <p:spPr/>
        <p:txBody>
          <a:bodyPr/>
          <a:lstStyle/>
          <a:p>
            <a:fld id="{03F41C87-7AD9-4845-A077-840E4A0F3F06}" type="datetimeFigureOut">
              <a:rPr lang="en-US" smtClean="0"/>
              <a:t>3/4/2015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da-DK" smtClean="0"/>
              <a:t>Klik for at redigere i master</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5" name="Date Placeholder 4"/>
          <p:cNvSpPr>
            <a:spLocks noGrp="1"/>
          </p:cNvSpPr>
          <p:nvPr>
            <p:ph type="dt" sz="half" idx="10"/>
          </p:nvPr>
        </p:nvSpPr>
        <p:spPr/>
        <p:txBody>
          <a:bodyPr/>
          <a:lstStyle/>
          <a:p>
            <a:fld id="{03F41C87-7AD9-4845-A077-840E4A0F3F06}" type="datetimeFigureOut">
              <a:rPr lang="en-US" smtClean="0"/>
              <a:t>3/4/2015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da-DK" smtClean="0"/>
              <a:t>Klik for at redigere i master</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7" name="Date Placeholder 6"/>
          <p:cNvSpPr>
            <a:spLocks noGrp="1"/>
          </p:cNvSpPr>
          <p:nvPr>
            <p:ph type="dt" sz="half" idx="10"/>
          </p:nvPr>
        </p:nvSpPr>
        <p:spPr/>
        <p:txBody>
          <a:bodyPr/>
          <a:lstStyle/>
          <a:p>
            <a:fld id="{03F41C87-7AD9-4845-A077-840E4A0F3F06}" type="datetimeFigureOut">
              <a:rPr lang="en-US" smtClean="0"/>
              <a:t>3/4/2015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a:p>
        </p:txBody>
      </p:sp>
      <p:sp>
        <p:nvSpPr>
          <p:cNvPr id="3" name="Date Placeholder 2"/>
          <p:cNvSpPr>
            <a:spLocks noGrp="1"/>
          </p:cNvSpPr>
          <p:nvPr>
            <p:ph type="dt" sz="half" idx="10"/>
          </p:nvPr>
        </p:nvSpPr>
        <p:spPr/>
        <p:txBody>
          <a:bodyPr/>
          <a:lstStyle/>
          <a:p>
            <a:fld id="{03F41C87-7AD9-4845-A077-840E4A0F3F06}" type="datetimeFigureOut">
              <a:rPr lang="en-US" smtClean="0"/>
              <a:t>3/4/2015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3/4/2015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da-DK" smtClean="0"/>
              <a:t>Klik for at redigere i master</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p:txBody>
          <a:bodyPr/>
          <a:lstStyle/>
          <a:p>
            <a:fld id="{03F41C87-7AD9-4845-A077-840E4A0F3F06}" type="datetimeFigureOut">
              <a:rPr lang="en-US" smtClean="0"/>
              <a:t>3/4/2015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smtClean="0"/>
              <a:t>Klik på ikonet for at tilføje et billede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da-DK" smtClean="0"/>
              <a:t>Klik for at redigere i master</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p:txBody>
          <a:bodyPr/>
          <a:lstStyle/>
          <a:p>
            <a:fld id="{03F41C87-7AD9-4845-A077-840E4A0F3F06}" type="datetimeFigureOut">
              <a:rPr lang="en-US" smtClean="0"/>
              <a:pPr/>
              <a:t>3/4/2015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da-DK" smtClean="0"/>
              <a:t>Klik for at redigere i master</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smtClean="0"/>
              <a:pPr/>
              <a:t>3/4/2015</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developer.android.com/training/scheduling/alarms.html" TargetMode="External"/><Relationship Id="rId3" Type="http://schemas.openxmlformats.org/officeDocument/2006/relationships/hyperlink" Target="https://developers.facebook.com/docs/android?locale=da_DK" TargetMode="External"/><Relationship Id="rId7" Type="http://schemas.openxmlformats.org/officeDocument/2006/relationships/hyperlink" Target="http://oauth.net/" TargetMode="External"/><Relationship Id="rId2" Type="http://schemas.openxmlformats.org/officeDocument/2006/relationships/hyperlink" Target="http://developer.android.com/guide/index.html" TargetMode="External"/><Relationship Id="rId1" Type="http://schemas.openxmlformats.org/officeDocument/2006/relationships/slideLayout" Target="../slideLayouts/slideLayout8.xml"/><Relationship Id="rId6" Type="http://schemas.openxmlformats.org/officeDocument/2006/relationships/hyperlink" Target="https://www.lucidchart.com/home" TargetMode="External"/><Relationship Id="rId5" Type="http://schemas.openxmlformats.org/officeDocument/2006/relationships/hyperlink" Target="https://github.com/" TargetMode="External"/><Relationship Id="rId10" Type="http://schemas.openxmlformats.org/officeDocument/2006/relationships/hyperlink" Target="http://developer.android.com/reference/android/provider/Telephony.html" TargetMode="External"/><Relationship Id="rId4" Type="http://schemas.openxmlformats.org/officeDocument/2006/relationships/hyperlink" Target="https://dev.twitter.com/products/fabric" TargetMode="External"/><Relationship Id="rId9" Type="http://schemas.openxmlformats.org/officeDocument/2006/relationships/hyperlink" Target="https://developer.android.com/reference/android/app/AlarmManage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897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noProof="1" smtClean="0">
                <a:solidFill>
                  <a:schemeClr val="tx2">
                    <a:lumMod val="90000"/>
                  </a:schemeClr>
                </a:solidFill>
              </a:rPr>
              <a:t>Upcoming Changes</a:t>
            </a:r>
            <a:r>
              <a:rPr lang="da-DK" noProof="1" smtClean="0"/>
              <a:t/>
            </a:r>
            <a:br>
              <a:rPr lang="da-DK" noProof="1" smtClean="0"/>
            </a:br>
            <a:r>
              <a:rPr lang="da-DK" noProof="1" smtClean="0"/>
              <a:t>The User Interface</a:t>
            </a:r>
            <a:endParaRPr lang="da-DK" noProof="1"/>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noProof="1" smtClean="0">
                <a:solidFill>
                  <a:schemeClr val="tx2">
                    <a:lumMod val="90000"/>
                  </a:schemeClr>
                </a:solidFill>
              </a:rPr>
              <a:t>Upcoming Changes</a:t>
            </a:r>
            <a:r>
              <a:rPr lang="da-DK" noProof="1" smtClean="0"/>
              <a:t/>
            </a:r>
            <a:br>
              <a:rPr lang="da-DK" noProof="1" smtClean="0"/>
            </a:br>
            <a:r>
              <a:rPr lang="da-DK" noProof="1" smtClean="0"/>
              <a:t>The Scheduler</a:t>
            </a:r>
            <a:endParaRPr lang="da-DK" noProof="1"/>
          </a:p>
        </p:txBody>
      </p:sp>
      <p:sp>
        <p:nvSpPr>
          <p:cNvPr id="3" name="Pladsholder til indhold 2"/>
          <p:cNvSpPr txBox="1">
            <a:spLocks/>
          </p:cNvSpPr>
          <p:nvPr/>
        </p:nvSpPr>
        <p:spPr>
          <a:xfrm>
            <a:off x="1522413" y="1904999"/>
            <a:ext cx="9134391" cy="4114801"/>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da-DK" dirty="0" smtClean="0"/>
              <a:t>Android </a:t>
            </a:r>
            <a:r>
              <a:rPr lang="da-DK" dirty="0" err="1" smtClean="0"/>
              <a:t>class</a:t>
            </a:r>
            <a:r>
              <a:rPr lang="da-DK" dirty="0" smtClean="0"/>
              <a:t>: </a:t>
            </a:r>
            <a:r>
              <a:rPr lang="da-DK" i="1" dirty="0" err="1" smtClean="0"/>
              <a:t>AlarmManager</a:t>
            </a:r>
            <a:endParaRPr lang="da-DK" i="1" dirty="0" smtClean="0"/>
          </a:p>
          <a:p>
            <a:r>
              <a:rPr lang="da-DK" dirty="0" smtClean="0"/>
              <a:t>Android </a:t>
            </a:r>
            <a:r>
              <a:rPr lang="da-DK" dirty="0" err="1" smtClean="0"/>
              <a:t>class</a:t>
            </a:r>
            <a:r>
              <a:rPr lang="da-DK" dirty="0" smtClean="0"/>
              <a:t>: </a:t>
            </a:r>
            <a:r>
              <a:rPr lang="da-DK" i="1" dirty="0" err="1" smtClean="0"/>
              <a:t>BroadcastReceiver</a:t>
            </a:r>
            <a:endParaRPr lang="da-DK" i="1" dirty="0" smtClean="0"/>
          </a:p>
          <a:p>
            <a:r>
              <a:rPr lang="da-DK" dirty="0" smtClean="0"/>
              <a:t>Notifications (for Facebook Messenger)</a:t>
            </a:r>
            <a:endParaRPr lang="en-US" dirty="0"/>
          </a:p>
        </p:txBody>
      </p:sp>
    </p:spTree>
    <p:extLst>
      <p:ext uri="{BB962C8B-B14F-4D97-AF65-F5344CB8AC3E}">
        <p14:creationId xmlns:p14="http://schemas.microsoft.com/office/powerpoint/2010/main" val="102113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noProof="1" smtClean="0">
                <a:solidFill>
                  <a:schemeClr val="tx2">
                    <a:lumMod val="90000"/>
                  </a:schemeClr>
                </a:solidFill>
              </a:rPr>
              <a:t>Upcoming Changes</a:t>
            </a:r>
            <a:r>
              <a:rPr lang="da-DK" noProof="1" smtClean="0"/>
              <a:t/>
            </a:r>
            <a:br>
              <a:rPr lang="da-DK" noProof="1" smtClean="0"/>
            </a:br>
            <a:r>
              <a:rPr lang="da-DK" noProof="1" smtClean="0"/>
              <a:t>Facebook API</a:t>
            </a:r>
            <a:endParaRPr lang="da-DK" noProof="1"/>
          </a:p>
        </p:txBody>
      </p:sp>
      <p:sp>
        <p:nvSpPr>
          <p:cNvPr id="3" name="Pladsholder til indhold 2"/>
          <p:cNvSpPr txBox="1">
            <a:spLocks/>
          </p:cNvSpPr>
          <p:nvPr/>
        </p:nvSpPr>
        <p:spPr>
          <a:xfrm>
            <a:off x="1522413" y="1904999"/>
            <a:ext cx="9134391" cy="4114801"/>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da-DK" dirty="0" err="1" smtClean="0"/>
              <a:t>OAuth</a:t>
            </a:r>
            <a:endParaRPr lang="da-DK" dirty="0" smtClean="0"/>
          </a:p>
          <a:p>
            <a:r>
              <a:rPr lang="da-DK" dirty="0" smtClean="0"/>
              <a:t>Graph API – </a:t>
            </a:r>
            <a:r>
              <a:rPr lang="da-DK" dirty="0" err="1" smtClean="0"/>
              <a:t>retrieve</a:t>
            </a:r>
            <a:r>
              <a:rPr lang="da-DK" dirty="0" smtClean="0"/>
              <a:t> </a:t>
            </a:r>
            <a:r>
              <a:rPr lang="da-DK" dirty="0" err="1" smtClean="0"/>
              <a:t>birthdays</a:t>
            </a:r>
            <a:r>
              <a:rPr lang="da-DK" dirty="0" smtClean="0"/>
              <a:t> and </a:t>
            </a:r>
            <a:r>
              <a:rPr lang="da-DK" dirty="0" err="1" smtClean="0"/>
              <a:t>contact</a:t>
            </a:r>
            <a:r>
              <a:rPr lang="da-DK" dirty="0" smtClean="0"/>
              <a:t> information</a:t>
            </a:r>
          </a:p>
          <a:p>
            <a:r>
              <a:rPr lang="da-DK" dirty="0" smtClean="0"/>
              <a:t>Facebook Messenger </a:t>
            </a:r>
            <a:r>
              <a:rPr lang="da-DK" dirty="0" err="1" smtClean="0"/>
              <a:t>App</a:t>
            </a:r>
            <a:r>
              <a:rPr lang="da-DK" dirty="0" smtClean="0"/>
              <a:t> – sending </a:t>
            </a:r>
            <a:r>
              <a:rPr lang="da-DK" dirty="0" err="1" smtClean="0"/>
              <a:t>messages</a:t>
            </a:r>
            <a:endParaRPr lang="en-US" dirty="0"/>
          </a:p>
        </p:txBody>
      </p:sp>
    </p:spTree>
    <p:extLst>
      <p:ext uri="{BB962C8B-B14F-4D97-AF65-F5344CB8AC3E}">
        <p14:creationId xmlns:p14="http://schemas.microsoft.com/office/powerpoint/2010/main" val="294169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2"/>
          <p:cNvSpPr txBox="1">
            <a:spLocks/>
          </p:cNvSpPr>
          <p:nvPr/>
        </p:nvSpPr>
        <p:spPr>
          <a:xfrm>
            <a:off x="4294212" y="4293096"/>
            <a:ext cx="3600400" cy="792088"/>
          </a:xfrm>
          <a:prstGeom prst="rect">
            <a:avLst/>
          </a:prstGeom>
        </p:spPr>
        <p:txBody>
          <a:bodyPr>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da-DK" noProof="1" smtClean="0"/>
              <a:t>Questions?</a:t>
            </a:r>
            <a:endParaRPr lang="da-DK" noProof="1"/>
          </a:p>
        </p:txBody>
      </p:sp>
      <p:pic>
        <p:nvPicPr>
          <p:cNvPr id="14" name="Billed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2264" y="1772816"/>
            <a:ext cx="2664296" cy="2664296"/>
          </a:xfrm>
          <a:prstGeom prst="rect">
            <a:avLst/>
          </a:prstGeom>
        </p:spPr>
      </p:pic>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led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1772816"/>
            <a:ext cx="3456384" cy="3456384"/>
          </a:xfrm>
          <a:prstGeom prst="rect">
            <a:avLst/>
          </a:prstGeom>
        </p:spPr>
      </p:pic>
      <p:sp>
        <p:nvSpPr>
          <p:cNvPr id="3" name="Titel 2"/>
          <p:cNvSpPr>
            <a:spLocks noGrp="1"/>
          </p:cNvSpPr>
          <p:nvPr>
            <p:ph type="ctrTitle"/>
          </p:nvPr>
        </p:nvSpPr>
        <p:spPr>
          <a:xfrm>
            <a:off x="3985492" y="692696"/>
            <a:ext cx="8229600" cy="2895600"/>
          </a:xfrm>
        </p:spPr>
        <p:txBody>
          <a:bodyPr>
            <a:normAutofit/>
          </a:bodyPr>
          <a:lstStyle/>
          <a:p>
            <a:r>
              <a:rPr lang="da-DK" noProof="1" smtClean="0"/>
              <a:t>Autobook</a:t>
            </a:r>
            <a:endParaRPr lang="da-DK" noProof="1"/>
          </a:p>
        </p:txBody>
      </p:sp>
      <p:sp>
        <p:nvSpPr>
          <p:cNvPr id="4" name="Undertitel 3"/>
          <p:cNvSpPr>
            <a:spLocks noGrp="1"/>
          </p:cNvSpPr>
          <p:nvPr>
            <p:ph type="subTitle" idx="1"/>
          </p:nvPr>
        </p:nvSpPr>
        <p:spPr>
          <a:xfrm>
            <a:off x="3985491" y="3664496"/>
            <a:ext cx="8229600" cy="1219200"/>
          </a:xfrm>
        </p:spPr>
        <p:txBody>
          <a:bodyPr>
            <a:normAutofit/>
          </a:bodyPr>
          <a:lstStyle/>
          <a:p>
            <a:r>
              <a:rPr lang="da-DK" noProof="1" smtClean="0"/>
              <a:t>Schedule your life tomorrow, today</a:t>
            </a:r>
            <a:endParaRPr lang="da-DK" noProof="1"/>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da-DK" noProof="1" smtClean="0"/>
              <a:t>What is Autobook?</a:t>
            </a:r>
            <a:endParaRPr lang="da-DK" noProof="1"/>
          </a:p>
        </p:txBody>
      </p:sp>
      <p:sp>
        <p:nvSpPr>
          <p:cNvPr id="14" name="Pladsholder 13"/>
          <p:cNvSpPr>
            <a:spLocks noGrp="1"/>
          </p:cNvSpPr>
          <p:nvPr>
            <p:ph idx="1"/>
          </p:nvPr>
        </p:nvSpPr>
        <p:spPr/>
        <p:txBody>
          <a:bodyPr>
            <a:normAutofit/>
          </a:bodyPr>
          <a:lstStyle/>
          <a:p>
            <a:r>
              <a:rPr lang="da-DK" noProof="1" smtClean="0"/>
              <a:t>An Android app</a:t>
            </a:r>
            <a:endParaRPr lang="da-DK" noProof="1"/>
          </a:p>
          <a:p>
            <a:r>
              <a:rPr lang="da-DK" noProof="1" smtClean="0"/>
              <a:t>Merges all your smartphone interactions into one application</a:t>
            </a:r>
            <a:endParaRPr lang="da-DK" noProof="1"/>
          </a:p>
          <a:p>
            <a:r>
              <a:rPr lang="da-DK" noProof="1" smtClean="0"/>
              <a:t>Allows you to schedule automatic communication through social media &amp; text messaging</a:t>
            </a:r>
          </a:p>
          <a:p>
            <a:r>
              <a:rPr lang="da-DK" noProof="1" smtClean="0"/>
              <a:t>Examples: Congratulate your friends on their birthday, Tweet at your brother on his anniversary, or message all the friends an hour before the party to remind them, ALL PLANNED IN ADVANCE SO YOU DON’T HAVE TO TOUCH ANYTHING!</a:t>
            </a:r>
            <a:endParaRPr lang="da-DK" noProof="1"/>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UI Design - Preston</a:t>
            </a:r>
            <a:endParaRPr lang="en-US" dirty="0"/>
          </a:p>
        </p:txBody>
      </p:sp>
      <p:sp>
        <p:nvSpPr>
          <p:cNvPr id="3" name="Pladsholder til indhold 2"/>
          <p:cNvSpPr>
            <a:spLocks noGrp="1"/>
          </p:cNvSpPr>
          <p:nvPr>
            <p:ph idx="1"/>
          </p:nvPr>
        </p:nvSpPr>
        <p:spPr/>
        <p:txBody>
          <a:bodyPr/>
          <a:lstStyle/>
          <a:p>
            <a:endParaRPr lang="en-US"/>
          </a:p>
        </p:txBody>
      </p:sp>
    </p:spTree>
    <p:extLst>
      <p:ext uri="{BB962C8B-B14F-4D97-AF65-F5344CB8AC3E}">
        <p14:creationId xmlns:p14="http://schemas.microsoft.com/office/powerpoint/2010/main" val="21655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UI </a:t>
            </a:r>
            <a:r>
              <a:rPr lang="da-DK" dirty="0" err="1" smtClean="0"/>
              <a:t>Implementation</a:t>
            </a:r>
            <a:r>
              <a:rPr lang="da-DK" dirty="0" smtClean="0"/>
              <a:t> – Sebastian</a:t>
            </a:r>
            <a:endParaRPr lang="en-US" dirty="0"/>
          </a:p>
        </p:txBody>
      </p:sp>
      <p:sp>
        <p:nvSpPr>
          <p:cNvPr id="3" name="Pladsholder til indhold 2"/>
          <p:cNvSpPr>
            <a:spLocks noGrp="1"/>
          </p:cNvSpPr>
          <p:nvPr>
            <p:ph idx="1"/>
          </p:nvPr>
        </p:nvSpPr>
        <p:spPr/>
        <p:txBody>
          <a:bodyPr/>
          <a:lstStyle/>
          <a:p>
            <a:endParaRPr lang="en-US"/>
          </a:p>
        </p:txBody>
      </p:sp>
    </p:spTree>
    <p:extLst>
      <p:ext uri="{BB962C8B-B14F-4D97-AF65-F5344CB8AC3E}">
        <p14:creationId xmlns:p14="http://schemas.microsoft.com/office/powerpoint/2010/main" val="383120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OAuth</a:t>
            </a:r>
            <a:r>
              <a:rPr lang="da-DK" dirty="0" smtClean="0"/>
              <a:t>/Twitter - Kenton</a:t>
            </a:r>
            <a:endParaRPr lang="en-US" dirty="0"/>
          </a:p>
        </p:txBody>
      </p:sp>
      <p:sp>
        <p:nvSpPr>
          <p:cNvPr id="3" name="Pladsholder til indhold 2"/>
          <p:cNvSpPr>
            <a:spLocks noGrp="1"/>
          </p:cNvSpPr>
          <p:nvPr>
            <p:ph idx="1"/>
          </p:nvPr>
        </p:nvSpPr>
        <p:spPr/>
        <p:txBody>
          <a:bodyPr/>
          <a:lstStyle/>
          <a:p>
            <a:endParaRPr lang="en-US" dirty="0"/>
          </a:p>
        </p:txBody>
      </p:sp>
    </p:spTree>
    <p:extLst>
      <p:ext uri="{BB962C8B-B14F-4D97-AF65-F5344CB8AC3E}">
        <p14:creationId xmlns:p14="http://schemas.microsoft.com/office/powerpoint/2010/main" val="270785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Database - Anders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0396" y="116632"/>
            <a:ext cx="6048672" cy="2167779"/>
          </a:xfrm>
        </p:spPr>
      </p:pic>
      <p:sp>
        <p:nvSpPr>
          <p:cNvPr id="7" name="TextBox 6"/>
          <p:cNvSpPr txBox="1"/>
          <p:nvPr/>
        </p:nvSpPr>
        <p:spPr>
          <a:xfrm>
            <a:off x="1629916" y="2780928"/>
            <a:ext cx="8928992" cy="3139321"/>
          </a:xfrm>
          <a:prstGeom prst="rect">
            <a:avLst/>
          </a:prstGeom>
          <a:noFill/>
        </p:spPr>
        <p:txBody>
          <a:bodyPr wrap="square" rtlCol="0">
            <a:spAutoFit/>
          </a:bodyPr>
          <a:lstStyle/>
          <a:p>
            <a:r>
              <a:rPr lang="da-DK" dirty="0" smtClean="0"/>
              <a:t> </a:t>
            </a:r>
            <a:r>
              <a:rPr lang="en-US" dirty="0"/>
              <a:t>SQLite database created using the </a:t>
            </a:r>
            <a:r>
              <a:rPr lang="en-US" dirty="0" err="1"/>
              <a:t>SQLiteOpenHelper</a:t>
            </a:r>
            <a:r>
              <a:rPr lang="en-US" dirty="0"/>
              <a:t> class and is stored locally on the mobile device</a:t>
            </a:r>
            <a:r>
              <a:rPr lang="en-US" dirty="0" smtClean="0"/>
              <a:t>.</a:t>
            </a:r>
          </a:p>
          <a:p>
            <a:endParaRPr lang="en-US" dirty="0"/>
          </a:p>
          <a:p>
            <a:r>
              <a:rPr lang="en-US" dirty="0"/>
              <a:t>All queries to the database are done though the class </a:t>
            </a:r>
            <a:r>
              <a:rPr lang="en-US" dirty="0" err="1"/>
              <a:t>MyDatabaseHandler</a:t>
            </a:r>
            <a:r>
              <a:rPr lang="en-US" dirty="0"/>
              <a:t> which simplifies the inputs needed to do a query and does some basic data manipulation to make the data easily readable by other parts of the </a:t>
            </a:r>
            <a:r>
              <a:rPr lang="en-US"/>
              <a:t>system</a:t>
            </a:r>
            <a:r>
              <a:rPr lang="en-US" smtClean="0"/>
              <a:t>.</a:t>
            </a:r>
          </a:p>
          <a:p>
            <a:endParaRPr lang="en-US" dirty="0"/>
          </a:p>
          <a:p>
            <a:r>
              <a:rPr lang="en-US" dirty="0"/>
              <a:t>Database does not support all CRUD commands for every table yet. The next features to be implemented after/during spring break is the ability the update existing rows in the different tables. </a:t>
            </a:r>
          </a:p>
          <a:p>
            <a:r>
              <a:rPr lang="da-DK" dirty="0" smtClean="0"/>
              <a:t> </a:t>
            </a:r>
            <a:endParaRPr lang="en-US" dirty="0"/>
          </a:p>
        </p:txBody>
      </p:sp>
    </p:spTree>
    <p:extLst>
      <p:ext uri="{BB962C8B-B14F-4D97-AF65-F5344CB8AC3E}">
        <p14:creationId xmlns:p14="http://schemas.microsoft.com/office/powerpoint/2010/main" val="407800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noProof="1" smtClean="0"/>
              <a:t>Upcoming Changes</a:t>
            </a:r>
            <a:endParaRPr lang="da-DK" noProof="1"/>
          </a:p>
        </p:txBody>
      </p:sp>
      <p:sp>
        <p:nvSpPr>
          <p:cNvPr id="3" name="Tekstpladsholder 2"/>
          <p:cNvSpPr>
            <a:spLocks noGrp="1"/>
          </p:cNvSpPr>
          <p:nvPr>
            <p:ph type="body" idx="1"/>
          </p:nvPr>
        </p:nvSpPr>
        <p:spPr/>
        <p:txBody>
          <a:bodyPr/>
          <a:lstStyle/>
          <a:p>
            <a:r>
              <a:rPr lang="da-DK" noProof="1" smtClean="0"/>
              <a:t>From now till the open house</a:t>
            </a:r>
            <a:endParaRPr lang="da-DK" noProof="1"/>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noProof="1" smtClean="0"/>
              <a:t>The Updated Schedule</a:t>
            </a:r>
            <a:endParaRPr lang="da-DK" noProof="1"/>
          </a:p>
        </p:txBody>
      </p:sp>
      <p:graphicFrame>
        <p:nvGraphicFramePr>
          <p:cNvPr id="5" name="Pladsholder til indhold 4"/>
          <p:cNvGraphicFramePr>
            <a:graphicFrameLocks noGrp="1"/>
          </p:cNvGraphicFramePr>
          <p:nvPr>
            <p:ph idx="1"/>
            <p:extLst>
              <p:ext uri="{D42A27DB-BD31-4B8C-83A1-F6EECF244321}">
                <p14:modId xmlns:p14="http://schemas.microsoft.com/office/powerpoint/2010/main" val="192274710"/>
              </p:ext>
            </p:extLst>
          </p:nvPr>
        </p:nvGraphicFramePr>
        <p:xfrm>
          <a:off x="5446340" y="332656"/>
          <a:ext cx="5688631" cy="6205802"/>
        </p:xfrm>
        <a:graphic>
          <a:graphicData uri="http://schemas.openxmlformats.org/drawingml/2006/table">
            <a:tbl>
              <a:tblPr>
                <a:effectLst>
                  <a:outerShdw blurRad="381000" dist="12700" dir="2700000" sx="101000" sy="101000" algn="tl" rotWithShape="0">
                    <a:schemeClr val="tx1">
                      <a:alpha val="50000"/>
                    </a:schemeClr>
                  </a:outerShdw>
                </a:effectLst>
              </a:tblPr>
              <a:tblGrid>
                <a:gridCol w="421378"/>
                <a:gridCol w="512984"/>
                <a:gridCol w="1108414"/>
                <a:gridCol w="975586"/>
                <a:gridCol w="691614"/>
                <a:gridCol w="1978655"/>
              </a:tblGrid>
              <a:tr h="68760">
                <a:tc>
                  <a:txBody>
                    <a:bodyPr/>
                    <a:lstStyle/>
                    <a:p>
                      <a:pPr rtl="0" fontAlgn="ctr"/>
                      <a:r>
                        <a:rPr lang="en-US" sz="500" b="1" u="sng" dirty="0">
                          <a:solidFill>
                            <a:schemeClr val="bg1"/>
                          </a:solidFill>
                          <a:effectLst/>
                          <a:latin typeface="verdana" panose="020B0604030504040204" pitchFamily="34" charset="0"/>
                        </a:rPr>
                        <a:t>Task#</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c>
                  <a:txBody>
                    <a:bodyPr/>
                    <a:lstStyle/>
                    <a:p>
                      <a:pPr algn="r" rtl="0" fontAlgn="ctr"/>
                      <a:r>
                        <a:rPr lang="en-US" sz="500" b="1" u="sng">
                          <a:solidFill>
                            <a:schemeClr val="bg1"/>
                          </a:solidFill>
                          <a:effectLst/>
                          <a:latin typeface="verdana" panose="020B0604030504040204" pitchFamily="34" charset="0"/>
                        </a:rPr>
                        <a:t>Finish Date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c>
                  <a:txBody>
                    <a:bodyPr/>
                    <a:lstStyle/>
                    <a:p>
                      <a:pPr rtl="0" fontAlgn="ctr"/>
                      <a:r>
                        <a:rPr lang="en-US" sz="500" b="1" u="sng">
                          <a:solidFill>
                            <a:schemeClr val="bg1"/>
                          </a:solidFill>
                          <a:effectLst/>
                          <a:latin typeface="verdana" panose="020B0604030504040204" pitchFamily="34" charset="0"/>
                        </a:rPr>
                        <a:t>Task</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c>
                  <a:txBody>
                    <a:bodyPr/>
                    <a:lstStyle/>
                    <a:p>
                      <a:pPr rtl="0" fontAlgn="b"/>
                      <a:r>
                        <a:rPr lang="en-US" sz="500" b="1" u="sng">
                          <a:solidFill>
                            <a:schemeClr val="bg1"/>
                          </a:solidFill>
                          <a:effectLst/>
                          <a:latin typeface="verdana" panose="020B0604030504040204" pitchFamily="34" charset="0"/>
                        </a:rPr>
                        <a:t>Description</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c>
                  <a:txBody>
                    <a:bodyPr/>
                    <a:lstStyle/>
                    <a:p>
                      <a:pPr rtl="0" fontAlgn="ctr"/>
                      <a:r>
                        <a:rPr lang="en-US" sz="500" b="1" u="sng">
                          <a:solidFill>
                            <a:schemeClr val="bg1"/>
                          </a:solidFill>
                          <a:effectLst/>
                          <a:latin typeface="verdana" panose="020B0604030504040204" pitchFamily="34" charset="0"/>
                        </a:rPr>
                        <a:t>Member</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c>
                  <a:txBody>
                    <a:bodyPr/>
                    <a:lstStyle/>
                    <a:p>
                      <a:pPr rtl="0" fontAlgn="ctr"/>
                      <a:r>
                        <a:rPr lang="en-US" sz="500" b="1" u="sng">
                          <a:solidFill>
                            <a:schemeClr val="bg1"/>
                          </a:solidFill>
                          <a:effectLst/>
                          <a:latin typeface="verdana" panose="020B0604030504040204" pitchFamily="34" charset="0"/>
                        </a:rPr>
                        <a:t>Link/Guidance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tr>
              <a:tr h="392288">
                <a:tc>
                  <a:txBody>
                    <a:bodyPr/>
                    <a:lstStyle/>
                    <a:p>
                      <a:pPr algn="l" rtl="0" fontAlgn="ctr"/>
                      <a:r>
                        <a:rPr lang="en-US" sz="500" b="1">
                          <a:solidFill>
                            <a:schemeClr val="bg1"/>
                          </a:solidFill>
                          <a:effectLst/>
                          <a:latin typeface="verdana" panose="020B0604030504040204" pitchFamily="34" charset="0"/>
                        </a:rPr>
                        <a:t>1</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algn="r" rtl="0" fontAlgn="ctr"/>
                      <a:r>
                        <a:rPr lang="en-US" sz="500" dirty="0" smtClean="0">
                          <a:solidFill>
                            <a:schemeClr val="bg1"/>
                          </a:solidFill>
                          <a:effectLst/>
                          <a:latin typeface="verdana" panose="020B0604030504040204" pitchFamily="34" charset="0"/>
                        </a:rPr>
                        <a:t>1/22/2015</a:t>
                      </a:r>
                      <a:endParaRPr lang="en-US" sz="500" dirty="0">
                        <a:solidFill>
                          <a:schemeClr val="bg1"/>
                        </a:solidFill>
                        <a:effectLst/>
                        <a:latin typeface="verdana" panose="020B0604030504040204" pitchFamily="34" charset="0"/>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a:solidFill>
                            <a:schemeClr val="bg1"/>
                          </a:solidFill>
                          <a:effectLst/>
                          <a:latin typeface="verdana" panose="020B0604030504040204" pitchFamily="34" charset="0"/>
                        </a:rPr>
                        <a:t>Learn Android development</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b"/>
                      <a:r>
                        <a:rPr lang="en-US" sz="500">
                          <a:solidFill>
                            <a:schemeClr val="bg1"/>
                          </a:solidFill>
                          <a:effectLst/>
                          <a:latin typeface="verdana" panose="020B0604030504040204" pitchFamily="34" charset="0"/>
                        </a:rPr>
                        <a:t>Get accustomed to the Android framework, learn how activities &amp; services function, and be comfortable with basic development in the Android Studio IDE</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a:solidFill>
                            <a:schemeClr val="bg1"/>
                          </a:solidFill>
                          <a:effectLst/>
                          <a:latin typeface="verdana" panose="020B0604030504040204" pitchFamily="34" charset="0"/>
                        </a:rPr>
                        <a:t>Everyone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u="sng" dirty="0">
                          <a:solidFill>
                            <a:schemeClr val="bg1"/>
                          </a:solidFill>
                          <a:effectLst/>
                          <a:hlinkClick r:id="rId2"/>
                        </a:rPr>
                        <a:t>http://developer.android.com/guide/index.html</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r>
              <a:tr h="327583">
                <a:tc>
                  <a:txBody>
                    <a:bodyPr/>
                    <a:lstStyle/>
                    <a:p>
                      <a:pPr algn="l" rtl="0" fontAlgn="ctr"/>
                      <a:r>
                        <a:rPr lang="en-US" sz="500" b="1">
                          <a:solidFill>
                            <a:schemeClr val="bg1"/>
                          </a:solidFill>
                          <a:effectLst/>
                          <a:latin typeface="verdana" panose="020B0604030504040204" pitchFamily="34" charset="0"/>
                        </a:rPr>
                        <a:t>2</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algn="r" rtl="0" fontAlgn="ctr"/>
                      <a:r>
                        <a:rPr lang="en-US" sz="500" dirty="0">
                          <a:solidFill>
                            <a:schemeClr val="bg1"/>
                          </a:solidFill>
                          <a:effectLst/>
                          <a:latin typeface="verdana" panose="020B0604030504040204" pitchFamily="34" charset="0"/>
                        </a:rPr>
                        <a:t>1/22/2015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a:solidFill>
                            <a:schemeClr val="bg1"/>
                          </a:solidFill>
                          <a:effectLst/>
                          <a:latin typeface="verdana" panose="020B0604030504040204" pitchFamily="34" charset="0"/>
                        </a:rPr>
                        <a:t>Learn Facebook API (&amp; SDK)</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b"/>
                      <a:r>
                        <a:rPr lang="en-US" sz="500">
                          <a:solidFill>
                            <a:schemeClr val="bg1"/>
                          </a:solidFill>
                          <a:effectLst/>
                          <a:latin typeface="verdana" panose="020B0604030504040204" pitchFamily="34" charset="0"/>
                        </a:rPr>
                        <a:t>Understand the basic tools available through the API and learn how to use the Facebook SDK for login + messaging</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a:solidFill>
                            <a:schemeClr val="bg1"/>
                          </a:solidFill>
                          <a:effectLst/>
                          <a:latin typeface="verdana" panose="020B0604030504040204" pitchFamily="34" charset="0"/>
                        </a:rPr>
                        <a:t>Kenton &amp; 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u="sng" dirty="0">
                          <a:solidFill>
                            <a:schemeClr val="bg1"/>
                          </a:solidFill>
                          <a:effectLst/>
                          <a:hlinkClick r:id="rId3"/>
                        </a:rPr>
                        <a:t>https://developers.facebook.com/docs/android?locale=da_DK</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r>
              <a:tr h="262877">
                <a:tc>
                  <a:txBody>
                    <a:bodyPr/>
                    <a:lstStyle/>
                    <a:p>
                      <a:pPr algn="l" rtl="0" fontAlgn="ctr"/>
                      <a:r>
                        <a:rPr lang="en-US" sz="500" b="1">
                          <a:solidFill>
                            <a:schemeClr val="bg1"/>
                          </a:solidFill>
                          <a:effectLst/>
                          <a:latin typeface="verdana" panose="020B0604030504040204" pitchFamily="34" charset="0"/>
                        </a:rPr>
                        <a:t>3</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algn="r" rtl="0" fontAlgn="ctr"/>
                      <a:r>
                        <a:rPr lang="en-US" sz="500">
                          <a:solidFill>
                            <a:schemeClr val="bg1"/>
                          </a:solidFill>
                          <a:effectLst/>
                          <a:latin typeface="verdana" panose="020B0604030504040204" pitchFamily="34" charset="0"/>
                        </a:rPr>
                        <a:t>1/22/2015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dirty="0">
                          <a:solidFill>
                            <a:schemeClr val="bg1"/>
                          </a:solidFill>
                          <a:effectLst/>
                          <a:latin typeface="verdana" panose="020B0604030504040204" pitchFamily="34" charset="0"/>
                        </a:rPr>
                        <a:t>Learn Twitter API (&amp; Fabric SDK)</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b"/>
                      <a:r>
                        <a:rPr lang="en-US" sz="500">
                          <a:solidFill>
                            <a:schemeClr val="bg1"/>
                          </a:solidFill>
                          <a:effectLst/>
                          <a:latin typeface="verdana" panose="020B0604030504040204" pitchFamily="34" charset="0"/>
                        </a:rPr>
                        <a:t>Understand the basic tools available through the API and learn how to use the Fabric SDK for login + tweeting</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a:solidFill>
                            <a:schemeClr val="bg1"/>
                          </a:solidFill>
                          <a:effectLst/>
                          <a:latin typeface="verdana" panose="020B0604030504040204" pitchFamily="34" charset="0"/>
                        </a:rPr>
                        <a:t>Kenton &amp; 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c>
                  <a:txBody>
                    <a:bodyPr/>
                    <a:lstStyle/>
                    <a:p>
                      <a:pPr rtl="0" fontAlgn="ctr"/>
                      <a:r>
                        <a:rPr lang="en-US" sz="500" u="sng" dirty="0">
                          <a:solidFill>
                            <a:schemeClr val="bg1"/>
                          </a:solidFill>
                          <a:effectLst/>
                          <a:hlinkClick r:id="rId4"/>
                        </a:rPr>
                        <a:t>https://dev.twitter.com/products/fabric</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9DAF8"/>
                    </a:solidFill>
                  </a:tcPr>
                </a:tc>
              </a:tr>
              <a:tr h="327583">
                <a:tc>
                  <a:txBody>
                    <a:bodyPr/>
                    <a:lstStyle/>
                    <a:p>
                      <a:pPr algn="l" rtl="0" fontAlgn="ctr"/>
                      <a:r>
                        <a:rPr lang="en-US" sz="500" b="1" dirty="0">
                          <a:solidFill>
                            <a:schemeClr val="bg1"/>
                          </a:solidFill>
                          <a:effectLst/>
                          <a:latin typeface="verdana" panose="020B0604030504040204" pitchFamily="34" charset="0"/>
                        </a:rPr>
                        <a:t>4</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algn="r" rtl="0" fontAlgn="ctr"/>
                      <a:r>
                        <a:rPr lang="en-US" sz="500">
                          <a:solidFill>
                            <a:schemeClr val="bg1"/>
                          </a:solidFill>
                          <a:effectLst/>
                          <a:latin typeface="verdana" panose="020B0604030504040204" pitchFamily="34" charset="0"/>
                        </a:rPr>
                        <a:t>1/29/2015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ctr"/>
                      <a:r>
                        <a:rPr lang="en-US" sz="500">
                          <a:solidFill>
                            <a:schemeClr val="bg1"/>
                          </a:solidFill>
                          <a:effectLst/>
                          <a:latin typeface="verdana" panose="020B0604030504040204" pitchFamily="34" charset="0"/>
                        </a:rPr>
                        <a:t>Set up code sharing</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b"/>
                      <a:r>
                        <a:rPr lang="en-US" sz="500">
                          <a:solidFill>
                            <a:schemeClr val="bg1"/>
                          </a:solidFill>
                          <a:effectLst/>
                          <a:latin typeface="verdana" panose="020B0604030504040204" pitchFamily="34" charset="0"/>
                        </a:rPr>
                        <a:t>Create and share a GitHub-repository, and make sure everybody on the team understands how to use it</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ctr"/>
                      <a:r>
                        <a:rPr lang="en-US" sz="500">
                          <a:solidFill>
                            <a:schemeClr val="bg1"/>
                          </a:solidFill>
                          <a:effectLst/>
                          <a:latin typeface="verdana" panose="020B0604030504040204" pitchFamily="34" charset="0"/>
                        </a:rPr>
                        <a:t>Sebastian (everybody else create public acounts and install Github for Mac/Windows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ctr"/>
                      <a:r>
                        <a:rPr lang="en-US" sz="500" u="sng" dirty="0">
                          <a:solidFill>
                            <a:schemeClr val="bg1"/>
                          </a:solidFill>
                          <a:effectLst/>
                          <a:hlinkClick r:id="rId5"/>
                        </a:rPr>
                        <a:t>https://github.com/</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r>
              <a:tr h="133465">
                <a:tc>
                  <a:txBody>
                    <a:bodyPr/>
                    <a:lstStyle/>
                    <a:p>
                      <a:pPr algn="l" rtl="0" fontAlgn="ctr"/>
                      <a:r>
                        <a:rPr lang="en-US" sz="500" b="1">
                          <a:solidFill>
                            <a:schemeClr val="bg1"/>
                          </a:solidFill>
                          <a:effectLst/>
                          <a:latin typeface="verdana" panose="020B0604030504040204" pitchFamily="34" charset="0"/>
                        </a:rPr>
                        <a:t>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algn="r" rtl="0" fontAlgn="ctr"/>
                      <a:r>
                        <a:rPr lang="en-US" sz="500">
                          <a:solidFill>
                            <a:schemeClr val="bg1"/>
                          </a:solidFill>
                          <a:effectLst/>
                          <a:latin typeface="verdana" panose="020B0604030504040204" pitchFamily="34" charset="0"/>
                        </a:rPr>
                        <a:t>1/29/2015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ctr"/>
                      <a:r>
                        <a:rPr lang="en-US" sz="500">
                          <a:solidFill>
                            <a:schemeClr val="bg1"/>
                          </a:solidFill>
                          <a:effectLst/>
                          <a:latin typeface="verdana" panose="020B0604030504040204" pitchFamily="34" charset="0"/>
                        </a:rPr>
                        <a:t>Set up programming environment</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b"/>
                      <a:r>
                        <a:rPr lang="en-US" sz="500">
                          <a:solidFill>
                            <a:schemeClr val="bg1"/>
                          </a:solidFill>
                          <a:effectLst/>
                          <a:latin typeface="verdana" panose="020B0604030504040204" pitchFamily="34" charset="0"/>
                        </a:rPr>
                        <a:t>Download and run Android Studio (and Android VM)</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ctr"/>
                      <a:r>
                        <a:rPr lang="en-US" sz="500">
                          <a:solidFill>
                            <a:schemeClr val="bg1"/>
                          </a:solidFill>
                          <a:effectLst/>
                          <a:latin typeface="verdana" panose="020B0604030504040204" pitchFamily="34" charset="0"/>
                        </a:rPr>
                        <a:t>Everyone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CCCC"/>
                    </a:solidFill>
                  </a:tcPr>
                </a:tc>
              </a:tr>
              <a:tr h="327583">
                <a:tc>
                  <a:txBody>
                    <a:bodyPr/>
                    <a:lstStyle/>
                    <a:p>
                      <a:pPr algn="l" rtl="0" fontAlgn="ctr"/>
                      <a:r>
                        <a:rPr lang="en-US" sz="500" b="1">
                          <a:solidFill>
                            <a:schemeClr val="bg1"/>
                          </a:solidFill>
                          <a:effectLst/>
                          <a:latin typeface="verdana" panose="020B0604030504040204" pitchFamily="34" charset="0"/>
                        </a:rPr>
                        <a:t>6</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algn="r" rtl="0" fontAlgn="ctr"/>
                      <a:r>
                        <a:rPr lang="en-US" sz="500">
                          <a:solidFill>
                            <a:schemeClr val="bg1"/>
                          </a:solidFill>
                          <a:effectLst/>
                          <a:latin typeface="verdana" panose="020B0604030504040204" pitchFamily="34" charset="0"/>
                        </a:rPr>
                        <a:t>1/29/2015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a:solidFill>
                            <a:schemeClr val="bg1"/>
                          </a:solidFill>
                          <a:effectLst/>
                          <a:latin typeface="verdana" panose="020B0604030504040204" pitchFamily="34" charset="0"/>
                        </a:rPr>
                        <a:t>App design on Lucidchart</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b"/>
                      <a:r>
                        <a:rPr lang="en-US" sz="500">
                          <a:solidFill>
                            <a:schemeClr val="bg1"/>
                          </a:solidFill>
                          <a:effectLst/>
                          <a:latin typeface="verdana" panose="020B0604030504040204" pitchFamily="34" charset="0"/>
                        </a:rPr>
                        <a:t>Design the general look of the User Interface using the available tools on Lucidchart (and sign-up with syr.edu-email for educational license)</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a:solidFill>
                            <a:schemeClr val="bg1"/>
                          </a:solidFill>
                          <a:effectLst/>
                          <a:latin typeface="verdana" panose="020B0604030504040204" pitchFamily="34" charset="0"/>
                        </a:rPr>
                        <a:t>Preston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u="sng" dirty="0">
                          <a:solidFill>
                            <a:schemeClr val="bg1"/>
                          </a:solidFill>
                          <a:effectLst/>
                          <a:hlinkClick r:id="rId6"/>
                        </a:rPr>
                        <a:t>https://www.lucidchart.com/home</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r>
              <a:tr h="327583">
                <a:tc>
                  <a:txBody>
                    <a:bodyPr/>
                    <a:lstStyle/>
                    <a:p>
                      <a:pPr algn="l" rtl="0" fontAlgn="ctr"/>
                      <a:r>
                        <a:rPr lang="en-US" sz="500" b="1">
                          <a:solidFill>
                            <a:schemeClr val="bg1"/>
                          </a:solidFill>
                          <a:effectLst/>
                          <a:latin typeface="verdana" panose="020B0604030504040204" pitchFamily="34" charset="0"/>
                        </a:rPr>
                        <a:t>7</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algn="r" rtl="0" fontAlgn="ctr"/>
                      <a:r>
                        <a:rPr lang="en-US" sz="500">
                          <a:solidFill>
                            <a:schemeClr val="bg1"/>
                          </a:solidFill>
                          <a:effectLst/>
                          <a:latin typeface="verdana" panose="020B0604030504040204" pitchFamily="34" charset="0"/>
                        </a:rPr>
                        <a:t>1/29/2015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a:solidFill>
                            <a:schemeClr val="bg1"/>
                          </a:solidFill>
                          <a:effectLst/>
                          <a:latin typeface="verdana" panose="020B0604030504040204" pitchFamily="34" charset="0"/>
                        </a:rPr>
                        <a:t>Design the database structure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b"/>
                      <a:r>
                        <a:rPr lang="en-US" sz="500">
                          <a:solidFill>
                            <a:schemeClr val="bg1"/>
                          </a:solidFill>
                          <a:effectLst/>
                          <a:latin typeface="verdana" panose="020B0604030504040204" pitchFamily="34" charset="0"/>
                        </a:rPr>
                        <a:t>Decide upon what data should be stored in the database, what types they are, and create a schema to illustrate this (think about redundancy)</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a:solidFill>
                            <a:schemeClr val="bg1"/>
                          </a:solidFill>
                          <a:effectLst/>
                          <a:latin typeface="verdana" panose="020B0604030504040204" pitchFamily="34" charset="0"/>
                        </a:rPr>
                        <a:t>Anders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r>
              <a:tr h="133465">
                <a:tc>
                  <a:txBody>
                    <a:bodyPr/>
                    <a:lstStyle/>
                    <a:p>
                      <a:pPr algn="l" rtl="0" fontAlgn="ctr"/>
                      <a:r>
                        <a:rPr lang="en-US" sz="500" b="1">
                          <a:solidFill>
                            <a:schemeClr val="bg1"/>
                          </a:solidFill>
                          <a:effectLst/>
                          <a:latin typeface="verdana" panose="020B0604030504040204" pitchFamily="34" charset="0"/>
                        </a:rPr>
                        <a:t>8</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algn="r" rtl="0" fontAlgn="ctr"/>
                      <a:r>
                        <a:rPr lang="en-US" sz="500">
                          <a:solidFill>
                            <a:schemeClr val="bg1"/>
                          </a:solidFill>
                          <a:effectLst/>
                          <a:latin typeface="verdana" panose="020B0604030504040204" pitchFamily="34" charset="0"/>
                        </a:rPr>
                        <a:t>1/29/2015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a:solidFill>
                            <a:schemeClr val="bg1"/>
                          </a:solidFill>
                          <a:effectLst/>
                          <a:latin typeface="verdana" panose="020B0604030504040204" pitchFamily="34" charset="0"/>
                        </a:rPr>
                        <a:t>Design system architecture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b"/>
                      <a:r>
                        <a:rPr lang="en-US" sz="500">
                          <a:solidFill>
                            <a:schemeClr val="bg1"/>
                          </a:solidFill>
                          <a:effectLst/>
                          <a:latin typeface="verdana" panose="020B0604030504040204" pitchFamily="34" charset="0"/>
                        </a:rPr>
                        <a:t>Decide how the system architecture will be set up</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a:solidFill>
                            <a:schemeClr val="bg1"/>
                          </a:solidFill>
                          <a:effectLst/>
                          <a:latin typeface="verdana" panose="020B0604030504040204" pitchFamily="34" charset="0"/>
                        </a:rPr>
                        <a:t>Everyone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c>
                  <a:txBody>
                    <a:bodyPr/>
                    <a:lstStyle/>
                    <a:p>
                      <a:pPr rtl="0" fontAlgn="ctr"/>
                      <a:r>
                        <a:rPr lang="en-US" sz="500" dirty="0">
                          <a:solidFill>
                            <a:schemeClr val="bg1"/>
                          </a:solidFill>
                          <a:effectLst/>
                        </a:rPr>
                        <a:t>Refer to SRS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2CC"/>
                    </a:solidFill>
                  </a:tcPr>
                </a:tc>
              </a:tr>
              <a:tr h="198171">
                <a:tc>
                  <a:txBody>
                    <a:bodyPr/>
                    <a:lstStyle/>
                    <a:p>
                      <a:pPr algn="l" rtl="0" fontAlgn="ctr"/>
                      <a:r>
                        <a:rPr lang="en-US" sz="500" b="1">
                          <a:solidFill>
                            <a:schemeClr val="bg1"/>
                          </a:solidFill>
                          <a:effectLst/>
                          <a:latin typeface="verdana" panose="020B0604030504040204" pitchFamily="34" charset="0"/>
                        </a:rPr>
                        <a:t>9</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2/5/2015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Facebook/Twitter Authentication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Program the user authentication into the application</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Kenton &amp; 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u="sng" dirty="0">
                          <a:solidFill>
                            <a:schemeClr val="bg1"/>
                          </a:solidFill>
                          <a:effectLst/>
                          <a:hlinkClick r:id="rId7"/>
                        </a:rPr>
                        <a:t>http://oauth.net/</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198171">
                <a:tc>
                  <a:txBody>
                    <a:bodyPr/>
                    <a:lstStyle/>
                    <a:p>
                      <a:pPr algn="l" rtl="0" fontAlgn="ctr"/>
                      <a:r>
                        <a:rPr lang="en-US" sz="500" b="1">
                          <a:solidFill>
                            <a:schemeClr val="bg1"/>
                          </a:solidFill>
                          <a:effectLst/>
                          <a:latin typeface="verdana" panose="020B0604030504040204" pitchFamily="34" charset="0"/>
                        </a:rPr>
                        <a:t>10</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2/5/2015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Set-up database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Implement the database related to the structure previously created</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Anders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198171">
                <a:tc>
                  <a:txBody>
                    <a:bodyPr/>
                    <a:lstStyle/>
                    <a:p>
                      <a:pPr algn="l" rtl="0" fontAlgn="ctr"/>
                      <a:r>
                        <a:rPr lang="en-US" sz="500" b="1">
                          <a:solidFill>
                            <a:schemeClr val="bg1"/>
                          </a:solidFill>
                          <a:effectLst/>
                          <a:latin typeface="verdana" panose="020B0604030504040204" pitchFamily="34" charset="0"/>
                        </a:rPr>
                        <a:t>11</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2/12/2015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CRUD operations on events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Implement create, read, update, and delete operations for events</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198171">
                <a:tc>
                  <a:txBody>
                    <a:bodyPr/>
                    <a:lstStyle/>
                    <a:p>
                      <a:pPr algn="l" rtl="0" fontAlgn="ctr"/>
                      <a:r>
                        <a:rPr lang="en-US" sz="500" b="1">
                          <a:solidFill>
                            <a:schemeClr val="bg1"/>
                          </a:solidFill>
                          <a:effectLst/>
                          <a:latin typeface="verdana" panose="020B0604030504040204" pitchFamily="34" charset="0"/>
                        </a:rPr>
                        <a:t>12</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2/12/2015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CRUD operations on notifications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Implement create, read, update, and delete operations for notifications</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133465">
                <a:tc>
                  <a:txBody>
                    <a:bodyPr/>
                    <a:lstStyle/>
                    <a:p>
                      <a:pPr algn="l" rtl="0" fontAlgn="ctr"/>
                      <a:r>
                        <a:rPr lang="en-US" sz="500" b="1">
                          <a:solidFill>
                            <a:schemeClr val="bg1"/>
                          </a:solidFill>
                          <a:effectLst/>
                          <a:latin typeface="verdana" panose="020B0604030504040204" pitchFamily="34" charset="0"/>
                        </a:rPr>
                        <a:t>13</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2/19/2015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Create Initial Layout Files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Program a quick draft of the different layout-files</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Preston &amp; 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456994">
                <a:tc>
                  <a:txBody>
                    <a:bodyPr/>
                    <a:lstStyle/>
                    <a:p>
                      <a:pPr algn="l" rtl="0" fontAlgn="ctr"/>
                      <a:r>
                        <a:rPr lang="en-US" sz="500" b="1">
                          <a:solidFill>
                            <a:schemeClr val="bg1"/>
                          </a:solidFill>
                          <a:effectLst/>
                          <a:latin typeface="verdana" panose="020B0604030504040204" pitchFamily="34" charset="0"/>
                        </a:rPr>
                        <a:t>14</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2/26/2015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Connect with Twitter</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Implement the cooperation with the Twitter and Facebook SDKs so the app is able to retrieve information from the social media sites, and also the communication to other users</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Kenton &amp; 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68760">
                <a:tc>
                  <a:txBody>
                    <a:bodyPr/>
                    <a:lstStyle/>
                    <a:p>
                      <a:pPr algn="l" rtl="0" fontAlgn="ctr"/>
                      <a:r>
                        <a:rPr lang="en-US" sz="500" b="1">
                          <a:solidFill>
                            <a:schemeClr val="bg1"/>
                          </a:solidFill>
                          <a:effectLst/>
                          <a:latin typeface="verdana" panose="020B0604030504040204" pitchFamily="34" charset="0"/>
                        </a:rPr>
                        <a:t>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algn="r" rtl="0" fontAlgn="ctr"/>
                      <a:r>
                        <a:rPr lang="en-US" sz="500">
                          <a:solidFill>
                            <a:schemeClr val="bg1"/>
                          </a:solidFill>
                          <a:effectLst/>
                          <a:latin typeface="verdana" panose="020B0604030504040204" pitchFamily="34" charset="0"/>
                        </a:rPr>
                        <a:t>3/3/2015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Make prototype presentation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Everybody</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r>
              <a:tr h="68760">
                <a:tc rowSpan="2">
                  <a:txBody>
                    <a:bodyPr/>
                    <a:lstStyle/>
                    <a:p>
                      <a:pPr algn="l" rtl="0" fontAlgn="ctr"/>
                      <a:r>
                        <a:rPr lang="en-US" sz="500" b="1">
                          <a:solidFill>
                            <a:schemeClr val="bg1"/>
                          </a:solidFill>
                          <a:effectLst/>
                          <a:latin typeface="verdana" panose="020B0604030504040204" pitchFamily="34" charset="0"/>
                        </a:rPr>
                        <a:t>16</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rowSpan="2">
                  <a:txBody>
                    <a:bodyPr/>
                    <a:lstStyle/>
                    <a:p>
                      <a:pPr algn="r" rtl="0" fontAlgn="ctr"/>
                      <a:r>
                        <a:rPr lang="en-US" sz="500">
                          <a:solidFill>
                            <a:schemeClr val="bg1"/>
                          </a:solidFill>
                          <a:effectLst/>
                          <a:latin typeface="verdana" panose="020B0604030504040204" pitchFamily="34" charset="0"/>
                        </a:rPr>
                        <a:t>3/24/2015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rowSpan="2">
                  <a:txBody>
                    <a:bodyPr/>
                    <a:lstStyle/>
                    <a:p>
                      <a:pPr rtl="0" fontAlgn="ctr"/>
                      <a:r>
                        <a:rPr lang="en-US" sz="500">
                          <a:solidFill>
                            <a:schemeClr val="bg1"/>
                          </a:solidFill>
                          <a:effectLst/>
                          <a:latin typeface="verdana" panose="020B0604030504040204" pitchFamily="34" charset="0"/>
                        </a:rPr>
                        <a:t>Scheduler</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rowSpan="2">
                  <a:txBody>
                    <a:bodyPr/>
                    <a:lstStyle/>
                    <a:p>
                      <a:pPr rtl="0" fontAlgn="b"/>
                      <a:r>
                        <a:rPr lang="en-US" sz="500">
                          <a:solidFill>
                            <a:schemeClr val="bg1"/>
                          </a:solidFill>
                          <a:effectLst/>
                          <a:latin typeface="verdana" panose="020B0604030504040204" pitchFamily="34" charset="0"/>
                        </a:rPr>
                        <a:t>Within the program, create a scheduling portion that checks the date to see if it matches any events and if so, sends out the request.</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rowSpan="2">
                  <a:txBody>
                    <a:bodyPr/>
                    <a:lstStyle/>
                    <a:p>
                      <a:pPr rtl="0" fontAlgn="ctr"/>
                      <a:r>
                        <a:rPr lang="en-US" sz="500">
                          <a:solidFill>
                            <a:schemeClr val="bg1"/>
                          </a:solidFill>
                          <a:effectLst/>
                          <a:latin typeface="verdana" panose="020B0604030504040204" pitchFamily="34" charset="0"/>
                        </a:rPr>
                        <a:t>Anders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u="sng" dirty="0">
                          <a:solidFill>
                            <a:schemeClr val="bg1"/>
                          </a:solidFill>
                          <a:effectLst/>
                          <a:hlinkClick r:id="rId8"/>
                        </a:rPr>
                        <a:t>https://developer.android.com/training/scheduling/alarms.html</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25882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rtl="0" fontAlgn="ctr"/>
                      <a:r>
                        <a:rPr lang="en-US" sz="500" u="sng" dirty="0">
                          <a:solidFill>
                            <a:schemeClr val="bg1"/>
                          </a:solidFill>
                          <a:effectLst/>
                          <a:hlinkClick r:id="rId9"/>
                        </a:rPr>
                        <a:t>https://developer.android.com/reference/android/app/AlarmManager.html</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456994">
                <a:tc>
                  <a:txBody>
                    <a:bodyPr/>
                    <a:lstStyle/>
                    <a:p>
                      <a:pPr algn="l" rtl="0" fontAlgn="ctr"/>
                      <a:r>
                        <a:rPr lang="en-US" sz="500" b="1">
                          <a:solidFill>
                            <a:schemeClr val="bg1"/>
                          </a:solidFill>
                          <a:effectLst/>
                          <a:latin typeface="verdana" panose="020B0604030504040204" pitchFamily="34" charset="0"/>
                        </a:rPr>
                        <a:t>17</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3/24/2015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Connect with Facebook</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Implement the cooperation with the Twitter and Facebook SDKs so the app is able to retrieve information from the social media sites, and also the communication to other users</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Kenton &amp; Sebastian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198171">
                <a:tc>
                  <a:txBody>
                    <a:bodyPr/>
                    <a:lstStyle/>
                    <a:p>
                      <a:pPr algn="l" rtl="0" fontAlgn="ctr"/>
                      <a:r>
                        <a:rPr lang="en-US" sz="500" b="1">
                          <a:solidFill>
                            <a:schemeClr val="bg1"/>
                          </a:solidFill>
                          <a:effectLst/>
                          <a:latin typeface="verdana" panose="020B0604030504040204" pitchFamily="34" charset="0"/>
                        </a:rPr>
                        <a:t>18</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3/26/2015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Investigate and implement SMS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Look into the oppurtunities related to text messaging and implement the result</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Sebastian &amp; Preston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u="sng" dirty="0">
                          <a:solidFill>
                            <a:schemeClr val="bg1"/>
                          </a:solidFill>
                          <a:effectLst/>
                          <a:hlinkClick r:id="rId10"/>
                        </a:rPr>
                        <a:t>http://developer.android.com/reference/android/provider/Telephony.html</a:t>
                      </a:r>
                      <a:endParaRPr lang="en-US" sz="500" u="sng" dirty="0">
                        <a:solidFill>
                          <a:schemeClr val="bg1"/>
                        </a:solidFill>
                        <a:effectLst/>
                      </a:endParaRP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327583">
                <a:tc>
                  <a:txBody>
                    <a:bodyPr/>
                    <a:lstStyle/>
                    <a:p>
                      <a:pPr algn="l" rtl="0" fontAlgn="ctr"/>
                      <a:r>
                        <a:rPr lang="en-US" sz="500" b="1">
                          <a:solidFill>
                            <a:schemeClr val="bg1"/>
                          </a:solidFill>
                          <a:effectLst/>
                          <a:latin typeface="verdana" panose="020B0604030504040204" pitchFamily="34" charset="0"/>
                        </a:rPr>
                        <a:t>19</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algn="r" rtl="0" fontAlgn="ctr"/>
                      <a:r>
                        <a:rPr lang="en-US" sz="500">
                          <a:solidFill>
                            <a:schemeClr val="bg1"/>
                          </a:solidFill>
                          <a:effectLst/>
                          <a:latin typeface="verdana" panose="020B0604030504040204" pitchFamily="34" charset="0"/>
                        </a:rPr>
                        <a:t>3/31/2015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Create Final Layout Files</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r>
                        <a:rPr lang="en-US" sz="500">
                          <a:solidFill>
                            <a:schemeClr val="bg1"/>
                          </a:solidFill>
                          <a:effectLst/>
                          <a:latin typeface="verdana" panose="020B0604030504040204" pitchFamily="34" charset="0"/>
                        </a:rPr>
                        <a:t>Program the different Views (Activities) according to the App design made on Lucidchart (include different screen size and orientation)</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ctr"/>
                      <a:r>
                        <a:rPr lang="en-US" sz="500">
                          <a:solidFill>
                            <a:schemeClr val="bg1"/>
                          </a:solidFill>
                          <a:effectLst/>
                          <a:latin typeface="verdana" panose="020B0604030504040204" pitchFamily="34" charset="0"/>
                        </a:rPr>
                        <a:t>Sebastian &amp; Preston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AD3"/>
                    </a:solidFill>
                  </a:tcPr>
                </a:tc>
              </a:tr>
              <a:tr h="68760">
                <a:tc>
                  <a:txBody>
                    <a:bodyPr/>
                    <a:lstStyle/>
                    <a:p>
                      <a:pPr algn="l" rtl="0" fontAlgn="ctr"/>
                      <a:r>
                        <a:rPr lang="en-US" sz="500" b="1">
                          <a:solidFill>
                            <a:schemeClr val="bg1"/>
                          </a:solidFill>
                          <a:effectLst/>
                          <a:latin typeface="verdana" panose="020B0604030504040204" pitchFamily="34" charset="0"/>
                        </a:rPr>
                        <a:t>20</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algn="r" rtl="0" fontAlgn="ctr"/>
                      <a:r>
                        <a:rPr lang="en-US" sz="500">
                          <a:solidFill>
                            <a:schemeClr val="bg1"/>
                          </a:solidFill>
                          <a:effectLst/>
                          <a:latin typeface="verdana" panose="020B0604030504040204" pitchFamily="34" charset="0"/>
                        </a:rPr>
                        <a:t>4/2/2015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Create poster for Open House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Everyone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r>
              <a:tr h="68760">
                <a:tc>
                  <a:txBody>
                    <a:bodyPr/>
                    <a:lstStyle/>
                    <a:p>
                      <a:pPr algn="l" rtl="0" fontAlgn="ctr"/>
                      <a:r>
                        <a:rPr lang="en-US" sz="500" b="1">
                          <a:solidFill>
                            <a:schemeClr val="bg1"/>
                          </a:solidFill>
                          <a:effectLst/>
                          <a:latin typeface="verdana" panose="020B0604030504040204" pitchFamily="34" charset="0"/>
                        </a:rPr>
                        <a:t>21</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algn="r" rtl="0" fontAlgn="ctr"/>
                      <a:r>
                        <a:rPr lang="en-US" sz="500">
                          <a:solidFill>
                            <a:schemeClr val="bg1"/>
                          </a:solidFill>
                          <a:effectLst/>
                          <a:latin typeface="verdana" panose="020B0604030504040204" pitchFamily="34" charset="0"/>
                        </a:rPr>
                        <a:t>4/7/2015</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Make presentation</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Everyone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r>
              <a:tr h="68760">
                <a:tc>
                  <a:txBody>
                    <a:bodyPr/>
                    <a:lstStyle/>
                    <a:p>
                      <a:pPr algn="l" rtl="0" fontAlgn="ctr"/>
                      <a:r>
                        <a:rPr lang="en-US" sz="500" b="1">
                          <a:solidFill>
                            <a:schemeClr val="bg1"/>
                          </a:solidFill>
                          <a:effectLst/>
                          <a:latin typeface="verdana" panose="020B0604030504040204" pitchFamily="34" charset="0"/>
                        </a:rPr>
                        <a:t>22</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algn="r" rtl="0" fontAlgn="b"/>
                      <a:r>
                        <a:rPr lang="en-US" sz="500">
                          <a:solidFill>
                            <a:schemeClr val="bg1"/>
                          </a:solidFill>
                          <a:effectLst/>
                        </a:rPr>
                        <a:t>4/11/2015</a:t>
                      </a: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Present at Open House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ctr"/>
                      <a:r>
                        <a:rPr lang="en-US" sz="500">
                          <a:solidFill>
                            <a:schemeClr val="bg1"/>
                          </a:solidFill>
                          <a:effectLst/>
                          <a:latin typeface="verdana" panose="020B0604030504040204" pitchFamily="34" charset="0"/>
                        </a:rPr>
                        <a:t>Everyone</a:t>
                      </a:r>
                    </a:p>
                  </a:txBody>
                  <a:tcPr marL="3580" marR="3580" marT="2387" marB="238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c>
                  <a:txBody>
                    <a:bodyPr/>
                    <a:lstStyle/>
                    <a:p>
                      <a:pPr rtl="0" fontAlgn="b"/>
                      <a:endParaRPr lang="en-US" sz="500" dirty="0">
                        <a:solidFill>
                          <a:schemeClr val="bg1"/>
                        </a:solidFill>
                        <a:effectLst/>
                      </a:endParaRPr>
                    </a:p>
                  </a:txBody>
                  <a:tcPr marL="3580" marR="3580" marT="2387" marB="238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D1DC"/>
                    </a:solidFill>
                  </a:tcPr>
                </a:tc>
              </a:tr>
            </a:tbl>
          </a:graphicData>
        </a:graphic>
      </p:graphicFrame>
      <p:sp>
        <p:nvSpPr>
          <p:cNvPr id="4" name="Tekstpladsholder 3"/>
          <p:cNvSpPr>
            <a:spLocks noGrp="1"/>
          </p:cNvSpPr>
          <p:nvPr>
            <p:ph type="body" sz="half" idx="2"/>
          </p:nvPr>
        </p:nvSpPr>
        <p:spPr/>
        <p:txBody>
          <a:bodyPr/>
          <a:lstStyle/>
          <a:p>
            <a:r>
              <a:rPr lang="da-DK" noProof="1" smtClean="0"/>
              <a:t>- but can anyone actually read this?</a:t>
            </a:r>
            <a:endParaRPr lang="da-DK" noProof="1"/>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Digital Blue Tunn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nSpc>
            <a:spcPct val="90000"/>
          </a:lnSpc>
          <a:defRPr/>
        </a:defPPr>
      </a:lstStyle>
    </a:txDef>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Digital Blue Tunn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Digital Blue Tunn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257D54-B65D-4775-8A47-BF76CA13EE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Præsentation med digital blå tunnel (widescreen)</Template>
  <TotalTime>0</TotalTime>
  <Words>777</Words>
  <Application>Microsoft Office PowerPoint</Application>
  <PresentationFormat>Custom</PresentationFormat>
  <Paragraphs>156</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Digital Blue Tunnel 16x9</vt:lpstr>
      <vt:lpstr>PowerPoint Presentation</vt:lpstr>
      <vt:lpstr>Autobook</vt:lpstr>
      <vt:lpstr>What is Autobook?</vt:lpstr>
      <vt:lpstr>UI Design - Preston</vt:lpstr>
      <vt:lpstr>UI Implementation – Sebastian</vt:lpstr>
      <vt:lpstr>OAuth/Twitter - Kenton</vt:lpstr>
      <vt:lpstr>Database - Anders</vt:lpstr>
      <vt:lpstr>Upcoming Changes</vt:lpstr>
      <vt:lpstr>The Updated Schedule</vt:lpstr>
      <vt:lpstr>Upcoming Changes The User Interface</vt:lpstr>
      <vt:lpstr>Upcoming Changes The Scheduler</vt:lpstr>
      <vt:lpstr>Upcoming Changes Facebook API</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2015-03-03T15:04:39Z</dcterms:created>
  <dcterms:modified xsi:type="dcterms:W3CDTF">2015-03-04T18:00:19Z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