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328" r:id="rId3"/>
    <p:sldId id="265" r:id="rId4"/>
    <p:sldId id="310" r:id="rId5"/>
    <p:sldId id="324" r:id="rId6"/>
    <p:sldId id="326" r:id="rId7"/>
    <p:sldId id="325" r:id="rId8"/>
    <p:sldId id="327" r:id="rId9"/>
    <p:sldId id="314" r:id="rId10"/>
    <p:sldId id="318" r:id="rId11"/>
    <p:sldId id="316" r:id="rId12"/>
    <p:sldId id="321" r:id="rId13"/>
    <p:sldId id="322" r:id="rId14"/>
    <p:sldId id="317"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1" d="100"/>
          <a:sy n="71" d="100"/>
        </p:scale>
        <p:origin x="618" y="60"/>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3/4/2015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‹nr.›</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3/4/2015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‹nr.›</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56007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da-DK" noProof="1"/>
          </a:p>
        </p:txBody>
      </p:sp>
      <p:sp>
        <p:nvSpPr>
          <p:cNvPr id="4" name="Slaida numura vietturis 3"/>
          <p:cNvSpPr>
            <a:spLocks noGrp="1"/>
          </p:cNvSpPr>
          <p:nvPr>
            <p:ph type="sldNum" sz="quarter" idx="10"/>
          </p:nvPr>
        </p:nvSpPr>
        <p:spPr/>
        <p:txBody>
          <a:bodyPr/>
          <a:lstStyle/>
          <a:p>
            <a:fld id="{F93199CD-3E1B-4AE6-990F-76F925F5EA9F}" type="slidenum">
              <a:rPr lang="lv-LV" smtClean="0"/>
              <a:t>3</a:t>
            </a:fld>
            <a:endParaRPr lang="lv-LV"/>
          </a:p>
        </p:txBody>
      </p:sp>
    </p:spTree>
    <p:extLst>
      <p:ext uri="{BB962C8B-B14F-4D97-AF65-F5344CB8AC3E}">
        <p14:creationId xmlns:p14="http://schemas.microsoft.com/office/powerpoint/2010/main" val="339414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644003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da-DK" smtClean="0"/>
              <a:t>Klik for at redigere i master</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Vertical Text Placeholder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da-DK" smtClean="0"/>
              <a:t>Klik for at redigere i master</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Content Placeholder 2"/>
          <p:cNvSpPr>
            <a:spLocks noGrp="1"/>
          </p:cNvSpPr>
          <p:nvPr>
            <p:ph idx="1"/>
          </p:nvPr>
        </p:nvSpPr>
        <p:spPr/>
        <p:txBody>
          <a:bodyPr/>
          <a:lstStyle>
            <a:lvl5pPr>
              <a:defRPr/>
            </a:lvl5pPr>
            <a:lvl6pPr>
              <a:defRPr/>
            </a:lvl6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da-DK" smtClean="0"/>
              <a:t>Klik for at redigere i master</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da-DK" smtClean="0"/>
              <a:t>Klik for at redigere i master</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Date Placeholder 4"/>
          <p:cNvSpPr>
            <a:spLocks noGrp="1"/>
          </p:cNvSpPr>
          <p:nvPr>
            <p:ph type="dt" sz="half" idx="10"/>
          </p:nvPr>
        </p:nvSpPr>
        <p:spPr/>
        <p:txBody>
          <a:bodyPr/>
          <a:lstStyle/>
          <a:p>
            <a:fld id="{03F41C87-7AD9-4845-A077-840E4A0F3F06}" type="datetimeFigureOut">
              <a:rPr lang="en-US" smtClean="0"/>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da-DK" smtClean="0"/>
              <a:t>Klik for at redigere i master</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7" name="Date Placeholder 6"/>
          <p:cNvSpPr>
            <a:spLocks noGrp="1"/>
          </p:cNvSpPr>
          <p:nvPr>
            <p:ph type="dt" sz="half" idx="10"/>
          </p:nvPr>
        </p:nvSpPr>
        <p:spPr/>
        <p:txBody>
          <a:bodyPr/>
          <a:lstStyle/>
          <a:p>
            <a:fld id="{03F41C87-7AD9-4845-A077-840E4A0F3F06}" type="datetimeFigureOut">
              <a:rPr lang="en-US" smtClean="0"/>
              <a:t>3/4/2015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Date Placeholder 2"/>
          <p:cNvSpPr>
            <a:spLocks noGrp="1"/>
          </p:cNvSpPr>
          <p:nvPr>
            <p:ph type="dt" sz="half" idx="10"/>
          </p:nvPr>
        </p:nvSpPr>
        <p:spPr/>
        <p:txBody>
          <a:bodyPr/>
          <a:lstStyle/>
          <a:p>
            <a:fld id="{03F41C87-7AD9-4845-A077-840E4A0F3F06}" type="datetimeFigureOut">
              <a:rPr lang="en-US" smtClean="0"/>
              <a:t>3/4/2015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da-DK" smtClean="0"/>
              <a:t>Klik for at redigere i master</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‹nr.›</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da-DK" smtClean="0"/>
              <a:t>Klik for at redigere i master</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pPr/>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‹nr.›</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da-DK" smtClean="0"/>
              <a:t>Klik for at redigere i master</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3/4/2015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‹nr.›</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android.com/training/scheduling/alarms.html" TargetMode="External"/><Relationship Id="rId3" Type="http://schemas.openxmlformats.org/officeDocument/2006/relationships/hyperlink" Target="https://developers.facebook.com/docs/android?locale=da_DK" TargetMode="External"/><Relationship Id="rId7" Type="http://schemas.openxmlformats.org/officeDocument/2006/relationships/hyperlink" Target="http://oauth.net/"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8.xml"/><Relationship Id="rId6" Type="http://schemas.openxmlformats.org/officeDocument/2006/relationships/hyperlink" Target="https://www.lucidchart.com/home" TargetMode="External"/><Relationship Id="rId5" Type="http://schemas.openxmlformats.org/officeDocument/2006/relationships/hyperlink" Target="https://github.com/" TargetMode="External"/><Relationship Id="rId10" Type="http://schemas.openxmlformats.org/officeDocument/2006/relationships/hyperlink" Target="http://developer.android.com/reference/android/provider/Telephony.html" TargetMode="External"/><Relationship Id="rId4" Type="http://schemas.openxmlformats.org/officeDocument/2006/relationships/hyperlink" Target="https://dev.twitter.com/products/fabric" TargetMode="External"/><Relationship Id="rId9" Type="http://schemas.openxmlformats.org/officeDocument/2006/relationships/hyperlink" Target="https://developer.android.com/reference/android/app/AlarmManag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9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User Interface</a:t>
            </a:r>
            <a:endParaRPr lang="da-DK" noProof="1"/>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Scheduler</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smtClean="0"/>
              <a:t>Android </a:t>
            </a:r>
            <a:r>
              <a:rPr lang="da-DK" dirty="0" err="1" smtClean="0"/>
              <a:t>class</a:t>
            </a:r>
            <a:r>
              <a:rPr lang="da-DK" dirty="0" smtClean="0"/>
              <a:t>: </a:t>
            </a:r>
            <a:r>
              <a:rPr lang="da-DK" i="1" dirty="0" err="1" smtClean="0"/>
              <a:t>AlarmManager</a:t>
            </a:r>
            <a:endParaRPr lang="da-DK" i="1" dirty="0" smtClean="0"/>
          </a:p>
          <a:p>
            <a:r>
              <a:rPr lang="da-DK" dirty="0" smtClean="0"/>
              <a:t>Android </a:t>
            </a:r>
            <a:r>
              <a:rPr lang="da-DK" dirty="0" err="1" smtClean="0"/>
              <a:t>class</a:t>
            </a:r>
            <a:r>
              <a:rPr lang="da-DK" dirty="0" smtClean="0"/>
              <a:t>: </a:t>
            </a:r>
            <a:r>
              <a:rPr lang="da-DK" i="1" dirty="0" err="1" smtClean="0"/>
              <a:t>BroadcastReceiver</a:t>
            </a:r>
            <a:endParaRPr lang="da-DK" i="1" dirty="0" smtClean="0"/>
          </a:p>
          <a:p>
            <a:r>
              <a:rPr lang="da-DK" dirty="0" smtClean="0"/>
              <a:t>Notifications (for Facebook Messenger)</a:t>
            </a:r>
            <a:endParaRPr lang="en-US" dirty="0"/>
          </a:p>
        </p:txBody>
      </p:sp>
    </p:spTree>
    <p:extLst>
      <p:ext uri="{BB962C8B-B14F-4D97-AF65-F5344CB8AC3E}">
        <p14:creationId xmlns:p14="http://schemas.microsoft.com/office/powerpoint/2010/main" val="102113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Facebook API</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err="1" smtClean="0"/>
              <a:t>OAuth</a:t>
            </a:r>
            <a:endParaRPr lang="da-DK" dirty="0" smtClean="0"/>
          </a:p>
          <a:p>
            <a:r>
              <a:rPr lang="da-DK" dirty="0" smtClean="0"/>
              <a:t>Graph API – </a:t>
            </a:r>
            <a:r>
              <a:rPr lang="da-DK" dirty="0" err="1" smtClean="0"/>
              <a:t>retrieve</a:t>
            </a:r>
            <a:r>
              <a:rPr lang="da-DK" dirty="0" smtClean="0"/>
              <a:t> </a:t>
            </a:r>
            <a:r>
              <a:rPr lang="da-DK" dirty="0" err="1" smtClean="0"/>
              <a:t>birthdays</a:t>
            </a:r>
            <a:r>
              <a:rPr lang="da-DK" dirty="0" smtClean="0"/>
              <a:t> and </a:t>
            </a:r>
            <a:r>
              <a:rPr lang="da-DK" dirty="0" err="1" smtClean="0"/>
              <a:t>contact</a:t>
            </a:r>
            <a:r>
              <a:rPr lang="da-DK" dirty="0" smtClean="0"/>
              <a:t> information</a:t>
            </a:r>
          </a:p>
          <a:p>
            <a:r>
              <a:rPr lang="da-DK" dirty="0" smtClean="0"/>
              <a:t>Facebook Messenger </a:t>
            </a:r>
            <a:r>
              <a:rPr lang="da-DK" dirty="0" err="1" smtClean="0"/>
              <a:t>App</a:t>
            </a:r>
            <a:r>
              <a:rPr lang="da-DK" dirty="0" smtClean="0"/>
              <a:t> – sending </a:t>
            </a:r>
            <a:r>
              <a:rPr lang="da-DK" dirty="0" err="1" smtClean="0"/>
              <a:t>messages</a:t>
            </a:r>
            <a:endParaRPr lang="en-US" dirty="0"/>
          </a:p>
        </p:txBody>
      </p:sp>
    </p:spTree>
    <p:extLst>
      <p:ext uri="{BB962C8B-B14F-4D97-AF65-F5344CB8AC3E}">
        <p14:creationId xmlns:p14="http://schemas.microsoft.com/office/powerpoint/2010/main" val="29416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2"/>
          <p:cNvSpPr txBox="1">
            <a:spLocks/>
          </p:cNvSpPr>
          <p:nvPr/>
        </p:nvSpPr>
        <p:spPr>
          <a:xfrm>
            <a:off x="4294212" y="4293096"/>
            <a:ext cx="3600400" cy="792088"/>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da-DK" noProof="1" smtClean="0"/>
              <a:t>Questions?</a:t>
            </a:r>
            <a:endParaRPr lang="da-DK" noProof="1"/>
          </a:p>
        </p:txBody>
      </p:sp>
      <p:pic>
        <p:nvPicPr>
          <p:cNvPr id="14" name="Billed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264" y="1772816"/>
            <a:ext cx="2664296" cy="2664296"/>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1772816"/>
            <a:ext cx="3456384" cy="3456384"/>
          </a:xfrm>
          <a:prstGeom prst="rect">
            <a:avLst/>
          </a:prstGeom>
        </p:spPr>
      </p:pic>
      <p:sp>
        <p:nvSpPr>
          <p:cNvPr id="3" name="Titel 2"/>
          <p:cNvSpPr>
            <a:spLocks noGrp="1"/>
          </p:cNvSpPr>
          <p:nvPr>
            <p:ph type="ctrTitle"/>
          </p:nvPr>
        </p:nvSpPr>
        <p:spPr>
          <a:xfrm>
            <a:off x="3985492" y="692696"/>
            <a:ext cx="8229600" cy="2895600"/>
          </a:xfrm>
        </p:spPr>
        <p:txBody>
          <a:bodyPr>
            <a:normAutofit/>
          </a:bodyPr>
          <a:lstStyle/>
          <a:p>
            <a:r>
              <a:rPr lang="da-DK" noProof="1" smtClean="0"/>
              <a:t>Autobook</a:t>
            </a:r>
            <a:endParaRPr lang="da-DK" noProof="1"/>
          </a:p>
        </p:txBody>
      </p:sp>
      <p:sp>
        <p:nvSpPr>
          <p:cNvPr id="4" name="Undertitel 3"/>
          <p:cNvSpPr>
            <a:spLocks noGrp="1"/>
          </p:cNvSpPr>
          <p:nvPr>
            <p:ph type="subTitle" idx="1"/>
          </p:nvPr>
        </p:nvSpPr>
        <p:spPr>
          <a:xfrm>
            <a:off x="3985491" y="3664496"/>
            <a:ext cx="8229600" cy="1219200"/>
          </a:xfrm>
        </p:spPr>
        <p:txBody>
          <a:bodyPr>
            <a:normAutofit/>
          </a:bodyPr>
          <a:lstStyle/>
          <a:p>
            <a:r>
              <a:rPr lang="da-DK" noProof="1" smtClean="0"/>
              <a:t>Schedule your life tomorrow, today</a:t>
            </a:r>
            <a:endParaRPr lang="da-DK" noProof="1"/>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da-DK" noProof="1" smtClean="0"/>
              <a:t>What is Autobook?</a:t>
            </a:r>
            <a:endParaRPr lang="da-DK" noProof="1"/>
          </a:p>
        </p:txBody>
      </p:sp>
      <p:sp>
        <p:nvSpPr>
          <p:cNvPr id="14" name="Pladsholder 13"/>
          <p:cNvSpPr>
            <a:spLocks noGrp="1"/>
          </p:cNvSpPr>
          <p:nvPr>
            <p:ph idx="1"/>
          </p:nvPr>
        </p:nvSpPr>
        <p:spPr/>
        <p:txBody>
          <a:bodyPr>
            <a:normAutofit/>
          </a:bodyPr>
          <a:lstStyle/>
          <a:p>
            <a:r>
              <a:rPr lang="da-DK" noProof="1" smtClean="0"/>
              <a:t>An Android app</a:t>
            </a:r>
            <a:endParaRPr lang="da-DK" noProof="1"/>
          </a:p>
          <a:p>
            <a:r>
              <a:rPr lang="da-DK" noProof="1" smtClean="0"/>
              <a:t>Merges all your smartphone interactions into one application</a:t>
            </a:r>
            <a:endParaRPr lang="da-DK" noProof="1"/>
          </a:p>
          <a:p>
            <a:r>
              <a:rPr lang="da-DK" noProof="1" smtClean="0"/>
              <a:t>Allows you to schedule automatic communication through social media &amp; text messaging</a:t>
            </a:r>
          </a:p>
          <a:p>
            <a:r>
              <a:rPr lang="da-DK" noProof="1" smtClean="0"/>
              <a:t>Examples: Congratulate your friends on their birthday, Tweet at your brother on his anniversary, or message all the friends an hour before the party to remind them, ALL PLANNED IN ADVANCE SO YOU DON’T HAVE TO TOUCH ANYTHING!</a:t>
            </a:r>
            <a:endParaRPr lang="da-DK" noProof="1"/>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UI Design - Preston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2165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UI </a:t>
            </a:r>
            <a:r>
              <a:rPr lang="da-DK" dirty="0" err="1" smtClean="0"/>
              <a:t>Implementation</a:t>
            </a:r>
            <a:r>
              <a:rPr lang="da-DK" dirty="0" smtClean="0"/>
              <a:t> – Sebastian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38312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OAuth</a:t>
            </a:r>
            <a:r>
              <a:rPr lang="da-DK" dirty="0" smtClean="0"/>
              <a:t>/Twitter - Kenton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27078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Database - Anders</a:t>
            </a:r>
            <a:endParaRPr lang="en-US" dirty="0"/>
          </a:p>
        </p:txBody>
      </p:sp>
      <p:sp>
        <p:nvSpPr>
          <p:cNvPr id="3" name="Pladsholder til indhold 2"/>
          <p:cNvSpPr>
            <a:spLocks noGrp="1"/>
          </p:cNvSpPr>
          <p:nvPr>
            <p:ph idx="1"/>
          </p:nvPr>
        </p:nvSpPr>
        <p:spPr/>
        <p:txBody>
          <a:bodyPr/>
          <a:lstStyle/>
          <a:p>
            <a:endParaRPr lang="en-US" dirty="0"/>
          </a:p>
        </p:txBody>
      </p:sp>
    </p:spTree>
    <p:extLst>
      <p:ext uri="{BB962C8B-B14F-4D97-AF65-F5344CB8AC3E}">
        <p14:creationId xmlns:p14="http://schemas.microsoft.com/office/powerpoint/2010/main" val="407800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Upcoming Changes</a:t>
            </a:r>
            <a:endParaRPr lang="da-DK" noProof="1"/>
          </a:p>
        </p:txBody>
      </p:sp>
      <p:sp>
        <p:nvSpPr>
          <p:cNvPr id="3" name="Tekstpladsholder 2"/>
          <p:cNvSpPr>
            <a:spLocks noGrp="1"/>
          </p:cNvSpPr>
          <p:nvPr>
            <p:ph type="body" idx="1"/>
          </p:nvPr>
        </p:nvSpPr>
        <p:spPr/>
        <p:txBody>
          <a:bodyPr/>
          <a:lstStyle/>
          <a:p>
            <a:r>
              <a:rPr lang="da-DK" noProof="1" smtClean="0"/>
              <a:t>From now till the open house</a:t>
            </a:r>
            <a:endParaRPr lang="da-DK" noProof="1"/>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The Updated Schedule</a:t>
            </a:r>
            <a:endParaRPr lang="da-DK" noProof="1"/>
          </a:p>
        </p:txBody>
      </p:sp>
      <p:graphicFrame>
        <p:nvGraphicFramePr>
          <p:cNvPr id="5" name="Pladsholder til indhold 4"/>
          <p:cNvGraphicFramePr>
            <a:graphicFrameLocks noGrp="1"/>
          </p:cNvGraphicFramePr>
          <p:nvPr>
            <p:ph idx="1"/>
            <p:extLst>
              <p:ext uri="{D42A27DB-BD31-4B8C-83A1-F6EECF244321}">
                <p14:modId xmlns:p14="http://schemas.microsoft.com/office/powerpoint/2010/main" val="192274710"/>
              </p:ext>
            </p:extLst>
          </p:nvPr>
        </p:nvGraphicFramePr>
        <p:xfrm>
          <a:off x="5446340" y="332656"/>
          <a:ext cx="5688631" cy="6205802"/>
        </p:xfrm>
        <a:graphic>
          <a:graphicData uri="http://schemas.openxmlformats.org/drawingml/2006/table">
            <a:tbl>
              <a:tblPr>
                <a:effectLst>
                  <a:outerShdw blurRad="381000" dist="12700" dir="2700000" sx="101000" sy="101000" algn="tl" rotWithShape="0">
                    <a:schemeClr val="tx1">
                      <a:alpha val="50000"/>
                    </a:schemeClr>
                  </a:outerShdw>
                </a:effectLst>
              </a:tblPr>
              <a:tblGrid>
                <a:gridCol w="421378"/>
                <a:gridCol w="512984"/>
                <a:gridCol w="1108414"/>
                <a:gridCol w="975586"/>
                <a:gridCol w="691614"/>
                <a:gridCol w="1978655"/>
              </a:tblGrid>
              <a:tr h="68760">
                <a:tc>
                  <a:txBody>
                    <a:bodyPr/>
                    <a:lstStyle/>
                    <a:p>
                      <a:pPr rtl="0" fontAlgn="ctr"/>
                      <a:r>
                        <a:rPr lang="en-US" sz="500" b="1" u="sng" dirty="0">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algn="r" rtl="0" fontAlgn="ctr"/>
                      <a:r>
                        <a:rPr lang="en-US" sz="500" b="1" u="sng">
                          <a:solidFill>
                            <a:schemeClr val="bg1"/>
                          </a:solidFill>
                          <a:effectLst/>
                          <a:latin typeface="verdana" panose="020B0604030504040204" pitchFamily="34" charset="0"/>
                        </a:rPr>
                        <a:t>Finish Date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500" b="1" u="sng">
                          <a:solidFill>
                            <a:schemeClr val="bg1"/>
                          </a:solidFill>
                          <a:effectLst/>
                          <a:latin typeface="verdana" panose="020B0604030504040204" pitchFamily="34" charset="0"/>
                        </a:rPr>
                        <a:t>Description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Member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Link/Guidance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r>
              <a:tr h="392288">
                <a:tc>
                  <a:txBody>
                    <a:bodyPr/>
                    <a:lstStyle/>
                    <a:p>
                      <a:pPr algn="l" rtl="0" fontAlgn="ctr"/>
                      <a:r>
                        <a:rPr lang="en-US" sz="500" b="1">
                          <a:solidFill>
                            <a:schemeClr val="bg1"/>
                          </a:solidFill>
                          <a:effectLst/>
                          <a:latin typeface="verdana" panose="020B0604030504040204" pitchFamily="34" charset="0"/>
                        </a:rPr>
                        <a:t>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smtClean="0">
                          <a:solidFill>
                            <a:schemeClr val="bg1"/>
                          </a:solidFill>
                          <a:effectLst/>
                          <a:latin typeface="verdana" panose="020B0604030504040204" pitchFamily="34" charset="0"/>
                        </a:rPr>
                        <a:t>1/22/2015</a:t>
                      </a:r>
                      <a:endParaRPr lang="en-US" sz="500" dirty="0">
                        <a:solidFill>
                          <a:schemeClr val="bg1"/>
                        </a:solidFill>
                        <a:effectLst/>
                        <a:latin typeface="verdana" panose="020B0604030504040204" pitchFamily="34" charset="0"/>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Android development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Get accustomed to the Android framework, learn how activities &amp; services function, and be comfortable with basic development in the Android Studio IDE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2"/>
                        </a:rPr>
                        <a:t>http://developer.android.com/guide/index.html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a:solidFill>
                            <a:schemeClr val="bg1"/>
                          </a:solidFill>
                          <a:effectLst/>
                          <a:latin typeface="verdana" panose="020B0604030504040204" pitchFamily="34" charset="0"/>
                        </a:rPr>
                        <a:t>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Facebook API (&amp;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Facebook SDK for login + messaging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3"/>
                        </a:rPr>
                        <a:t>https://developers.facebook.com/docs/android?locale=da_DK</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262877">
                <a:tc>
                  <a:txBody>
                    <a:bodyPr/>
                    <a:lstStyle/>
                    <a:p>
                      <a:pPr algn="l" rtl="0" fontAlgn="ctr"/>
                      <a:r>
                        <a:rPr lang="en-US" sz="500" b="1">
                          <a:solidFill>
                            <a:schemeClr val="bg1"/>
                          </a:solidFill>
                          <a:effectLst/>
                          <a:latin typeface="verdana" panose="020B0604030504040204" pitchFamily="34" charset="0"/>
                        </a:rPr>
                        <a:t>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dirty="0">
                          <a:solidFill>
                            <a:schemeClr val="bg1"/>
                          </a:solidFill>
                          <a:effectLst/>
                          <a:latin typeface="verdana" panose="020B0604030504040204" pitchFamily="34" charset="0"/>
                        </a:rPr>
                        <a:t>Learn Twitter API (&amp; Fabric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Fabric SDK for login + tweeting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4"/>
                        </a:rPr>
                        <a:t>https://dev.twitter.com/products/fabric</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dirty="0">
                          <a:solidFill>
                            <a:schemeClr val="bg1"/>
                          </a:solidFill>
                          <a:effectLst/>
                          <a:latin typeface="verdana" panose="020B0604030504040204" pitchFamily="34" charset="0"/>
                        </a:rPr>
                        <a:t>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code sharing</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Create and share a GitHub-repository, and make sure everybody on the team understands how to use it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Sebastian (everybody else create public acounts and install Github for Mac/Windows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u="sng" dirty="0">
                          <a:solidFill>
                            <a:schemeClr val="bg1"/>
                          </a:solidFill>
                          <a:effectLst/>
                          <a:hlinkClick r:id="rId5"/>
                        </a:rPr>
                        <a:t>https://github.com/</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133465">
                <a:tc>
                  <a:txBody>
                    <a:bodyPr/>
                    <a:lstStyle/>
                    <a:p>
                      <a:pPr algn="l" rtl="0" fontAlgn="ctr"/>
                      <a:r>
                        <a:rPr lang="en-US" sz="500" b="1">
                          <a:solidFill>
                            <a:schemeClr val="bg1"/>
                          </a:solidFill>
                          <a:effectLst/>
                          <a:latin typeface="verdana" panose="020B0604030504040204" pitchFamily="34" charset="0"/>
                        </a:rPr>
                        <a:t>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programming environment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Download and run Android Studio (and Android VM)</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327583">
                <a:tc>
                  <a:txBody>
                    <a:bodyPr/>
                    <a:lstStyle/>
                    <a:p>
                      <a:pPr algn="l" rtl="0" fontAlgn="ctr"/>
                      <a:r>
                        <a:rPr lang="en-US" sz="500" b="1">
                          <a:solidFill>
                            <a:schemeClr val="bg1"/>
                          </a:solidFill>
                          <a:effectLst/>
                          <a:latin typeface="verdana" panose="020B0604030504040204" pitchFamily="34" charset="0"/>
                        </a:rPr>
                        <a:t>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App design on Lucidchart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Design the general look of the User Interface using the available tools on Lucidchart (and sign-up with syr.edu-email for educational license)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u="sng" dirty="0">
                          <a:solidFill>
                            <a:schemeClr val="bg1"/>
                          </a:solidFill>
                          <a:effectLst/>
                          <a:hlinkClick r:id="rId6"/>
                        </a:rPr>
                        <a:t>https://www.lucidchart.com/home</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327583">
                <a:tc>
                  <a:txBody>
                    <a:bodyPr/>
                    <a:lstStyle/>
                    <a:p>
                      <a:pPr algn="l" rtl="0" fontAlgn="ctr"/>
                      <a:r>
                        <a:rPr lang="en-US" sz="500" b="1">
                          <a:solidFill>
                            <a:schemeClr val="bg1"/>
                          </a:solidFill>
                          <a:effectLst/>
                          <a:latin typeface="verdana" panose="020B0604030504040204" pitchFamily="34" charset="0"/>
                        </a:rPr>
                        <a:t>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the database structure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upon what data should be stored in the database, what types they are, and create a schema to illustrate this (think about redundancy)</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33465">
                <a:tc>
                  <a:txBody>
                    <a:bodyPr/>
                    <a:lstStyle/>
                    <a:p>
                      <a:pPr algn="l" rtl="0" fontAlgn="ctr"/>
                      <a:r>
                        <a:rPr lang="en-US" sz="500" b="1">
                          <a:solidFill>
                            <a:schemeClr val="bg1"/>
                          </a:solidFill>
                          <a:effectLst/>
                          <a:latin typeface="verdana" panose="020B0604030504040204" pitchFamily="34" charset="0"/>
                        </a:rPr>
                        <a:t>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system architecture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how the system architecture will be set up</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dirty="0">
                          <a:solidFill>
                            <a:schemeClr val="bg1"/>
                          </a:solidFill>
                          <a:effectLst/>
                        </a:rPr>
                        <a:t>Refer to SRS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98171">
                <a:tc>
                  <a:txBody>
                    <a:bodyPr/>
                    <a:lstStyle/>
                    <a:p>
                      <a:pPr algn="l" rtl="0" fontAlgn="ctr"/>
                      <a:r>
                        <a:rPr lang="en-US" sz="500" b="1">
                          <a:solidFill>
                            <a:schemeClr val="bg1"/>
                          </a:solidFill>
                          <a:effectLst/>
                          <a:latin typeface="verdana" panose="020B0604030504040204" pitchFamily="34" charset="0"/>
                        </a:rPr>
                        <a:t>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Facebook/Twitter Authentication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user authentication into the application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7"/>
                        </a:rPr>
                        <a:t>http://oauth.net/</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Set-up database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database related to the structure previously created</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events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events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notifications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notifications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33465">
                <a:tc>
                  <a:txBody>
                    <a:bodyPr/>
                    <a:lstStyle/>
                    <a:p>
                      <a:pPr algn="l" rtl="0" fontAlgn="ctr"/>
                      <a:r>
                        <a:rPr lang="en-US" sz="500" b="1">
                          <a:solidFill>
                            <a:schemeClr val="bg1"/>
                          </a:solidFill>
                          <a:effectLst/>
                          <a:latin typeface="verdana" panose="020B0604030504040204" pitchFamily="34" charset="0"/>
                        </a:rPr>
                        <a:t>13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Initial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a quick draft of the different layout-files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Preston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Twitter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3/3/2015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prototype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Everybody</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rowSpan="2">
                  <a:txBody>
                    <a:bodyPr/>
                    <a:lstStyle/>
                    <a:p>
                      <a:pPr algn="l" rtl="0" fontAlgn="ctr"/>
                      <a:r>
                        <a:rPr lang="en-US" sz="500" b="1">
                          <a:solidFill>
                            <a:schemeClr val="bg1"/>
                          </a:solidFill>
                          <a:effectLst/>
                          <a:latin typeface="verdana" panose="020B0604030504040204" pitchFamily="34" charset="0"/>
                        </a:rPr>
                        <a:t>16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Scheduler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b"/>
                      <a:r>
                        <a:rPr lang="en-US" sz="500">
                          <a:solidFill>
                            <a:schemeClr val="bg1"/>
                          </a:solidFill>
                          <a:effectLst/>
                          <a:latin typeface="verdana" panose="020B0604030504040204" pitchFamily="34" charset="0"/>
                        </a:rPr>
                        <a:t>Within the program, create a scheduling portion that checks the date to see if it matches any events and if so, sends out the request.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8"/>
                        </a:rPr>
                        <a:t>https://developer.android.com/training/scheduling/alarms.html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25882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rtl="0" fontAlgn="ctr"/>
                      <a:r>
                        <a:rPr lang="en-US" sz="500" u="sng" dirty="0">
                          <a:solidFill>
                            <a:schemeClr val="bg1"/>
                          </a:solidFill>
                          <a:effectLst/>
                          <a:hlinkClick r:id="rId9"/>
                        </a:rPr>
                        <a:t>https://developer.android.com/reference/android/app/AlarmManager.html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Facebook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Investigate and implement SMS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Look into the oppurtunities related to text messaging and implement the result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10"/>
                        </a:rPr>
                        <a:t>http://developer.android.com/reference/android/provider/Telephony.html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327583">
                <a:tc>
                  <a:txBody>
                    <a:bodyPr/>
                    <a:lstStyle/>
                    <a:p>
                      <a:pPr algn="l" rtl="0" fontAlgn="ctr"/>
                      <a:r>
                        <a:rPr lang="en-US" sz="500" b="1">
                          <a:solidFill>
                            <a:schemeClr val="bg1"/>
                          </a:solidFill>
                          <a:effectLst/>
                          <a:latin typeface="verdana" panose="020B0604030504040204" pitchFamily="34" charset="0"/>
                        </a:rPr>
                        <a:t>19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3/31/2015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Final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different Views (Activities) according to the App design made on Lucidchart (include different screen size and orientation)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20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Create poster for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4/7/2015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b"/>
                      <a:r>
                        <a:rPr lang="en-US" sz="500">
                          <a:solidFill>
                            <a:schemeClr val="bg1"/>
                          </a:solidFill>
                          <a:effectLst/>
                        </a:rPr>
                        <a:t>4/11/2015</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Present at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bl>
          </a:graphicData>
        </a:graphic>
      </p:graphicFrame>
      <p:sp>
        <p:nvSpPr>
          <p:cNvPr id="4" name="Tekstpladsholder 3"/>
          <p:cNvSpPr>
            <a:spLocks noGrp="1"/>
          </p:cNvSpPr>
          <p:nvPr>
            <p:ph type="body" sz="half" idx="2"/>
          </p:nvPr>
        </p:nvSpPr>
        <p:spPr/>
        <p:txBody>
          <a:bodyPr/>
          <a:lstStyle/>
          <a:p>
            <a:r>
              <a:rPr lang="da-DK" noProof="1" smtClean="0"/>
              <a:t>- but can anyone actually read this?</a:t>
            </a:r>
            <a:endParaRPr lang="da-DK" noProof="1"/>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Præsentation med digital blå tunnel (widescreen)</Template>
  <TotalTime>0</TotalTime>
  <Words>687</Words>
  <Application>Microsoft Office PowerPoint</Application>
  <PresentationFormat>Brugerdefineret</PresentationFormat>
  <Paragraphs>150</Paragraphs>
  <Slides>13</Slides>
  <Notes>3</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Arial</vt:lpstr>
      <vt:lpstr>Corbel</vt:lpstr>
      <vt:lpstr>verdana</vt:lpstr>
      <vt:lpstr>Digital Blue Tunnel 16x9</vt:lpstr>
      <vt:lpstr>PowerPoint-præsentation</vt:lpstr>
      <vt:lpstr>Autobook</vt:lpstr>
      <vt:lpstr>What is Autobook?</vt:lpstr>
      <vt:lpstr>UI Design - Preston</vt:lpstr>
      <vt:lpstr>UI Implementation – Sebastian</vt:lpstr>
      <vt:lpstr>OAuth/Twitter - Kenton</vt:lpstr>
      <vt:lpstr>Database - Anders</vt:lpstr>
      <vt:lpstr>Upcoming Changes</vt:lpstr>
      <vt:lpstr>The Updated Schedule</vt:lpstr>
      <vt:lpstr>Upcoming Changes The User Interface</vt:lpstr>
      <vt:lpstr>Upcoming Changes The Scheduler</vt:lpstr>
      <vt:lpstr>Upcoming Changes Facebook API</vt:lpstr>
      <vt:lpstr>PowerPoint-præsentation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2015-03-03T15:04:39Z</dcterms:created>
  <dcterms:modified xsi:type="dcterms:W3CDTF">2015-03-04T14:56:39Z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