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3c676312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3c676312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3c67631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3c67631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3c676312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3c676312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3c676312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3c676312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3c676312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3c676312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3c676312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3c676312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3c676312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3c676312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407f8b3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407f8b3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407f8b3d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a407f8b3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407f8b3d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407f8b3d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027115fb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027115fb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3c676312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3c676312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027115fbd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027115fbd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3c676312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3c676312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027115fb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027115fb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3c676312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3c676312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3c676312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3c676312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3c676312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3c676312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Relationship Id="rId4" Type="http://schemas.openxmlformats.org/officeDocument/2006/relationships/image" Target="../media/image6.jpg"/><Relationship Id="rId5" Type="http://schemas.openxmlformats.org/officeDocument/2006/relationships/image" Target="../media/image18.png"/><Relationship Id="rId6" Type="http://schemas.openxmlformats.org/officeDocument/2006/relationships/image" Target="../media/image11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68000" y="12506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PROTOCOLO IS-IS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500"/>
              </a:spcBef>
              <a:spcAft>
                <a:spcPts val="1400"/>
              </a:spcAft>
              <a:buNone/>
            </a:pPr>
            <a:r>
              <a:rPr lang="es" sz="1900">
                <a:solidFill>
                  <a:srgbClr val="BFBFBF"/>
                </a:solidFill>
                <a:highlight>
                  <a:srgbClr val="1C1C21"/>
                </a:highlight>
                <a:latin typeface="Arial"/>
                <a:ea typeface="Arial"/>
                <a:cs typeface="Arial"/>
                <a:sym typeface="Arial"/>
              </a:rPr>
              <a:t> Intermediate System to intermediate System</a:t>
            </a:r>
            <a:endParaRPr sz="4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244175" y="2992525"/>
            <a:ext cx="53358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Juan Sebastian Mancera Gaitán 20171020047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Jeison Jara Sastoque 20162020461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1327000" y="660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Iniciar Comunicación</a:t>
            </a:r>
            <a:endParaRPr/>
          </a:p>
        </p:txBody>
      </p:sp>
      <p:pic>
        <p:nvPicPr>
          <p:cNvPr id="211" name="Google Shape;2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88" y="1663175"/>
            <a:ext cx="324802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 txBox="1"/>
          <p:nvPr/>
        </p:nvSpPr>
        <p:spPr>
          <a:xfrm>
            <a:off x="265475" y="3392125"/>
            <a:ext cx="3067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Botón: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Start/Resume all nodes</a:t>
            </a:r>
            <a:endParaRPr sz="2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3805075" y="4321275"/>
            <a:ext cx="51177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Indicadores de Cada Nodo en </a:t>
            </a:r>
            <a:r>
              <a:rPr lang="es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Color</a:t>
            </a:r>
            <a:r>
              <a:rPr lang="es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Verde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4" name="Google Shape;2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7625" y="2325900"/>
            <a:ext cx="4622024" cy="18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1327000" y="143025"/>
            <a:ext cx="70389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</a:t>
            </a:r>
            <a:r>
              <a:rPr lang="es"/>
              <a:t> de los VPCs Red LAN 1</a:t>
            </a:r>
            <a:endParaRPr/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75" y="1848475"/>
            <a:ext cx="3009900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6675" y="2172625"/>
            <a:ext cx="5987849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3125" y="3705850"/>
            <a:ext cx="5854949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3"/>
          <p:cNvSpPr txBox="1"/>
          <p:nvPr/>
        </p:nvSpPr>
        <p:spPr>
          <a:xfrm>
            <a:off x="1312600" y="752175"/>
            <a:ext cx="73446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Clic derecho sobre cada VPCs y entramos a la consola de cada uno: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Comando</a:t>
            </a:r>
            <a:r>
              <a:rPr lang="e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ip para configurar el el computador con su respectiva IP, Mascara de Red y Gateway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1297500" y="393750"/>
            <a:ext cx="7038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Router 1 </a:t>
            </a:r>
            <a:endParaRPr/>
          </a:p>
        </p:txBody>
      </p:sp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458425" y="3328500"/>
            <a:ext cx="8405400" cy="13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Asignamos la IP y la Máscara de Red. Con el comando “no shutdown” habilitamos la interfaz, y con el comando “ip router isis” la habilitamos para utilizar el protocolo IS-IS.</a:t>
            </a:r>
            <a:endParaRPr sz="2200">
              <a:solidFill>
                <a:srgbClr val="FFFFFF"/>
              </a:solidFill>
            </a:endParaRPr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25" y="1017750"/>
            <a:ext cx="88773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de los VPCs Red LAN 2</a:t>
            </a:r>
            <a:endParaRPr/>
          </a:p>
        </p:txBody>
      </p:sp>
      <p:sp>
        <p:nvSpPr>
          <p:cNvPr id="236" name="Google Shape;236;p25"/>
          <p:cNvSpPr txBox="1"/>
          <p:nvPr>
            <p:ph idx="1" type="body"/>
          </p:nvPr>
        </p:nvSpPr>
        <p:spPr>
          <a:xfrm>
            <a:off x="1297500" y="1125100"/>
            <a:ext cx="7038900" cy="12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Clic derecho sobre cada VPCs y entramos a la consola de cada uno: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Comando ip para configurar el el computador con su respectiva IP, Máscara de Red y Gateway</a:t>
            </a:r>
            <a:endParaRPr/>
          </a:p>
        </p:txBody>
      </p:sp>
      <p:pic>
        <p:nvPicPr>
          <p:cNvPr id="237" name="Google Shape;2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800" y="2330200"/>
            <a:ext cx="7038900" cy="25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5"/>
          <p:cNvSpPr/>
          <p:nvPr/>
        </p:nvSpPr>
        <p:spPr>
          <a:xfrm>
            <a:off x="1007800" y="3311150"/>
            <a:ext cx="7038900" cy="32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"/>
          <p:cNvSpPr/>
          <p:nvPr/>
        </p:nvSpPr>
        <p:spPr>
          <a:xfrm>
            <a:off x="1007800" y="4517400"/>
            <a:ext cx="7038900" cy="32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"/>
          <p:cNvSpPr txBox="1"/>
          <p:nvPr>
            <p:ph type="title"/>
          </p:nvPr>
        </p:nvSpPr>
        <p:spPr>
          <a:xfrm>
            <a:off x="866300" y="231525"/>
            <a:ext cx="7038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Router 2 </a:t>
            </a:r>
            <a:endParaRPr/>
          </a:p>
        </p:txBody>
      </p:sp>
      <p:sp>
        <p:nvSpPr>
          <p:cNvPr id="246" name="Google Shape;246;p26"/>
          <p:cNvSpPr txBox="1"/>
          <p:nvPr>
            <p:ph idx="1" type="body"/>
          </p:nvPr>
        </p:nvSpPr>
        <p:spPr>
          <a:xfrm>
            <a:off x="458425" y="3328500"/>
            <a:ext cx="8405400" cy="13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Asignamos la IP y la Máscara de Red. Con el comando “no shutdown” habilitamos la interfaz, y con el comando “ip router isis” la habilitamos para utilizar el protocolo IS-IS.</a:t>
            </a:r>
            <a:endParaRPr sz="2200">
              <a:solidFill>
                <a:srgbClr val="FFFFFF"/>
              </a:solidFill>
            </a:endParaRPr>
          </a:p>
        </p:txBody>
      </p:sp>
      <p:pic>
        <p:nvPicPr>
          <p:cNvPr id="247" name="Google Shape;2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25" y="1017750"/>
            <a:ext cx="88773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>
            <p:ph type="title"/>
          </p:nvPr>
        </p:nvSpPr>
        <p:spPr>
          <a:xfrm>
            <a:off x="1268000" y="172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 Protocolo ISIS</a:t>
            </a:r>
            <a:endParaRPr/>
          </a:p>
        </p:txBody>
      </p:sp>
      <p:sp>
        <p:nvSpPr>
          <p:cNvPr id="253" name="Google Shape;253;p27"/>
          <p:cNvSpPr txBox="1"/>
          <p:nvPr>
            <p:ph idx="1" type="body"/>
          </p:nvPr>
        </p:nvSpPr>
        <p:spPr>
          <a:xfrm>
            <a:off x="1052550" y="800625"/>
            <a:ext cx="7038900" cy="17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Ingresamos a la consola del Router R1, usamos el comando </a:t>
            </a:r>
            <a:r>
              <a:rPr i="1" lang="es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s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router isis</a:t>
            </a:r>
            <a:r>
              <a:rPr i="1" lang="es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es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que indica que se </a:t>
            </a:r>
            <a:r>
              <a:rPr lang="es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implementa</a:t>
            </a:r>
            <a:r>
              <a:rPr lang="es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el protocolo IS-IS.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Luego colocamos el comando</a:t>
            </a:r>
            <a:r>
              <a:rPr i="1" lang="es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“net 49</a:t>
            </a:r>
            <a:r>
              <a:rPr i="1" lang="e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.0001</a:t>
            </a:r>
            <a:r>
              <a:rPr i="1" lang="es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.0000.0000.</a:t>
            </a:r>
            <a:r>
              <a:rPr i="1" lang="es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1111</a:t>
            </a:r>
            <a:r>
              <a:rPr i="1" lang="es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.00”</a:t>
            </a:r>
            <a:endParaRPr i="1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s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número</a:t>
            </a:r>
            <a:r>
              <a:rPr lang="es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en rojo indica el área y el </a:t>
            </a:r>
            <a:r>
              <a:rPr lang="es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número</a:t>
            </a:r>
            <a:r>
              <a:rPr lang="es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en verde será el identificador del dispositivo, estos serán los valores más importantes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850" y="2571825"/>
            <a:ext cx="7594049" cy="22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>
            <p:ph type="title"/>
          </p:nvPr>
        </p:nvSpPr>
        <p:spPr>
          <a:xfrm>
            <a:off x="1297500" y="143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Verificar Dirección</a:t>
            </a:r>
            <a:endParaRPr/>
          </a:p>
        </p:txBody>
      </p:sp>
      <p:sp>
        <p:nvSpPr>
          <p:cNvPr id="260" name="Google Shape;260;p28"/>
          <p:cNvSpPr txBox="1"/>
          <p:nvPr>
            <p:ph idx="1" type="body"/>
          </p:nvPr>
        </p:nvSpPr>
        <p:spPr>
          <a:xfrm>
            <a:off x="1297500" y="619425"/>
            <a:ext cx="7038900" cy="14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Usaremos </a:t>
            </a:r>
            <a:r>
              <a:rPr i="1"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“show ip route” </a:t>
            </a: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donde observaremos que, además de los puertos de equipo aparece un nuevo dato: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i="1"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 L2  192.168.20.0/24 [115/50] via 10.0.0.2, serial1/0”,</a:t>
            </a:r>
            <a:endParaRPr i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indica que hay un acceso a una red por medio del protocolo IS-IS usando el puerto serial, es decir tenemos acceso a la red la otra red LAN.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75" y="2492475"/>
            <a:ext cx="6829425" cy="25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IS-IS IPV6</a:t>
            </a:r>
            <a:endParaRPr sz="3500"/>
          </a:p>
        </p:txBody>
      </p:sp>
      <p:pic>
        <p:nvPicPr>
          <p:cNvPr id="267" name="Google Shape;2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1609413"/>
            <a:ext cx="428625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title"/>
          </p:nvPr>
        </p:nvSpPr>
        <p:spPr>
          <a:xfrm>
            <a:off x="1184650" y="168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IPv6</a:t>
            </a:r>
            <a:endParaRPr/>
          </a:p>
        </p:txBody>
      </p:sp>
      <p:sp>
        <p:nvSpPr>
          <p:cNvPr id="273" name="Google Shape;273;p30"/>
          <p:cNvSpPr txBox="1"/>
          <p:nvPr>
            <p:ph idx="1" type="body"/>
          </p:nvPr>
        </p:nvSpPr>
        <p:spPr>
          <a:xfrm>
            <a:off x="80125" y="1370525"/>
            <a:ext cx="25479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Copiamos la dirección MAC para identificar los routers.</a:t>
            </a:r>
            <a:endParaRPr/>
          </a:p>
        </p:txBody>
      </p:sp>
      <p:pic>
        <p:nvPicPr>
          <p:cNvPr id="274" name="Google Shape;2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250" y="1082113"/>
            <a:ext cx="5785475" cy="36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850" y="1895575"/>
            <a:ext cx="22764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 txBox="1"/>
          <p:nvPr>
            <p:ph type="title"/>
          </p:nvPr>
        </p:nvSpPr>
        <p:spPr>
          <a:xfrm>
            <a:off x="1200775" y="184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de VPCs</a:t>
            </a:r>
            <a:endParaRPr/>
          </a:p>
        </p:txBody>
      </p:sp>
      <p:pic>
        <p:nvPicPr>
          <p:cNvPr id="281" name="Google Shape;2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800" y="783200"/>
            <a:ext cx="43434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000" y="2571725"/>
            <a:ext cx="5819775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1"/>
          <p:cNvSpPr txBox="1"/>
          <p:nvPr/>
        </p:nvSpPr>
        <p:spPr>
          <a:xfrm>
            <a:off x="1064175" y="4522725"/>
            <a:ext cx="26928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Comando   “”ipv6””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150625" y="288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b="1" lang="e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DEFINICION IS-IS</a:t>
            </a:r>
            <a:endParaRPr b="1"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315275" y="1184125"/>
            <a:ext cx="6840300" cy="3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Este protocolo de estado de enlace, o SPF (camino más corto primero).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 router comunica a los nodos restantes de la red, identifica cuales son sus vecinos y la distancia a la que se encuentra de ellos, esta información es compartida entre los nodos y se puede construir un mapa de la red sobre el que se calcula el camino más </a:t>
            </a:r>
            <a:r>
              <a:rPr lang="es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óptimo</a:t>
            </a:r>
            <a:r>
              <a:rPr lang="e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9158750" y="5117700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4851600" y="4418425"/>
            <a:ext cx="45366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621975" y="497000"/>
            <a:ext cx="4056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Funcionamiento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3">
            <a:alphaModFix/>
          </a:blip>
          <a:srcRect b="11590" l="14573" r="0" t="0"/>
          <a:stretch/>
        </p:blipFill>
        <p:spPr>
          <a:xfrm>
            <a:off x="294975" y="1352075"/>
            <a:ext cx="4970349" cy="31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5574900" y="2227000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5574900" y="1371600"/>
            <a:ext cx="33330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Funcionalidad del Router</a:t>
            </a:r>
            <a:endParaRPr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-Level 1 = </a:t>
            </a:r>
            <a:r>
              <a:rPr lang="e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Operan</a:t>
            </a:r>
            <a:r>
              <a:rPr lang="e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dentro del </a:t>
            </a:r>
            <a:r>
              <a:rPr lang="e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Área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-Level 2=  Operan entre  áreas diferente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/>
              <a:t>IMPLEMENTACIÓN</a:t>
            </a:r>
            <a:endParaRPr b="1" sz="28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198" cy="2402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602575" y="45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Importar y Configurar IOS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25" y="1515100"/>
            <a:ext cx="2927900" cy="253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380225" y="4218400"/>
            <a:ext cx="2738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IOS c3600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4327850" y="535125"/>
            <a:ext cx="39225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Slots para puertos Ethernet y Serial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 rotWithShape="1">
          <a:blip r:embed="rId4">
            <a:alphaModFix/>
          </a:blip>
          <a:srcRect b="-13561" l="0" r="0" t="10669"/>
          <a:stretch/>
        </p:blipFill>
        <p:spPr>
          <a:xfrm>
            <a:off x="4797725" y="936352"/>
            <a:ext cx="3452625" cy="229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 rotWithShape="1">
          <a:blip r:embed="rId5">
            <a:alphaModFix/>
          </a:blip>
          <a:srcRect b="8496" l="0" r="0" t="9650"/>
          <a:stretch/>
        </p:blipFill>
        <p:spPr>
          <a:xfrm>
            <a:off x="4797725" y="3006025"/>
            <a:ext cx="3452625" cy="20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 b="-12940" l="6730" r="-6730" t="12940"/>
          <a:stretch/>
        </p:blipFill>
        <p:spPr>
          <a:xfrm>
            <a:off x="1389700" y="915287"/>
            <a:ext cx="3297775" cy="21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/>
        </p:nvSpPr>
        <p:spPr>
          <a:xfrm>
            <a:off x="1206325" y="236825"/>
            <a:ext cx="73710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Creación de Redes LAN</a:t>
            </a:r>
            <a:endParaRPr sz="3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4766075" y="1087900"/>
            <a:ext cx="38112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Importamos :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-Switch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- 2  VPCS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589925" y="3141400"/>
            <a:ext cx="36576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Conexiones: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 el botón </a:t>
            </a:r>
            <a:r>
              <a:rPr b="1" lang="e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Add </a:t>
            </a:r>
            <a:r>
              <a:rPr b="1" lang="e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Link </a:t>
            </a:r>
            <a:r>
              <a:rPr b="1"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conectaremos</a:t>
            </a:r>
            <a:r>
              <a:rPr b="1" lang="e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b="1"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Los VPCs al Switch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 Switch al Router por el puerto Ethernet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6225" y="2946999"/>
            <a:ext cx="4823225" cy="2004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925" y="1567549"/>
            <a:ext cx="7737813" cy="291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/>
        </p:nvSpPr>
        <p:spPr>
          <a:xfrm>
            <a:off x="1430225" y="399075"/>
            <a:ext cx="73710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Segunda Red LAN</a:t>
            </a:r>
            <a:endParaRPr sz="3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1327350" y="958650"/>
            <a:ext cx="470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Repetimos el proceso de la primera LAN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500" y="1902525"/>
            <a:ext cx="6105525" cy="29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1165125" y="176975"/>
            <a:ext cx="71088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CONEXIÓN</a:t>
            </a:r>
            <a:r>
              <a:rPr lang="es" sz="2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ENTRE REDES LAN</a:t>
            </a:r>
            <a:endParaRPr sz="2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1423200" y="884900"/>
            <a:ext cx="62976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Add Link </a:t>
            </a:r>
            <a:r>
              <a:rPr b="1"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:  Clic Router 1  y enlazar con Router 2: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Seleccionar primer puerto Serial 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1297500" y="393750"/>
            <a:ext cx="70389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Personalización Vista de la Topología</a:t>
            </a: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150" y="3259400"/>
            <a:ext cx="7407249" cy="17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719" y="1950232"/>
            <a:ext cx="2438699" cy="109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7738" y="1895700"/>
            <a:ext cx="2646270" cy="10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3145" y="1536287"/>
            <a:ext cx="1805407" cy="16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2875" y="1536300"/>
            <a:ext cx="1537850" cy="156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1"/>
          <p:cNvSpPr txBox="1"/>
          <p:nvPr/>
        </p:nvSpPr>
        <p:spPr>
          <a:xfrm>
            <a:off x="6601525" y="1581750"/>
            <a:ext cx="2438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4: </a:t>
            </a: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Botón</a:t>
            </a: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Agregar Nota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151725" y="1615500"/>
            <a:ext cx="2438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s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)  Botón : </a:t>
            </a:r>
            <a:r>
              <a:rPr lang="es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Draw an ellipse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4358725" y="1179725"/>
            <a:ext cx="2438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3 ) Editor de Estilo : Style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2586000" y="1179713"/>
            <a:ext cx="18516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2 ) Lower  One Layer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