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F00438-3E6A-47A5-99B9-F9E5ECE2D7B1}">
  <a:tblStyle styleId="{27F00438-3E6A-47A5-99B9-F9E5ECE2D7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027115fbd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027115fbd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027115fbd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027115fbd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027115fbd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027115fbd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027115fbd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027115fbd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027115fbd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027115fbd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027115fb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027115fb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027115fbd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027115fbd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027115fb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027115fb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027115fbd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027115fbd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027115fbd_4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027115fbd_4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027115fbd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027115fbd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027115fb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027115fb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027115fb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027115fb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68000" y="12506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GNS3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500"/>
              </a:spcBef>
              <a:spcAft>
                <a:spcPts val="1400"/>
              </a:spcAft>
              <a:buNone/>
            </a:pPr>
            <a:r>
              <a:rPr lang="es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(Simulación Gráfica de Redes)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244175" y="2992525"/>
            <a:ext cx="53358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Juan Sebastian Mancera Gaitán 20171020047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Jeison Jara Sastoque 20162020461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375" y="799525"/>
            <a:ext cx="3429000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425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COMANDOS CISCO </a:t>
            </a:r>
            <a:endParaRPr b="1"/>
          </a:p>
        </p:txBody>
      </p:sp>
      <p:graphicFrame>
        <p:nvGraphicFramePr>
          <p:cNvPr id="196" name="Google Shape;196;p22"/>
          <p:cNvGraphicFramePr/>
          <p:nvPr/>
        </p:nvGraphicFramePr>
        <p:xfrm>
          <a:off x="3002750" y="109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{27F00438-3E6A-47A5-99B9-F9E5ECE2D7B1}</a:tableStyleId>
              </a:tblPr>
              <a:tblGrid>
                <a:gridCol w="3051550"/>
                <a:gridCol w="282057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Comando</a:t>
                      </a:r>
                      <a:endParaRPr b="1" sz="10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400" marB="32400" marR="32400" marL="32400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Funcionalidad</a:t>
                      </a:r>
                      <a:endParaRPr b="1" sz="10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400" marB="32400" marR="32400" marL="32400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Router&gt; enable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400" marB="32400" marR="32400" marL="32400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Cambia a modo privilegiado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400" marB="32400" marR="32400" marL="32400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Router# configure terminal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400" marB="32400" marR="32400" marL="32400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Cambia a modo Configuración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400" marB="32400" marR="32400" marL="32400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Router(config)# enable secret cisco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400" marB="32400" marR="32400" marL="32400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Configura una contraseña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400" marB="32400" marR="32400" marL="32400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Router(config)# ip route 0.0.0.0 0.0.0.0 20.2.2.3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400" marB="32400" marR="32400" marL="32400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Configura una ruta estática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400" marB="32400" marR="32400" marL="32400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Router(config)# interface ethernet0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400" marB="32400" marR="32400" marL="32400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Pasa el modo de Configuración de interface Ethernet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400" marB="32400" marR="32400" marL="32400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Router(config-if)# ip address 10.1.1.1 255.0.0.0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400" marB="32400" marR="32400" marL="32400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Configura una dirección  IP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400" marB="32400" marR="32400" marL="32400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Router(config-if)# no shutdown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400" marB="32400" marR="32400" marL="32400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Activa un interface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400" marB="32400" marR="32400" marL="32400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Router(config-if)# exit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400" marB="32400" marR="32400" marL="32400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Sale del modo de configuración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400" marB="32400" marR="32400" marL="32400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Router(config-if)# ip address 20.2.2.2 255.0.0.0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400" marB="32400" marR="32400" marL="32400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Pasa el modo de Configuración de interface Serie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400" marB="32400" marR="32400" marL="32400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Router(config)# router rip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400" marB="32400" marR="32400" marL="324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Cambia a la configuración RIP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400" marB="32400" marR="32400" marL="324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Router(config-router)# network 10.0.0.0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400" marB="32400" marR="32400" marL="324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Añade una red a la configuración RIP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400" marB="32400" marR="32400" marL="324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Router# copy running-config startup-config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400" marB="32400" marR="32400" marL="324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Guarda la configuración en la NVRAM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400" marB="32400" marR="32400" marL="324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Router# disable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400" marB="32400" marR="32400" marL="324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Sale del modo privilegiado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400" marB="32400" marR="32400" marL="324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Router&gt;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400" marB="32400" marR="32400" marL="324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Indica que volvemos a estar en modo normal.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400" marB="32400" marR="32400" marL="324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Router(config)#access-list 1 permit 10.1.1.0   0.0.0.255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400" marB="32400" marR="32400" marL="324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 una lista de acceso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400" marB="32400" marR="32400" marL="324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Router(config)#ip route     0.0.0.0   0.0.0.0     S0/0/0    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400" marB="32400" marR="32400" marL="324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 una ruta “quad zero” o predeterminada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2400" marB="32400" marR="32400" marL="324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7" name="Google Shape;197;p22"/>
          <p:cNvSpPr txBox="1"/>
          <p:nvPr/>
        </p:nvSpPr>
        <p:spPr>
          <a:xfrm>
            <a:off x="-176700" y="1544550"/>
            <a:ext cx="3000000" cy="20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s" sz="1700">
                <a:solidFill>
                  <a:srgbClr val="FFFFFF"/>
                </a:solidFill>
              </a:rPr>
              <a:t>El programa permite trabajar y configurar los dispositivos como los Router o Switches cisco por medio de la interfaz de línea de comandos de IOS (CLI)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VIRTUALIZACIÓN</a:t>
            </a:r>
            <a:endParaRPr b="1"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975" y="1578125"/>
            <a:ext cx="3962400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 txBox="1"/>
          <p:nvPr/>
        </p:nvSpPr>
        <p:spPr>
          <a:xfrm>
            <a:off x="564350" y="17430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s" sz="1600">
                <a:solidFill>
                  <a:srgbClr val="FFFFFF"/>
                </a:solidFill>
              </a:rPr>
              <a:t>Una de las características que destacan en GNS3 es que podemos trabajar con máquinas virtuales, por lo que podemos simular una topología haciendo de dispositivos con sistemas operativos reales virtualizados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Virtualización</a:t>
            </a:r>
            <a:endParaRPr/>
          </a:p>
        </p:txBody>
      </p:sp>
      <p:pic>
        <p:nvPicPr>
          <p:cNvPr id="210" name="Google Shape;210;p24"/>
          <p:cNvPicPr preferRelativeResize="0"/>
          <p:nvPr/>
        </p:nvPicPr>
        <p:blipFill rotWithShape="1">
          <a:blip r:embed="rId3">
            <a:alphaModFix/>
          </a:blip>
          <a:srcRect b="0" l="0" r="22257" t="0"/>
          <a:stretch/>
        </p:blipFill>
        <p:spPr>
          <a:xfrm>
            <a:off x="3491675" y="1189425"/>
            <a:ext cx="5520175" cy="381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 txBox="1"/>
          <p:nvPr/>
        </p:nvSpPr>
        <p:spPr>
          <a:xfrm>
            <a:off x="-139325" y="1703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s" sz="1600">
                <a:solidFill>
                  <a:srgbClr val="FFFFFF"/>
                </a:solidFill>
              </a:rPr>
              <a:t>Para hacer uso de máquinas virtuales en GNS3, en el área de dispositivos vamos a la parte inferior y veremos el botón New template, este abrirá una ventana, allí seleccionamos Crear un Template manualmente.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12" name="Google Shape;212;p24"/>
          <p:cNvSpPr/>
          <p:nvPr/>
        </p:nvSpPr>
        <p:spPr>
          <a:xfrm>
            <a:off x="3696900" y="3868350"/>
            <a:ext cx="664500" cy="267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Virtualización</a:t>
            </a:r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 rotWithShape="1">
          <a:blip r:embed="rId3">
            <a:alphaModFix/>
          </a:blip>
          <a:srcRect b="0" l="0" r="20766" t="0"/>
          <a:stretch/>
        </p:blipFill>
        <p:spPr>
          <a:xfrm>
            <a:off x="3519225" y="1307850"/>
            <a:ext cx="5439048" cy="368255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5"/>
          <p:cNvSpPr/>
          <p:nvPr/>
        </p:nvSpPr>
        <p:spPr>
          <a:xfrm>
            <a:off x="6568700" y="4029075"/>
            <a:ext cx="664500" cy="267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5"/>
          <p:cNvSpPr txBox="1"/>
          <p:nvPr/>
        </p:nvSpPr>
        <p:spPr>
          <a:xfrm>
            <a:off x="53575" y="1577600"/>
            <a:ext cx="3077400" cy="3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</a:rPr>
              <a:t>Nos llevará a la ventana de preferencias, allí seleccionamos VirtualBox VMs, para trabajar con el entorno de virtualización VirtualBox.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s" sz="1600">
                <a:solidFill>
                  <a:srgbClr val="FFFFFF"/>
                </a:solidFill>
              </a:rPr>
              <a:t>Seleccionamos New, si ya teníamos configurado previamente la imagen del sistema que deseamos usar nos aparecerá para seleccionarlo.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5797150" y="2732475"/>
            <a:ext cx="2368200" cy="1821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Virtualización</a:t>
            </a:r>
            <a:endParaRPr/>
          </a:p>
        </p:txBody>
      </p:sp>
      <p:pic>
        <p:nvPicPr>
          <p:cNvPr id="227" name="Google Shape;227;p26"/>
          <p:cNvPicPr preferRelativeResize="0"/>
          <p:nvPr/>
        </p:nvPicPr>
        <p:blipFill rotWithShape="1">
          <a:blip r:embed="rId3">
            <a:alphaModFix/>
          </a:blip>
          <a:srcRect b="0" l="0" r="21593" t="0"/>
          <a:stretch/>
        </p:blipFill>
        <p:spPr>
          <a:xfrm>
            <a:off x="3733497" y="1307850"/>
            <a:ext cx="5160475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6"/>
          <p:cNvSpPr txBox="1"/>
          <p:nvPr/>
        </p:nvSpPr>
        <p:spPr>
          <a:xfrm>
            <a:off x="358375" y="1697825"/>
            <a:ext cx="3000000" cy="21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s" sz="1600">
                <a:solidFill>
                  <a:srgbClr val="FFFFFF"/>
                </a:solidFill>
              </a:rPr>
              <a:t>Una vez seleccionado aparecerá en la lista de dispositivos para ser usado, en la topología y podremos iniciar dicho dispositivo como uno más, dando click derecho, Start.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381550" y="351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b="1" lang="es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INTERFAZ GRÁFICA GSN3</a:t>
            </a:r>
            <a:endParaRPr b="1" sz="3900">
              <a:solidFill>
                <a:srgbClr val="FFFFFF"/>
              </a:solidFill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000" y="1202375"/>
            <a:ext cx="5462875" cy="33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/>
              <a:t>IOS - (SISTEMA OPERATIVO INTERNETWORK)</a:t>
            </a:r>
            <a:endParaRPr b="1" sz="28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76575" y="1611200"/>
            <a:ext cx="4076100" cy="33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IOS: conjunto de  sistemas operativos de  red utilizados en dispositivos Cisco como los son routers y switches propios de Cisco Systems que permite al usuario la interacción con este.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GNS3 permite emular estos sistemas operativos de routers Cisco mediante su correspondiente Imagen IOS estándar.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600" y="1611200"/>
            <a:ext cx="4425000" cy="317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FUNCIONES DEL IOS</a:t>
            </a:r>
            <a:endParaRPr b="1"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550" y="1266950"/>
            <a:ext cx="5983951" cy="3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IOS </a:t>
            </a:r>
            <a:r>
              <a:rPr b="1" lang="es"/>
              <a:t>CONFIGURACIÓN</a:t>
            </a:r>
            <a:endParaRPr b="1"/>
          </a:p>
        </p:txBody>
      </p:sp>
      <p:pic>
        <p:nvPicPr>
          <p:cNvPr id="161" name="Google Shape;161;p17"/>
          <p:cNvPicPr preferRelativeResize="0"/>
          <p:nvPr/>
        </p:nvPicPr>
        <p:blipFill rotWithShape="1">
          <a:blip r:embed="rId3">
            <a:alphaModFix/>
          </a:blip>
          <a:srcRect b="50002" l="14872" r="42242" t="4783"/>
          <a:stretch/>
        </p:blipFill>
        <p:spPr>
          <a:xfrm>
            <a:off x="655625" y="2262575"/>
            <a:ext cx="2344825" cy="25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9750" y="1794450"/>
            <a:ext cx="4881950" cy="31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/>
          <p:nvPr/>
        </p:nvSpPr>
        <p:spPr>
          <a:xfrm>
            <a:off x="1386825" y="1135150"/>
            <a:ext cx="66816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s" sz="1300">
                <a:solidFill>
                  <a:srgbClr val="FFFFFF"/>
                </a:solidFill>
              </a:rPr>
              <a:t>Preferencias\Dynamips\IOS routers podremos importar el archivo de la IOS desde el directorio en donde se encuentre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050" y="1170925"/>
            <a:ext cx="7884075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 DE PUERTOS SELECCIONABLES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CONSTRUCCIÓN DE TOPOLOGÍAS</a:t>
            </a:r>
            <a:endParaRPr b="1"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725" y="1340538"/>
            <a:ext cx="3585025" cy="31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7925" y="1359888"/>
            <a:ext cx="3686400" cy="30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26500"/>
            <a:ext cx="7038900" cy="914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COMANDOS- CONSOLA </a:t>
            </a:r>
            <a:r>
              <a:rPr b="1" lang="es">
                <a:solidFill>
                  <a:srgbClr val="FFFFFF"/>
                </a:solidFill>
                <a:highlight>
                  <a:srgbClr val="1C1C21"/>
                </a:highlight>
                <a:latin typeface="Arial"/>
                <a:ea typeface="Arial"/>
                <a:cs typeface="Arial"/>
                <a:sym typeface="Arial"/>
              </a:rPr>
              <a:t>DYNAGEN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875" y="1607550"/>
            <a:ext cx="3933250" cy="23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 txBox="1"/>
          <p:nvPr/>
        </p:nvSpPr>
        <p:spPr>
          <a:xfrm>
            <a:off x="1109400" y="1118375"/>
            <a:ext cx="3462600" cy="3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</a:rPr>
              <a:t>El software posee una Consola ubicada en la parte inferior para interactuar con la emulación.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</a:rPr>
              <a:t>Para conocer los comandos disponibles y obtener ayuda sobre los mismos, se escribe  el comando</a:t>
            </a:r>
            <a:r>
              <a:rPr i="1" lang="es" sz="2000">
                <a:solidFill>
                  <a:srgbClr val="FFFFFF"/>
                </a:solidFill>
              </a:rPr>
              <a:t> help</a:t>
            </a:r>
            <a:r>
              <a:rPr b="1" i="1" lang="es" sz="2000">
                <a:solidFill>
                  <a:srgbClr val="FFFFFF"/>
                </a:solidFill>
              </a:rPr>
              <a:t>.</a:t>
            </a:r>
            <a:endParaRPr i="1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050" y="1530750"/>
            <a:ext cx="3711650" cy="240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 txBox="1"/>
          <p:nvPr/>
        </p:nvSpPr>
        <p:spPr>
          <a:xfrm>
            <a:off x="4454425" y="311500"/>
            <a:ext cx="4395600" cy="46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s" sz="1100">
                <a:solidFill>
                  <a:srgbClr val="00FFFF"/>
                </a:solidFill>
              </a:rPr>
              <a:t>Stop :</a:t>
            </a:r>
            <a:r>
              <a:rPr lang="es" sz="1100">
                <a:solidFill>
                  <a:srgbClr val="FFFFFF"/>
                </a:solidFill>
              </a:rPr>
              <a:t>Permite detener y apagar un router virtual, su sintaxis es: stop{/all | router1[router2]-----}</a:t>
            </a:r>
            <a:endParaRPr sz="11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</a:rPr>
              <a:t>/all: Para detener todos los routers activos en la ejecución.</a:t>
            </a:r>
            <a:endParaRPr sz="11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s" sz="1100">
                <a:solidFill>
                  <a:srgbClr val="FF9900"/>
                </a:solidFill>
              </a:rPr>
              <a:t>stop nombredelrouter</a:t>
            </a:r>
            <a:endParaRPr i="1" sz="1100">
              <a:solidFill>
                <a:srgbClr val="FF99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s" sz="1100">
                <a:solidFill>
                  <a:srgbClr val="00FFFF"/>
                </a:solidFill>
              </a:rPr>
              <a:t>Start:</a:t>
            </a:r>
            <a:r>
              <a:rPr lang="es" sz="1100">
                <a:solidFill>
                  <a:srgbClr val="FFFFFF"/>
                </a:solidFill>
              </a:rPr>
              <a:t> Reiniciar un router anteriormente detenido, </a:t>
            </a:r>
            <a:endParaRPr sz="11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</a:rPr>
              <a:t>start{/all | router1[router2]-----}</a:t>
            </a:r>
            <a:endParaRPr sz="11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solidFill>
                  <a:srgbClr val="FF9900"/>
                </a:solidFill>
              </a:rPr>
              <a:t>start nombredelrouter2</a:t>
            </a:r>
            <a:endParaRPr i="1" sz="1100">
              <a:solidFill>
                <a:srgbClr val="FF99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s" sz="1100">
                <a:solidFill>
                  <a:srgbClr val="00FFFF"/>
                </a:solidFill>
              </a:rPr>
              <a:t>List: </a:t>
            </a:r>
            <a:r>
              <a:rPr lang="es" sz="1100">
                <a:solidFill>
                  <a:srgbClr val="FFFFFF"/>
                </a:solidFill>
              </a:rPr>
              <a:t>Informa mediante una lista los dispositivos presentes en la emulación, el estado y el server de cada uno.</a:t>
            </a:r>
            <a:endParaRPr sz="11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solidFill>
                  <a:srgbClr val="FF9900"/>
                </a:solidFill>
              </a:rPr>
              <a:t>list</a:t>
            </a:r>
            <a:endParaRPr i="1" sz="1100">
              <a:solidFill>
                <a:srgbClr val="FF99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s" sz="1100">
                <a:solidFill>
                  <a:srgbClr val="00FFFF"/>
                </a:solidFill>
              </a:rPr>
              <a:t>Reload: </a:t>
            </a:r>
            <a:r>
              <a:rPr lang="es" sz="1100">
                <a:solidFill>
                  <a:srgbClr val="FFFFFF"/>
                </a:solidFill>
              </a:rPr>
              <a:t> Realiza un stop y seguido un start al router que se especifique o a todos.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</a:rPr>
              <a:t>          </a:t>
            </a:r>
            <a:r>
              <a:rPr lang="es" sz="1100">
                <a:solidFill>
                  <a:srgbClr val="B45F06"/>
                </a:solidFill>
              </a:rPr>
              <a:t>   </a:t>
            </a:r>
            <a:r>
              <a:rPr i="1" lang="es" sz="1100">
                <a:solidFill>
                  <a:srgbClr val="FF9900"/>
                </a:solidFill>
              </a:rPr>
              <a:t>reload/all</a:t>
            </a:r>
            <a:endParaRPr i="1" sz="1100">
              <a:solidFill>
                <a:srgbClr val="FF99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s" sz="1100">
                <a:solidFill>
                  <a:srgbClr val="00FFFF"/>
                </a:solidFill>
              </a:rPr>
              <a:t>Suspend:</a:t>
            </a:r>
            <a:r>
              <a:rPr lang="es" sz="1100">
                <a:solidFill>
                  <a:srgbClr val="FFFFFF"/>
                </a:solidFill>
              </a:rPr>
              <a:t> Suspende temporalmente el funcionamiento de los routers.</a:t>
            </a:r>
            <a:endParaRPr sz="11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solidFill>
                  <a:srgbClr val="FF9900"/>
                </a:solidFill>
              </a:rPr>
              <a:t>suspend</a:t>
            </a:r>
            <a:endParaRPr i="1" sz="1100">
              <a:solidFill>
                <a:srgbClr val="FF99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s" sz="1100">
                <a:solidFill>
                  <a:srgbClr val="00FFFF"/>
                </a:solidFill>
              </a:rPr>
              <a:t>Exit: </a:t>
            </a:r>
            <a:r>
              <a:rPr lang="es" sz="1100">
                <a:solidFill>
                  <a:srgbClr val="FFFFFF"/>
                </a:solidFill>
              </a:rPr>
              <a:t> detiene todos los dispositivos al igual que la simulación</a:t>
            </a:r>
            <a:endParaRPr sz="11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100">
                <a:solidFill>
                  <a:srgbClr val="FF9900"/>
                </a:solidFill>
              </a:rPr>
              <a:t>exit</a:t>
            </a:r>
            <a:endParaRPr i="1" sz="11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1084275" y="387150"/>
            <a:ext cx="34878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Comandos Básicos</a:t>
            </a:r>
            <a:endParaRPr sz="2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