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9.jpg" ContentType="image/pn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</p:sldMasterIdLst>
  <p:notesMasterIdLst>
    <p:notesMasterId r:id="rId21"/>
  </p:notesMasterIdLst>
  <p:sldIdLst>
    <p:sldId id="257" r:id="rId4"/>
    <p:sldId id="258" r:id="rId5"/>
    <p:sldId id="274" r:id="rId6"/>
    <p:sldId id="280" r:id="rId7"/>
    <p:sldId id="268" r:id="rId8"/>
    <p:sldId id="276" r:id="rId9"/>
    <p:sldId id="281" r:id="rId10"/>
    <p:sldId id="269" r:id="rId11"/>
    <p:sldId id="270" r:id="rId12"/>
    <p:sldId id="272" r:id="rId13"/>
    <p:sldId id="273" r:id="rId14"/>
    <p:sldId id="275" r:id="rId15"/>
    <p:sldId id="271" r:id="rId16"/>
    <p:sldId id="278" r:id="rId17"/>
    <p:sldId id="277" r:id="rId18"/>
    <p:sldId id="279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320" userDrawn="1">
          <p15:clr>
            <a:srgbClr val="A4A3A4"/>
          </p15:clr>
        </p15:guide>
        <p15:guide id="2" pos="6970" userDrawn="1">
          <p15:clr>
            <a:srgbClr val="A4A3A4"/>
          </p15:clr>
        </p15:guide>
        <p15:guide id="3" orient="horz" pos="25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88" autoAdjust="0"/>
  </p:normalViewPr>
  <p:slideViewPr>
    <p:cSldViewPr snapToGrid="0">
      <p:cViewPr varScale="1">
        <p:scale>
          <a:sx n="62" d="100"/>
          <a:sy n="62" d="100"/>
        </p:scale>
        <p:origin x="1032" y="78"/>
      </p:cViewPr>
      <p:guideLst>
        <p:guide pos="2320"/>
        <p:guide pos="6970"/>
        <p:guide orient="horz" pos="25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47599-BE2E-46C6-8BF8-A79290BD99A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B2F4356-6205-47D7-9B1A-D21BDD455868}">
      <dgm:prSet phldrT="[Text]"/>
      <dgm:spPr/>
      <dgm:t>
        <a:bodyPr/>
        <a:lstStyle/>
        <a:p>
          <a:r>
            <a:rPr lang="de-AT" dirty="0"/>
            <a:t>Verbrauchsübersicht: Einfach und doch umfangreich!</a:t>
          </a:r>
        </a:p>
      </dgm:t>
    </dgm:pt>
    <dgm:pt modelId="{4B7A6C07-93E0-4C23-9F1E-0BEFD2868398}" type="parTrans" cxnId="{B3884AA0-6EC6-4B7F-84A2-2348D3923FE9}">
      <dgm:prSet/>
      <dgm:spPr/>
      <dgm:t>
        <a:bodyPr/>
        <a:lstStyle/>
        <a:p>
          <a:endParaRPr lang="de-AT"/>
        </a:p>
      </dgm:t>
    </dgm:pt>
    <dgm:pt modelId="{E026FA24-CF71-4490-AD8E-65DB1F2FB452}" type="sibTrans" cxnId="{B3884AA0-6EC6-4B7F-84A2-2348D3923FE9}">
      <dgm:prSet/>
      <dgm:spPr/>
      <dgm:t>
        <a:bodyPr/>
        <a:lstStyle/>
        <a:p>
          <a:endParaRPr lang="de-AT"/>
        </a:p>
      </dgm:t>
    </dgm:pt>
    <dgm:pt modelId="{29FDCD18-03B2-466F-AD17-CC864E58AD70}">
      <dgm:prSet phldrT="[Text]"/>
      <dgm:spPr/>
      <dgm:t>
        <a:bodyPr/>
        <a:lstStyle/>
        <a:p>
          <a:r>
            <a:rPr lang="de-AT" dirty="0"/>
            <a:t>Anpassbares Alarmsystem bei Verbrauchsabweichungen</a:t>
          </a:r>
        </a:p>
      </dgm:t>
    </dgm:pt>
    <dgm:pt modelId="{7E9C7FD8-22E6-4297-9569-56220779B547}" type="parTrans" cxnId="{50006FDE-FE2B-4D1C-B446-1D8AF500C8D8}">
      <dgm:prSet/>
      <dgm:spPr/>
      <dgm:t>
        <a:bodyPr/>
        <a:lstStyle/>
        <a:p>
          <a:endParaRPr lang="de-AT"/>
        </a:p>
      </dgm:t>
    </dgm:pt>
    <dgm:pt modelId="{69595215-0927-4E10-A498-9C87E50DA8E5}" type="sibTrans" cxnId="{50006FDE-FE2B-4D1C-B446-1D8AF500C8D8}">
      <dgm:prSet/>
      <dgm:spPr/>
      <dgm:t>
        <a:bodyPr/>
        <a:lstStyle/>
        <a:p>
          <a:endParaRPr lang="de-AT"/>
        </a:p>
      </dgm:t>
    </dgm:pt>
    <dgm:pt modelId="{880ACA7B-D017-4EC0-9CA8-DBA24DA4D848}">
      <dgm:prSet phldrT="[Text]"/>
      <dgm:spPr/>
      <dgm:t>
        <a:bodyPr/>
        <a:lstStyle/>
        <a:p>
          <a:r>
            <a:rPr lang="de-AT" dirty="0"/>
            <a:t>Verfügbarkeit: Sowohl am Desktop-PC als auch am Smartphone/Tablet</a:t>
          </a:r>
        </a:p>
      </dgm:t>
    </dgm:pt>
    <dgm:pt modelId="{7F167B1B-B7DA-4E3E-8D06-810140EFE077}" type="parTrans" cxnId="{2A4DFEAE-4062-47C9-BFB4-153F848FF028}">
      <dgm:prSet/>
      <dgm:spPr/>
      <dgm:t>
        <a:bodyPr/>
        <a:lstStyle/>
        <a:p>
          <a:endParaRPr lang="de-AT"/>
        </a:p>
      </dgm:t>
    </dgm:pt>
    <dgm:pt modelId="{9458FAAE-7C18-4AF4-9C4E-03634526F4B1}" type="sibTrans" cxnId="{2A4DFEAE-4062-47C9-BFB4-153F848FF028}">
      <dgm:prSet/>
      <dgm:spPr/>
      <dgm:t>
        <a:bodyPr/>
        <a:lstStyle/>
        <a:p>
          <a:endParaRPr lang="de-AT"/>
        </a:p>
      </dgm:t>
    </dgm:pt>
    <dgm:pt modelId="{4D2642F5-E68F-456D-8F80-6C2D9F684C11}" type="pres">
      <dgm:prSet presAssocID="{5E947599-BE2E-46C6-8BF8-A79290BD99A6}" presName="linearFlow" presStyleCnt="0">
        <dgm:presLayoutVars>
          <dgm:dir/>
          <dgm:resizeHandles val="exact"/>
        </dgm:presLayoutVars>
      </dgm:prSet>
      <dgm:spPr/>
    </dgm:pt>
    <dgm:pt modelId="{8EFF3445-EE68-419C-A90C-B209D6DCBBA1}" type="pres">
      <dgm:prSet presAssocID="{5B2F4356-6205-47D7-9B1A-D21BDD455868}" presName="composite" presStyleCnt="0"/>
      <dgm:spPr/>
    </dgm:pt>
    <dgm:pt modelId="{AAB652E3-FDA0-44CB-90FF-80E2D89895F4}" type="pres">
      <dgm:prSet presAssocID="{5B2F4356-6205-47D7-9B1A-D21BDD455868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C6184F3F-B3C1-49FA-9AA1-BB3FA311BD98}" type="pres">
      <dgm:prSet presAssocID="{5B2F4356-6205-47D7-9B1A-D21BDD455868}" presName="txShp" presStyleLbl="node1" presStyleIdx="0" presStyleCnt="3">
        <dgm:presLayoutVars>
          <dgm:bulletEnabled val="1"/>
        </dgm:presLayoutVars>
      </dgm:prSet>
      <dgm:spPr/>
    </dgm:pt>
    <dgm:pt modelId="{B7DE254D-860D-4835-BE4B-F7628EDED834}" type="pres">
      <dgm:prSet presAssocID="{E026FA24-CF71-4490-AD8E-65DB1F2FB452}" presName="spacing" presStyleCnt="0"/>
      <dgm:spPr/>
    </dgm:pt>
    <dgm:pt modelId="{D92CD0AA-AA84-43CD-A46F-D3DEAC90EB83}" type="pres">
      <dgm:prSet presAssocID="{29FDCD18-03B2-466F-AD17-CC864E58AD70}" presName="composite" presStyleCnt="0"/>
      <dgm:spPr/>
    </dgm:pt>
    <dgm:pt modelId="{2260B914-91A2-4B1D-94C1-0FCAC80D8BC1}" type="pres">
      <dgm:prSet presAssocID="{29FDCD18-03B2-466F-AD17-CC864E58AD70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E72BC09-92F4-40CB-8097-11D15C08E094}" type="pres">
      <dgm:prSet presAssocID="{29FDCD18-03B2-466F-AD17-CC864E58AD70}" presName="txShp" presStyleLbl="node1" presStyleIdx="1" presStyleCnt="3">
        <dgm:presLayoutVars>
          <dgm:bulletEnabled val="1"/>
        </dgm:presLayoutVars>
      </dgm:prSet>
      <dgm:spPr/>
    </dgm:pt>
    <dgm:pt modelId="{77FF5B59-B59A-4906-AC82-D21D94FFA076}" type="pres">
      <dgm:prSet presAssocID="{69595215-0927-4E10-A498-9C87E50DA8E5}" presName="spacing" presStyleCnt="0"/>
      <dgm:spPr/>
    </dgm:pt>
    <dgm:pt modelId="{7BDCBCA0-C8B3-4BB2-9B6B-DDC93A812867}" type="pres">
      <dgm:prSet presAssocID="{880ACA7B-D017-4EC0-9CA8-DBA24DA4D848}" presName="composite" presStyleCnt="0"/>
      <dgm:spPr/>
    </dgm:pt>
    <dgm:pt modelId="{9C10485F-1131-4424-863D-ED7EDF549E8E}" type="pres">
      <dgm:prSet presAssocID="{880ACA7B-D017-4EC0-9CA8-DBA24DA4D848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BA8AA33F-3296-44C2-9164-308AB8C180F1}" type="pres">
      <dgm:prSet presAssocID="{880ACA7B-D017-4EC0-9CA8-DBA24DA4D848}" presName="txShp" presStyleLbl="node1" presStyleIdx="2" presStyleCnt="3">
        <dgm:presLayoutVars>
          <dgm:bulletEnabled val="1"/>
        </dgm:presLayoutVars>
      </dgm:prSet>
      <dgm:spPr/>
    </dgm:pt>
  </dgm:ptLst>
  <dgm:cxnLst>
    <dgm:cxn modelId="{8C9CE84B-B842-4C8B-B29F-6CF8818AB0E7}" type="presOf" srcId="{5E947599-BE2E-46C6-8BF8-A79290BD99A6}" destId="{4D2642F5-E68F-456D-8F80-6C2D9F684C11}" srcOrd="0" destOrd="0" presId="urn:microsoft.com/office/officeart/2005/8/layout/vList3"/>
    <dgm:cxn modelId="{B3884AA0-6EC6-4B7F-84A2-2348D3923FE9}" srcId="{5E947599-BE2E-46C6-8BF8-A79290BD99A6}" destId="{5B2F4356-6205-47D7-9B1A-D21BDD455868}" srcOrd="0" destOrd="0" parTransId="{4B7A6C07-93E0-4C23-9F1E-0BEFD2868398}" sibTransId="{E026FA24-CF71-4490-AD8E-65DB1F2FB452}"/>
    <dgm:cxn modelId="{2A4DFEAE-4062-47C9-BFB4-153F848FF028}" srcId="{5E947599-BE2E-46C6-8BF8-A79290BD99A6}" destId="{880ACA7B-D017-4EC0-9CA8-DBA24DA4D848}" srcOrd="2" destOrd="0" parTransId="{7F167B1B-B7DA-4E3E-8D06-810140EFE077}" sibTransId="{9458FAAE-7C18-4AF4-9C4E-03634526F4B1}"/>
    <dgm:cxn modelId="{B7D157CF-585B-4960-BA28-EA44F81322AD}" type="presOf" srcId="{29FDCD18-03B2-466F-AD17-CC864E58AD70}" destId="{7E72BC09-92F4-40CB-8097-11D15C08E094}" srcOrd="0" destOrd="0" presId="urn:microsoft.com/office/officeart/2005/8/layout/vList3"/>
    <dgm:cxn modelId="{EEE94EDB-57DF-477E-82DE-1420B6972939}" type="presOf" srcId="{880ACA7B-D017-4EC0-9CA8-DBA24DA4D848}" destId="{BA8AA33F-3296-44C2-9164-308AB8C180F1}" srcOrd="0" destOrd="0" presId="urn:microsoft.com/office/officeart/2005/8/layout/vList3"/>
    <dgm:cxn modelId="{50006FDE-FE2B-4D1C-B446-1D8AF500C8D8}" srcId="{5E947599-BE2E-46C6-8BF8-A79290BD99A6}" destId="{29FDCD18-03B2-466F-AD17-CC864E58AD70}" srcOrd="1" destOrd="0" parTransId="{7E9C7FD8-22E6-4297-9569-56220779B547}" sibTransId="{69595215-0927-4E10-A498-9C87E50DA8E5}"/>
    <dgm:cxn modelId="{E077B9F8-584B-43F1-AB33-B2043662E3E7}" type="presOf" srcId="{5B2F4356-6205-47D7-9B1A-D21BDD455868}" destId="{C6184F3F-B3C1-49FA-9AA1-BB3FA311BD98}" srcOrd="0" destOrd="0" presId="urn:microsoft.com/office/officeart/2005/8/layout/vList3"/>
    <dgm:cxn modelId="{2964303A-7A5F-45BF-A59E-83D5E1785523}" type="presParOf" srcId="{4D2642F5-E68F-456D-8F80-6C2D9F684C11}" destId="{8EFF3445-EE68-419C-A90C-B209D6DCBBA1}" srcOrd="0" destOrd="0" presId="urn:microsoft.com/office/officeart/2005/8/layout/vList3"/>
    <dgm:cxn modelId="{ED9BEF20-127D-4067-8A0F-C6C757E22626}" type="presParOf" srcId="{8EFF3445-EE68-419C-A90C-B209D6DCBBA1}" destId="{AAB652E3-FDA0-44CB-90FF-80E2D89895F4}" srcOrd="0" destOrd="0" presId="urn:microsoft.com/office/officeart/2005/8/layout/vList3"/>
    <dgm:cxn modelId="{5AD10728-0CA1-400C-B019-288F7C76D279}" type="presParOf" srcId="{8EFF3445-EE68-419C-A90C-B209D6DCBBA1}" destId="{C6184F3F-B3C1-49FA-9AA1-BB3FA311BD98}" srcOrd="1" destOrd="0" presId="urn:microsoft.com/office/officeart/2005/8/layout/vList3"/>
    <dgm:cxn modelId="{F29A222D-241F-4F34-A39D-851A87602B40}" type="presParOf" srcId="{4D2642F5-E68F-456D-8F80-6C2D9F684C11}" destId="{B7DE254D-860D-4835-BE4B-F7628EDED834}" srcOrd="1" destOrd="0" presId="urn:microsoft.com/office/officeart/2005/8/layout/vList3"/>
    <dgm:cxn modelId="{D68DB61E-3307-4465-A062-243E9378A54F}" type="presParOf" srcId="{4D2642F5-E68F-456D-8F80-6C2D9F684C11}" destId="{D92CD0AA-AA84-43CD-A46F-D3DEAC90EB83}" srcOrd="2" destOrd="0" presId="urn:microsoft.com/office/officeart/2005/8/layout/vList3"/>
    <dgm:cxn modelId="{14DBBC6F-BB3F-408D-9CBC-B73B051F2C93}" type="presParOf" srcId="{D92CD0AA-AA84-43CD-A46F-D3DEAC90EB83}" destId="{2260B914-91A2-4B1D-94C1-0FCAC80D8BC1}" srcOrd="0" destOrd="0" presId="urn:microsoft.com/office/officeart/2005/8/layout/vList3"/>
    <dgm:cxn modelId="{4736C1AB-4A27-47C2-A1D4-CC5CFC27514D}" type="presParOf" srcId="{D92CD0AA-AA84-43CD-A46F-D3DEAC90EB83}" destId="{7E72BC09-92F4-40CB-8097-11D15C08E094}" srcOrd="1" destOrd="0" presId="urn:microsoft.com/office/officeart/2005/8/layout/vList3"/>
    <dgm:cxn modelId="{6B8E0C56-FC37-4584-961F-8079E16C3FC0}" type="presParOf" srcId="{4D2642F5-E68F-456D-8F80-6C2D9F684C11}" destId="{77FF5B59-B59A-4906-AC82-D21D94FFA076}" srcOrd="3" destOrd="0" presId="urn:microsoft.com/office/officeart/2005/8/layout/vList3"/>
    <dgm:cxn modelId="{2C0B01F2-26F1-44B2-B596-0011CE93859A}" type="presParOf" srcId="{4D2642F5-E68F-456D-8F80-6C2D9F684C11}" destId="{7BDCBCA0-C8B3-4BB2-9B6B-DDC93A812867}" srcOrd="4" destOrd="0" presId="urn:microsoft.com/office/officeart/2005/8/layout/vList3"/>
    <dgm:cxn modelId="{3CBA2158-DCA6-4CD3-AEF9-8A4F4D5DF93D}" type="presParOf" srcId="{7BDCBCA0-C8B3-4BB2-9B6B-DDC93A812867}" destId="{9C10485F-1131-4424-863D-ED7EDF549E8E}" srcOrd="0" destOrd="0" presId="urn:microsoft.com/office/officeart/2005/8/layout/vList3"/>
    <dgm:cxn modelId="{2C76B4EA-59E1-4259-BF56-CCE8996DE1EB}" type="presParOf" srcId="{7BDCBCA0-C8B3-4BB2-9B6B-DDC93A812867}" destId="{BA8AA33F-3296-44C2-9164-308AB8C180F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84F3F-B3C1-49FA-9AA1-BB3FA311BD98}">
      <dsp:nvSpPr>
        <dsp:cNvPr id="0" name=""/>
        <dsp:cNvSpPr/>
      </dsp:nvSpPr>
      <dsp:spPr>
        <a:xfrm rot="10800000">
          <a:off x="1580679" y="3996"/>
          <a:ext cx="4864608" cy="14215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Verbrauchsübersicht: Einfach und doch umfangreich!</a:t>
          </a:r>
        </a:p>
      </dsp:txBody>
      <dsp:txXfrm rot="10800000">
        <a:off x="1936062" y="3996"/>
        <a:ext cx="4509225" cy="1421534"/>
      </dsp:txXfrm>
    </dsp:sp>
    <dsp:sp modelId="{AAB652E3-FDA0-44CB-90FF-80E2D89895F4}">
      <dsp:nvSpPr>
        <dsp:cNvPr id="0" name=""/>
        <dsp:cNvSpPr/>
      </dsp:nvSpPr>
      <dsp:spPr>
        <a:xfrm>
          <a:off x="869912" y="3996"/>
          <a:ext cx="1421534" cy="14215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2BC09-92F4-40CB-8097-11D15C08E094}">
      <dsp:nvSpPr>
        <dsp:cNvPr id="0" name=""/>
        <dsp:cNvSpPr/>
      </dsp:nvSpPr>
      <dsp:spPr>
        <a:xfrm rot="10800000">
          <a:off x="1580679" y="1849870"/>
          <a:ext cx="4864608" cy="14215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Anpassbares Alarmsystem bei Verbrauchsabweichungen</a:t>
          </a:r>
        </a:p>
      </dsp:txBody>
      <dsp:txXfrm rot="10800000">
        <a:off x="1936062" y="1849870"/>
        <a:ext cx="4509225" cy="1421534"/>
      </dsp:txXfrm>
    </dsp:sp>
    <dsp:sp modelId="{2260B914-91A2-4B1D-94C1-0FCAC80D8BC1}">
      <dsp:nvSpPr>
        <dsp:cNvPr id="0" name=""/>
        <dsp:cNvSpPr/>
      </dsp:nvSpPr>
      <dsp:spPr>
        <a:xfrm>
          <a:off x="869912" y="1849870"/>
          <a:ext cx="1421534" cy="142153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AA33F-3296-44C2-9164-308AB8C180F1}">
      <dsp:nvSpPr>
        <dsp:cNvPr id="0" name=""/>
        <dsp:cNvSpPr/>
      </dsp:nvSpPr>
      <dsp:spPr>
        <a:xfrm rot="10800000">
          <a:off x="1580679" y="3695743"/>
          <a:ext cx="4864608" cy="14215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Verfügbarkeit: Sowohl am Desktop-PC als auch am Smartphone/Tablet</a:t>
          </a:r>
        </a:p>
      </dsp:txBody>
      <dsp:txXfrm rot="10800000">
        <a:off x="1936062" y="3695743"/>
        <a:ext cx="4509225" cy="1421534"/>
      </dsp:txXfrm>
    </dsp:sp>
    <dsp:sp modelId="{9C10485F-1131-4424-863D-ED7EDF549E8E}">
      <dsp:nvSpPr>
        <dsp:cNvPr id="0" name=""/>
        <dsp:cNvSpPr/>
      </dsp:nvSpPr>
      <dsp:spPr>
        <a:xfrm>
          <a:off x="869912" y="3695743"/>
          <a:ext cx="1421534" cy="142153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2F6B1-6786-4E64-B681-F379C9A54FC0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C7242-7699-4B54-8BDA-8FADE3A1DD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810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r>
              <a:rPr lang="de-AT" dirty="0"/>
              <a:t>Auftraggeber: Energiegenossenschaft Eferding</a:t>
            </a:r>
          </a:p>
          <a:p>
            <a:endParaRPr lang="de-AT" dirty="0"/>
          </a:p>
          <a:p>
            <a:r>
              <a:rPr lang="de-AT" dirty="0"/>
              <a:t>Ansprechpartner: Ing. Herbert </a:t>
            </a:r>
            <a:r>
              <a:rPr lang="de-AT" dirty="0" err="1"/>
              <a:t>Pölzlberger</a:t>
            </a:r>
            <a:endParaRPr lang="de-AT" dirty="0"/>
          </a:p>
          <a:p>
            <a:endParaRPr lang="de-AT" dirty="0"/>
          </a:p>
          <a:p>
            <a:r>
              <a:rPr lang="de-AT" dirty="0"/>
              <a:t>Betreuungslehrer: Josef Doppelbauer</a:t>
            </a:r>
          </a:p>
          <a:p>
            <a:pPr lvl="1"/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371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dirty="0"/>
              <a:t>Übersicht über den Energieverbrauch: Einfach und doch umfangreich!</a:t>
            </a:r>
          </a:p>
          <a:p>
            <a:endParaRPr lang="de-AT" sz="1200" dirty="0"/>
          </a:p>
          <a:p>
            <a:r>
              <a:rPr lang="de-AT" sz="1200" dirty="0"/>
              <a:t>Anpassbares Alarmsystem bei starken Abweichungen des Verbrauchs!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4327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5987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439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53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117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916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918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224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935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88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342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978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181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82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237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519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91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067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683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016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523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766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922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920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623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401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70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608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93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9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6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742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539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964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95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749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854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AD592-E655-4822-9AA6-86F60103E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416" y="1298448"/>
            <a:ext cx="8273987" cy="3025974"/>
          </a:xfrm>
        </p:spPr>
        <p:txBody>
          <a:bodyPr/>
          <a:lstStyle/>
          <a:p>
            <a:r>
              <a:rPr lang="de-AT" sz="4200" dirty="0"/>
              <a:t>AEMS-</a:t>
            </a:r>
            <a:br>
              <a:rPr lang="de-AT" dirty="0"/>
            </a:br>
            <a:r>
              <a:rPr lang="de-AT" sz="4200" dirty="0" err="1"/>
              <a:t>Advanced</a:t>
            </a:r>
            <a:r>
              <a:rPr lang="de-AT" sz="4200" dirty="0"/>
              <a:t> Energy Monitoring System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F1354A-98D6-41FE-954E-0C6237704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© Lukas Knoll, Niklas Graf, Sebastian Mandl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42B3E3-6C1E-4B95-9118-F5B55CBA8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876" y="3006319"/>
            <a:ext cx="2757560" cy="131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0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039DE-AF67-4489-95CD-B55AD58C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Einfache Administration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B957FC7-1AC6-464F-91DD-2171BBC36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0" r="68289" b="26033"/>
          <a:stretch/>
        </p:blipFill>
        <p:spPr>
          <a:xfrm>
            <a:off x="4879921" y="375425"/>
            <a:ext cx="5451195" cy="61071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27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EAA48-03E4-42A8-BCEA-6FD934C5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Android – App, um auch unterwegs stets informiert zu sein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A57E544-966F-4361-92E7-56B539816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" t="11531" r="5101" b="17486"/>
          <a:stretch/>
        </p:blipFill>
        <p:spPr>
          <a:xfrm>
            <a:off x="3771900" y="472360"/>
            <a:ext cx="3676650" cy="5913280"/>
          </a:xfrm>
          <a:ln w="38100">
            <a:solidFill>
              <a:schemeClr val="tx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2B724B4-9934-43E7-882D-B713930452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14914" r="7948" b="16691"/>
          <a:stretch/>
        </p:blipFill>
        <p:spPr>
          <a:xfrm>
            <a:off x="7772399" y="472360"/>
            <a:ext cx="3594947" cy="591328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05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61AA5-67AA-453E-8D31-4E6F2672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Raspberry PI Tool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87B01AB-AD24-4CDD-9B47-537C9A8F8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449" y="383206"/>
            <a:ext cx="8088161" cy="6091588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526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84A04-A67B-417C-BFDB-2A05B1E5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Grafischer Editor </a:t>
            </a:r>
            <a:br>
              <a:rPr lang="de-AT" dirty="0"/>
            </a:br>
            <a:r>
              <a:rPr lang="de-AT" dirty="0"/>
              <a:t>(</a:t>
            </a:r>
            <a:r>
              <a:rPr lang="de-AT" dirty="0" err="1"/>
              <a:t>WebUI</a:t>
            </a:r>
            <a:r>
              <a:rPr lang="de-AT" dirty="0"/>
              <a:t>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8487DCA-4362-4417-A357-7E61DBE02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112" y="1640750"/>
            <a:ext cx="8219553" cy="3576500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918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50801-E510-494E-8394-592A8579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FDFDC-2D89-4394-9088-2E375F2B3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888" y="609600"/>
            <a:ext cx="7873553" cy="5759116"/>
          </a:xfrm>
        </p:spPr>
        <p:txBody>
          <a:bodyPr>
            <a:normAutofit/>
          </a:bodyPr>
          <a:lstStyle/>
          <a:p>
            <a:r>
              <a:rPr lang="de-AT" sz="2400" dirty="0"/>
              <a:t>Das System wird anfangs in Oberösterreich eingesetzt und anschließend auf ganz Österreich ausgedehnt</a:t>
            </a:r>
          </a:p>
          <a:p>
            <a:endParaRPr lang="de-AT" sz="2400" dirty="0"/>
          </a:p>
          <a:p>
            <a:r>
              <a:rPr lang="de-AT" sz="2400" dirty="0"/>
              <a:t>Energiegenossenschaft Eferding und drei weitere Energieregionen nutzen das System.</a:t>
            </a:r>
          </a:p>
          <a:p>
            <a:pPr lvl="1"/>
            <a:r>
              <a:rPr lang="de-AT" sz="2000" dirty="0"/>
              <a:t>Etwa 15.000 Zählpunkte</a:t>
            </a:r>
          </a:p>
          <a:p>
            <a:pPr lvl="1"/>
            <a:endParaRPr lang="de-AT" sz="2000" dirty="0"/>
          </a:p>
          <a:p>
            <a:r>
              <a:rPr lang="de-AT" sz="2400" dirty="0"/>
              <a:t>Veröffentlichung auch für Firmen geplant</a:t>
            </a:r>
          </a:p>
          <a:p>
            <a:pPr lvl="1"/>
            <a:endParaRPr lang="de-AT" sz="2000" dirty="0"/>
          </a:p>
          <a:p>
            <a:r>
              <a:rPr lang="de-AT" sz="2400" dirty="0"/>
              <a:t>Genutzt wird das System für </a:t>
            </a:r>
          </a:p>
          <a:p>
            <a:pPr lvl="1"/>
            <a:r>
              <a:rPr lang="de-AT" sz="2000" dirty="0"/>
              <a:t>Gebäude</a:t>
            </a:r>
          </a:p>
          <a:p>
            <a:pPr lvl="1"/>
            <a:r>
              <a:rPr lang="de-AT" sz="2000" dirty="0"/>
              <a:t>Maschinen</a:t>
            </a:r>
          </a:p>
          <a:p>
            <a:pPr lvl="1"/>
            <a:r>
              <a:rPr lang="de-AT" sz="2000" dirty="0"/>
              <a:t>Einzelne Räume</a:t>
            </a:r>
          </a:p>
          <a:p>
            <a:pPr lvl="1"/>
            <a:r>
              <a:rPr lang="de-AT" sz="2000" dirty="0"/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127002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61211-58B5-4ED3-93B0-8B64D3F0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Einsparung von Kosten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43C61C-9CDB-4756-AAE5-F18C5A049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123837"/>
            <a:ext cx="7315200" cy="3916439"/>
          </a:xfrm>
        </p:spPr>
        <p:txBody>
          <a:bodyPr>
            <a:normAutofit/>
          </a:bodyPr>
          <a:lstStyle/>
          <a:p>
            <a:pPr marL="502920" lvl="1" indent="0">
              <a:buNone/>
            </a:pPr>
            <a:r>
              <a:rPr lang="de-AT" sz="4000" b="1" dirty="0"/>
              <a:t>10.000 </a:t>
            </a:r>
            <a:r>
              <a:rPr lang="de-AT" sz="2800" dirty="0"/>
              <a:t>kWh Strom kosten über </a:t>
            </a:r>
            <a:r>
              <a:rPr lang="de-AT" sz="4000" b="1" dirty="0"/>
              <a:t>2.200€</a:t>
            </a:r>
          </a:p>
          <a:p>
            <a:pPr marL="502920" lvl="1" indent="0">
              <a:buNone/>
            </a:pPr>
            <a:r>
              <a:rPr lang="de-AT" sz="2400" dirty="0"/>
              <a:t>(Preis pro kWh ca. 22,5 Cent)</a:t>
            </a:r>
          </a:p>
          <a:p>
            <a:pPr marL="502920" lvl="1" indent="0">
              <a:buNone/>
            </a:pPr>
            <a:endParaRPr lang="de-AT" sz="2800" dirty="0"/>
          </a:p>
          <a:p>
            <a:pPr marL="0" indent="0">
              <a:buNone/>
            </a:pPr>
            <a:r>
              <a:rPr lang="de-AT" sz="4000" b="1" dirty="0"/>
              <a:t>     1.000 </a:t>
            </a:r>
            <a:r>
              <a:rPr lang="de-AT" sz="2800" dirty="0"/>
              <a:t>m³</a:t>
            </a:r>
            <a:r>
              <a:rPr lang="de-AT" sz="4000" b="1" dirty="0"/>
              <a:t> </a:t>
            </a:r>
            <a:r>
              <a:rPr lang="de-AT" sz="2800" dirty="0"/>
              <a:t>Erdgas kosten </a:t>
            </a:r>
            <a:r>
              <a:rPr lang="de-AT" sz="4000" b="1" dirty="0"/>
              <a:t>500€</a:t>
            </a:r>
          </a:p>
          <a:p>
            <a:pPr marL="0" indent="0">
              <a:buNone/>
            </a:pPr>
            <a:r>
              <a:rPr lang="de-AT" sz="2400" dirty="0"/>
              <a:t>        (Preis pro m³ ca. 50 Cent)</a:t>
            </a:r>
          </a:p>
          <a:p>
            <a:pPr marL="0" indent="0">
              <a:buNone/>
            </a:pPr>
            <a:endParaRPr lang="de-AT" sz="3600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22D8A89-65DD-4255-B064-62628DA0E493}"/>
              </a:ext>
            </a:extLst>
          </p:cNvPr>
          <p:cNvSpPr txBox="1"/>
          <p:nvPr/>
        </p:nvSpPr>
        <p:spPr>
          <a:xfrm>
            <a:off x="4920026" y="5708978"/>
            <a:ext cx="521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Quelle Energiekosten: https://www.e-control.at </a:t>
            </a:r>
          </a:p>
        </p:txBody>
      </p:sp>
    </p:spTree>
    <p:extLst>
      <p:ext uri="{BB962C8B-B14F-4D97-AF65-F5344CB8AC3E}">
        <p14:creationId xmlns:p14="http://schemas.microsoft.com/office/powerpoint/2010/main" val="190758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5B2CF-DC19-4607-97C5-497CC107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Effekt auf die Umwelt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388C9C-CD7A-473E-83BA-7E765A8C0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lvl="1" indent="0">
              <a:buNone/>
            </a:pPr>
            <a:r>
              <a:rPr lang="de-AT" sz="2800" dirty="0"/>
              <a:t>Ersparnis von </a:t>
            </a:r>
            <a:r>
              <a:rPr lang="de-AT" sz="4000" b="1" dirty="0"/>
              <a:t>10.000</a:t>
            </a:r>
            <a:r>
              <a:rPr lang="de-AT" sz="2800" dirty="0"/>
              <a:t> kWh Strom, ergibt ein CO2 Äquivalent von über </a:t>
            </a:r>
            <a:r>
              <a:rPr lang="de-AT" sz="4000" b="1" dirty="0"/>
              <a:t>3.000</a:t>
            </a:r>
            <a:r>
              <a:rPr lang="de-AT" sz="2800" dirty="0"/>
              <a:t> kg.</a:t>
            </a:r>
          </a:p>
          <a:p>
            <a:pPr marL="502920" lvl="1" indent="0">
              <a:buNone/>
            </a:pPr>
            <a:endParaRPr lang="de-AT" sz="2800" dirty="0"/>
          </a:p>
          <a:p>
            <a:pPr marL="502920" lvl="1" indent="0">
              <a:buNone/>
            </a:pPr>
            <a:r>
              <a:rPr lang="de-AT" sz="2800" dirty="0"/>
              <a:t>Eine Einsparung von </a:t>
            </a:r>
            <a:r>
              <a:rPr lang="de-AT" sz="4000" b="1" dirty="0"/>
              <a:t>1.000</a:t>
            </a:r>
            <a:r>
              <a:rPr lang="de-AT" sz="2800" dirty="0"/>
              <a:t> m³ Erdgas, ergibt ca. </a:t>
            </a:r>
            <a:r>
              <a:rPr lang="de-AT" sz="4000" b="1" dirty="0"/>
              <a:t>2.500</a:t>
            </a:r>
            <a:r>
              <a:rPr lang="de-AT" sz="2800" dirty="0"/>
              <a:t> kg CO2.</a:t>
            </a:r>
          </a:p>
          <a:p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9277C0B-006D-47E2-9C10-3916B3AF7594}"/>
              </a:ext>
            </a:extLst>
          </p:cNvPr>
          <p:cNvSpPr txBox="1"/>
          <p:nvPr/>
        </p:nvSpPr>
        <p:spPr>
          <a:xfrm>
            <a:off x="4252660" y="5993892"/>
            <a:ext cx="7424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Quelle - Einsparungspotential: Energiegenossenschaft Region Eferding</a:t>
            </a:r>
          </a:p>
          <a:p>
            <a:r>
              <a:rPr lang="de-AT" dirty="0"/>
              <a:t>Quelle – CO2 </a:t>
            </a:r>
            <a:r>
              <a:rPr lang="de-AT" dirty="0" err="1"/>
              <a:t>Aquivalent</a:t>
            </a:r>
            <a:r>
              <a:rPr lang="de-AT" dirty="0"/>
              <a:t>: http://www.umweltbundesamt.at</a:t>
            </a:r>
          </a:p>
        </p:txBody>
      </p:sp>
    </p:spTree>
    <p:extLst>
      <p:ext uri="{BB962C8B-B14F-4D97-AF65-F5344CB8AC3E}">
        <p14:creationId xmlns:p14="http://schemas.microsoft.com/office/powerpoint/2010/main" val="99212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691C1-9125-4FE3-B5F2-ED7AF195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Vielen Dank für Ihr Interesse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A9E9A6D-6D04-448C-A464-E3DDDA9B0D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14" t="31608" b="13398"/>
          <a:stretch/>
        </p:blipFill>
        <p:spPr>
          <a:xfrm>
            <a:off x="3850106" y="2065110"/>
            <a:ext cx="3007382" cy="307156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6DBC83D-91CA-41A5-9393-8D10C4F01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126" y="1439216"/>
            <a:ext cx="3941490" cy="397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3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C8CB6-0460-4E23-A4F4-DE4223A7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9" y="1123837"/>
            <a:ext cx="3188076" cy="4601183"/>
          </a:xfrm>
        </p:spPr>
        <p:txBody>
          <a:bodyPr>
            <a:normAutofit/>
          </a:bodyPr>
          <a:lstStyle/>
          <a:p>
            <a:r>
              <a:rPr lang="de-AT" sz="3400"/>
              <a:t>Auftraggeber</a:t>
            </a:r>
            <a:br>
              <a:rPr lang="de-AT" sz="3400"/>
            </a:br>
            <a:r>
              <a:rPr lang="de-AT" sz="3400"/>
              <a:t>und</a:t>
            </a:r>
            <a:br>
              <a:rPr lang="de-AT" sz="3400"/>
            </a:br>
            <a:r>
              <a:rPr lang="de-AT" sz="3400"/>
              <a:t>Betreuungslehrer</a:t>
            </a:r>
            <a:endParaRPr lang="de-AT" sz="3400" dirty="0"/>
          </a:p>
        </p:txBody>
      </p:sp>
      <p:pic>
        <p:nvPicPr>
          <p:cNvPr id="1030" name="Picture 6" descr="Bildergebnis für energiegenossenschaft eferding">
            <a:extLst>
              <a:ext uri="{FF2B5EF4-FFF2-40B4-BE49-F238E27FC236}">
                <a16:creationId xmlns:a16="http://schemas.microsoft.com/office/drawing/2014/main" id="{CB4EE422-D924-4A28-A6A3-7EFB3A1FE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716" y="241453"/>
            <a:ext cx="3188076" cy="120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11CDE74-BD6E-4FB4-A331-FF5888644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522" y="1458231"/>
            <a:ext cx="1569402" cy="209253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6D17646-29D6-45F2-A0D1-0CDBDA7A026F}"/>
              </a:ext>
            </a:extLst>
          </p:cNvPr>
          <p:cNvSpPr txBox="1"/>
          <p:nvPr/>
        </p:nvSpPr>
        <p:spPr>
          <a:xfrm>
            <a:off x="6126907" y="1904334"/>
            <a:ext cx="4922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/>
              <a:t>Ansprechperson der Energiegenossenschaft</a:t>
            </a:r>
            <a:endParaRPr lang="de-AT" b="1" dirty="0"/>
          </a:p>
          <a:p>
            <a:r>
              <a:rPr lang="de-AT" sz="2400" dirty="0"/>
              <a:t>Ing. Herbert </a:t>
            </a:r>
            <a:r>
              <a:rPr lang="de-AT" sz="2400" dirty="0" err="1"/>
              <a:t>Pölzlberger</a:t>
            </a:r>
            <a:r>
              <a:rPr lang="de-AT" sz="2400" dirty="0"/>
              <a:t>, </a:t>
            </a:r>
            <a:r>
              <a:rPr lang="de-AT" sz="2400" dirty="0" err="1"/>
              <a:t>MSc</a:t>
            </a:r>
            <a:endParaRPr lang="de-AT" sz="2400" dirty="0"/>
          </a:p>
        </p:txBody>
      </p:sp>
      <p:pic>
        <p:nvPicPr>
          <p:cNvPr id="10" name="Picture 6" descr="Ähnliches Foto">
            <a:extLst>
              <a:ext uri="{FF2B5EF4-FFF2-40B4-BE49-F238E27FC236}">
                <a16:creationId xmlns:a16="http://schemas.microsoft.com/office/drawing/2014/main" id="{C7567902-29CD-4167-AFE3-91D387ADB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264" y="3918662"/>
            <a:ext cx="1552576" cy="219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A55A1F2-6F9C-4D87-A4D5-3293D6BE7DAB}"/>
              </a:ext>
            </a:extLst>
          </p:cNvPr>
          <p:cNvSpPr txBox="1"/>
          <p:nvPr/>
        </p:nvSpPr>
        <p:spPr>
          <a:xfrm>
            <a:off x="6126907" y="4599499"/>
            <a:ext cx="492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/>
              <a:t>Betreuungslehrer</a:t>
            </a:r>
            <a:endParaRPr lang="de-AT" b="1" dirty="0"/>
          </a:p>
          <a:p>
            <a:r>
              <a:rPr lang="de-AT" sz="2400" dirty="0"/>
              <a:t>DI Josef Doppelbauer</a:t>
            </a:r>
          </a:p>
        </p:txBody>
      </p:sp>
    </p:spTree>
    <p:extLst>
      <p:ext uri="{BB962C8B-B14F-4D97-AF65-F5344CB8AC3E}">
        <p14:creationId xmlns:p14="http://schemas.microsoft.com/office/powerpoint/2010/main" val="3406301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0D2EF-F09F-4E29-9232-53AE13C8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Team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406C7D1-88AA-4934-9876-D0A1B7E6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752" y="757573"/>
            <a:ext cx="1207007" cy="172033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2E08722-57A9-4A97-85C4-F33DFB567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95" y="2568833"/>
            <a:ext cx="1234063" cy="172033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314A7E6-B8D9-43B0-9889-05882D22A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751" y="4467424"/>
            <a:ext cx="1207007" cy="167161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F81F30DB-933A-4586-A7FA-5A47D53A4C0D}"/>
              </a:ext>
            </a:extLst>
          </p:cNvPr>
          <p:cNvSpPr txBox="1"/>
          <p:nvPr/>
        </p:nvSpPr>
        <p:spPr>
          <a:xfrm>
            <a:off x="6896920" y="1202240"/>
            <a:ext cx="492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/>
              <a:t>Projektleiter</a:t>
            </a:r>
            <a:endParaRPr lang="de-AT" b="1" dirty="0"/>
          </a:p>
          <a:p>
            <a:r>
              <a:rPr lang="de-AT" sz="2400" dirty="0"/>
              <a:t>Lukas Knoll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8D1FD57-E3D6-4CDF-838B-35655BF485C3}"/>
              </a:ext>
            </a:extLst>
          </p:cNvPr>
          <p:cNvSpPr txBox="1"/>
          <p:nvPr/>
        </p:nvSpPr>
        <p:spPr>
          <a:xfrm>
            <a:off x="6896920" y="3008929"/>
            <a:ext cx="492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/>
              <a:t>Teammitglied</a:t>
            </a:r>
            <a:endParaRPr lang="de-AT" b="1" dirty="0"/>
          </a:p>
          <a:p>
            <a:r>
              <a:rPr lang="de-AT" sz="2400" dirty="0"/>
              <a:t>Niklas Graf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AA0DB95-D902-470A-B570-18D256953A67}"/>
              </a:ext>
            </a:extLst>
          </p:cNvPr>
          <p:cNvSpPr txBox="1"/>
          <p:nvPr/>
        </p:nvSpPr>
        <p:spPr>
          <a:xfrm>
            <a:off x="6896920" y="4815618"/>
            <a:ext cx="492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/>
              <a:t>Teammitglied</a:t>
            </a:r>
            <a:endParaRPr lang="de-AT" b="1" dirty="0"/>
          </a:p>
          <a:p>
            <a:r>
              <a:rPr lang="de-AT" sz="2400" dirty="0"/>
              <a:t>Sebastian Mandl</a:t>
            </a:r>
          </a:p>
        </p:txBody>
      </p:sp>
    </p:spTree>
    <p:extLst>
      <p:ext uri="{BB962C8B-B14F-4D97-AF65-F5344CB8AC3E}">
        <p14:creationId xmlns:p14="http://schemas.microsoft.com/office/powerpoint/2010/main" val="355927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59088-F7AC-4719-BD33-3C335A99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7" y="1123837"/>
            <a:ext cx="3076414" cy="4601183"/>
          </a:xfrm>
        </p:spPr>
        <p:txBody>
          <a:bodyPr/>
          <a:lstStyle/>
          <a:p>
            <a:r>
              <a:rPr lang="de-AT" dirty="0"/>
              <a:t>Was ist AEMS?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359B2C8-2C43-42C9-9F73-5B277DFFB273}"/>
              </a:ext>
            </a:extLst>
          </p:cNvPr>
          <p:cNvSpPr txBox="1"/>
          <p:nvPr/>
        </p:nvSpPr>
        <p:spPr>
          <a:xfrm>
            <a:off x="3797085" y="1586390"/>
            <a:ext cx="75011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dirty="0"/>
              <a:t>AEMS</a:t>
            </a:r>
            <a:r>
              <a:rPr lang="de-AT" sz="2800" dirty="0"/>
              <a:t> ist ein System zur </a:t>
            </a:r>
            <a:r>
              <a:rPr lang="de-AT" sz="2800" b="1" dirty="0"/>
              <a:t>Überwachung</a:t>
            </a:r>
            <a:r>
              <a:rPr lang="de-AT" sz="2800" dirty="0"/>
              <a:t> von </a:t>
            </a:r>
            <a:r>
              <a:rPr lang="de-AT" sz="3200" b="1" dirty="0"/>
              <a:t>Energieverbräuchen</a:t>
            </a:r>
            <a:r>
              <a:rPr lang="de-AT" sz="2800" dirty="0"/>
              <a:t> in öffentlichen Gebäuden.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3120F3-1C13-4F08-8CBB-139A24A84817}"/>
              </a:ext>
            </a:extLst>
          </p:cNvPr>
          <p:cNvSpPr txBox="1"/>
          <p:nvPr/>
        </p:nvSpPr>
        <p:spPr>
          <a:xfrm>
            <a:off x="3797085" y="3763505"/>
            <a:ext cx="7904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dirty="0"/>
              <a:t>Daten werden </a:t>
            </a:r>
            <a:r>
              <a:rPr lang="de-AT" sz="3200" b="1" dirty="0"/>
              <a:t>gesammelt</a:t>
            </a:r>
            <a:r>
              <a:rPr lang="de-AT" sz="2800" dirty="0"/>
              <a:t> </a:t>
            </a:r>
            <a:r>
              <a:rPr lang="de-AT" sz="2800"/>
              <a:t>und </a:t>
            </a:r>
            <a:r>
              <a:rPr lang="de-AT" sz="3200" b="1"/>
              <a:t>ausgewertet.</a:t>
            </a:r>
            <a:r>
              <a:rPr lang="de-AT" sz="2800"/>
              <a:t> </a:t>
            </a:r>
            <a:r>
              <a:rPr lang="de-AT" sz="2800" dirty="0"/>
              <a:t>Begutachtung mittels </a:t>
            </a:r>
            <a:r>
              <a:rPr lang="de-AT" sz="3200" b="1" dirty="0"/>
              <a:t>Statistiken</a:t>
            </a:r>
            <a:r>
              <a:rPr lang="de-AT" sz="2800" dirty="0"/>
              <a:t>, </a:t>
            </a:r>
            <a:r>
              <a:rPr lang="de-AT" sz="3200" b="1" dirty="0"/>
              <a:t>Berichten</a:t>
            </a:r>
            <a:r>
              <a:rPr lang="de-AT" sz="2800" dirty="0"/>
              <a:t> und </a:t>
            </a:r>
            <a:r>
              <a:rPr lang="de-AT" sz="3200" b="1" dirty="0"/>
              <a:t>Benachrichtigungen</a:t>
            </a:r>
            <a:r>
              <a:rPr lang="de-AT" sz="2800" dirty="0"/>
              <a:t>.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98379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469A9-E1AC-4476-8BA8-537955A0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0" y="1123837"/>
            <a:ext cx="3265714" cy="4601183"/>
          </a:xfrm>
        </p:spPr>
        <p:txBody>
          <a:bodyPr/>
          <a:lstStyle/>
          <a:p>
            <a:r>
              <a:rPr lang="de-AT" dirty="0"/>
              <a:t>Warum AEMS?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23B59D9-32C4-4A65-8FB3-71F809624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624805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881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9E173-5614-4E3C-ADAC-D846921A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Programmier-sprachen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FB2D63-3C96-4FF6-80E4-D0BCDBDCE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/>
              <a:t>Programmierung</a:t>
            </a:r>
          </a:p>
          <a:p>
            <a:r>
              <a:rPr lang="de-AT"/>
              <a:t>HTML</a:t>
            </a:r>
          </a:p>
          <a:p>
            <a:r>
              <a:rPr lang="de-AT"/>
              <a:t>CSS</a:t>
            </a:r>
          </a:p>
          <a:p>
            <a:r>
              <a:rPr lang="de-AT"/>
              <a:t>Javascript</a:t>
            </a:r>
          </a:p>
          <a:p>
            <a:r>
              <a:rPr lang="de-AT"/>
              <a:t>Java</a:t>
            </a:r>
          </a:p>
          <a:p>
            <a:r>
              <a:rPr lang="de-AT"/>
              <a:t>XML</a:t>
            </a:r>
          </a:p>
          <a:p>
            <a:r>
              <a:rPr lang="de-AT"/>
              <a:t>XHTML</a:t>
            </a:r>
          </a:p>
          <a:p>
            <a:r>
              <a:rPr lang="de-AT"/>
              <a:t>Java Server Faces</a:t>
            </a:r>
          </a:p>
          <a:p>
            <a:r>
              <a:rPr lang="de-AT"/>
              <a:t>SQL </a:t>
            </a:r>
          </a:p>
          <a:p>
            <a:r>
              <a:rPr lang="de-AT"/>
              <a:t>Python</a:t>
            </a:r>
            <a:endParaRPr lang="de-AT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12C8E9B5-B1F6-4F6C-894F-131E65C6B0D3}"/>
              </a:ext>
            </a:extLst>
          </p:cNvPr>
          <p:cNvSpPr txBox="1">
            <a:spLocks/>
          </p:cNvSpPr>
          <p:nvPr/>
        </p:nvSpPr>
        <p:spPr>
          <a:xfrm>
            <a:off x="7485617" y="1295845"/>
            <a:ext cx="3293532" cy="4266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2800" b="1" dirty="0"/>
              <a:t>Libraries</a:t>
            </a:r>
            <a:endParaRPr lang="de-AT" dirty="0"/>
          </a:p>
          <a:p>
            <a:r>
              <a:rPr lang="de-AT" dirty="0" err="1"/>
              <a:t>MPAndroidchart</a:t>
            </a:r>
            <a:endParaRPr lang="de-AT" dirty="0"/>
          </a:p>
          <a:p>
            <a:r>
              <a:rPr lang="de-AT" dirty="0" err="1"/>
              <a:t>Noty</a:t>
            </a:r>
            <a:endParaRPr lang="de-AT" dirty="0"/>
          </a:p>
          <a:p>
            <a:r>
              <a:rPr lang="de-AT" dirty="0" err="1"/>
              <a:t>Firebase</a:t>
            </a:r>
            <a:r>
              <a:rPr lang="de-AT" dirty="0"/>
              <a:t> Cloud Messaging</a:t>
            </a:r>
          </a:p>
          <a:p>
            <a:r>
              <a:rPr lang="de-AT" dirty="0"/>
              <a:t>Apache POI</a:t>
            </a:r>
          </a:p>
          <a:p>
            <a:r>
              <a:rPr lang="de-AT" dirty="0" err="1"/>
              <a:t>HtmlUnit</a:t>
            </a:r>
            <a:endParaRPr lang="de-AT" dirty="0"/>
          </a:p>
          <a:p>
            <a:r>
              <a:rPr lang="de-AT" dirty="0"/>
              <a:t>PostgreSQL</a:t>
            </a:r>
          </a:p>
          <a:p>
            <a:r>
              <a:rPr lang="de-AT" dirty="0" err="1"/>
              <a:t>CleanModalDialog</a:t>
            </a:r>
            <a:endParaRPr lang="de-AT" dirty="0"/>
          </a:p>
          <a:p>
            <a:r>
              <a:rPr lang="de-AT" dirty="0"/>
              <a:t>Bootstrap</a:t>
            </a:r>
          </a:p>
          <a:p>
            <a:r>
              <a:rPr lang="de-AT" dirty="0"/>
              <a:t>Chart.js</a:t>
            </a:r>
          </a:p>
        </p:txBody>
      </p:sp>
    </p:spTree>
    <p:extLst>
      <p:ext uri="{BB962C8B-B14F-4D97-AF65-F5344CB8AC3E}">
        <p14:creationId xmlns:p14="http://schemas.microsoft.com/office/powerpoint/2010/main" val="135988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B9DF46-3049-4390-9AAF-23612349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Verwendete Technologien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E40EDF9-66DB-4FB0-A439-C95D3F859F8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101" y="402079"/>
            <a:ext cx="883405" cy="77739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AA0D794-1778-42B0-A809-93A38FE113F9}"/>
              </a:ext>
            </a:extLst>
          </p:cNvPr>
          <p:cNvSpPr txBox="1"/>
          <p:nvPr/>
        </p:nvSpPr>
        <p:spPr>
          <a:xfrm>
            <a:off x="3987907" y="647111"/>
            <a:ext cx="3125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Im Web Bereich 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69E41C7-EBD2-4D89-BFF7-4C939340C554}"/>
              </a:ext>
            </a:extLst>
          </p:cNvPr>
          <p:cNvSpPr txBox="1"/>
          <p:nvPr/>
        </p:nvSpPr>
        <p:spPr>
          <a:xfrm>
            <a:off x="4339522" y="1170331"/>
            <a:ext cx="2774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/>
              <a:t>JavaScript</a:t>
            </a:r>
            <a:br>
              <a:rPr lang="de-AT" sz="2400" dirty="0"/>
            </a:br>
            <a:r>
              <a:rPr lang="de-AT" sz="2400" dirty="0"/>
              <a:t>  &amp; Co</a:t>
            </a:r>
          </a:p>
        </p:txBody>
      </p:sp>
      <p:pic>
        <p:nvPicPr>
          <p:cNvPr id="1026" name="Picture 2" descr="Database, Icon, Mobile, Technology, Computer, Internet">
            <a:extLst>
              <a:ext uri="{FF2B5EF4-FFF2-40B4-BE49-F238E27FC236}">
                <a16:creationId xmlns:a16="http://schemas.microsoft.com/office/drawing/2014/main" id="{3BF6FAE1-9C10-42D0-AF0E-BD5B6BF03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191" y="1565394"/>
            <a:ext cx="1517543" cy="151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B688612-61DD-4424-9DF1-547E46514A3E}"/>
              </a:ext>
            </a:extLst>
          </p:cNvPr>
          <p:cNvSpPr txBox="1"/>
          <p:nvPr/>
        </p:nvSpPr>
        <p:spPr>
          <a:xfrm>
            <a:off x="8337941" y="2324166"/>
            <a:ext cx="3611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Das Backend …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7B266C3-E0E0-4BD9-89FB-48EED9085F53}"/>
              </a:ext>
            </a:extLst>
          </p:cNvPr>
          <p:cNvSpPr txBox="1"/>
          <p:nvPr/>
        </p:nvSpPr>
        <p:spPr>
          <a:xfrm>
            <a:off x="8446576" y="2866250"/>
            <a:ext cx="29474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/>
              <a:t>Java Technologien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/>
              <a:t>XML , XHTML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/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/>
              <a:t>PostgreSQL</a:t>
            </a:r>
          </a:p>
        </p:txBody>
      </p:sp>
      <p:pic>
        <p:nvPicPr>
          <p:cNvPr id="1030" name="Picture 6" descr="Gear, Settings, Options, Icon">
            <a:extLst>
              <a:ext uri="{FF2B5EF4-FFF2-40B4-BE49-F238E27FC236}">
                <a16:creationId xmlns:a16="http://schemas.microsoft.com/office/drawing/2014/main" id="{E556C26A-30BC-4257-A117-2ACEB08F9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70" y="3144929"/>
            <a:ext cx="777396" cy="77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AA5B28F-5473-40A2-90BC-C567D1AB44C9}"/>
              </a:ext>
            </a:extLst>
          </p:cNvPr>
          <p:cNvSpPr txBox="1"/>
          <p:nvPr/>
        </p:nvSpPr>
        <p:spPr>
          <a:xfrm>
            <a:off x="4083799" y="3564623"/>
            <a:ext cx="276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Open Source …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9D53168-C4C6-4E77-92AB-25201887D719}"/>
              </a:ext>
            </a:extLst>
          </p:cNvPr>
          <p:cNvSpPr txBox="1"/>
          <p:nvPr/>
        </p:nvSpPr>
        <p:spPr>
          <a:xfrm>
            <a:off x="4339522" y="4072346"/>
            <a:ext cx="415354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/>
              <a:t>Bootstrap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err="1"/>
              <a:t>MPAndroidChart</a:t>
            </a:r>
            <a:endParaRPr lang="de-A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err="1"/>
              <a:t>Firebase</a:t>
            </a:r>
            <a:r>
              <a:rPr lang="de-AT" sz="2400" dirty="0"/>
              <a:t> Cloud Messaging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/>
              <a:t>Apache POI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err="1"/>
              <a:t>HtmlUnit</a:t>
            </a:r>
            <a:endParaRPr lang="de-A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/>
              <a:t>Chart.js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/>
              <a:t>…</a:t>
            </a:r>
          </a:p>
          <a:p>
            <a:endParaRPr lang="de-AT" dirty="0"/>
          </a:p>
          <a:p>
            <a:br>
              <a:rPr lang="de-AT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377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09CDD-A893-4223-A90B-6E8DC5FB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Integration mit Netz-online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72B1EC8-E98D-4E45-BE44-8097CDF20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096" y="1533261"/>
            <a:ext cx="7230484" cy="3781953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556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763A6-42BB-46AC-A7EF-866B1BE7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AT" dirty="0"/>
              <a:t>Statistiken nach Belieben konfigurieren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869DBFF-F01C-4D13-BE6F-CD8A7FC6B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29" y="863790"/>
            <a:ext cx="6730818" cy="5121275"/>
          </a:xfrm>
          <a:ln w="38100"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4BE5CF0-5962-4AC4-9759-C4A6A06EC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26" y="658864"/>
            <a:ext cx="7354326" cy="574437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681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ahmen">
  <a:themeElements>
    <a:clrScheme name="Rahmen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Fetzen</Template>
  <TotalTime>0</TotalTime>
  <Words>358</Words>
  <Application>Microsoft Office PowerPoint</Application>
  <PresentationFormat>Breitbild</PresentationFormat>
  <Paragraphs>109</Paragraphs>
  <Slides>17</Slides>
  <Notes>4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Corbel</vt:lpstr>
      <vt:lpstr>Wingdings 2</vt:lpstr>
      <vt:lpstr>HDOfficeLightV0</vt:lpstr>
      <vt:lpstr>1_HDOfficeLightV0</vt:lpstr>
      <vt:lpstr>Rahmen</vt:lpstr>
      <vt:lpstr>AEMS- Advanced Energy Monitoring System</vt:lpstr>
      <vt:lpstr>Auftraggeber und Betreuungslehrer</vt:lpstr>
      <vt:lpstr>Das Team</vt:lpstr>
      <vt:lpstr>Was ist AEMS?</vt:lpstr>
      <vt:lpstr>Warum AEMS?</vt:lpstr>
      <vt:lpstr>Programmier-sprachen</vt:lpstr>
      <vt:lpstr>Verwendete Technologien</vt:lpstr>
      <vt:lpstr>Integration mit Netz-online</vt:lpstr>
      <vt:lpstr>Statistiken nach Belieben konfigurieren</vt:lpstr>
      <vt:lpstr>Einfache Administration</vt:lpstr>
      <vt:lpstr>Android – App, um auch unterwegs stets informiert zu sein</vt:lpstr>
      <vt:lpstr>Raspberry PI Tool</vt:lpstr>
      <vt:lpstr>Grafischer Editor  (WebUI)</vt:lpstr>
      <vt:lpstr>Einsatz</vt:lpstr>
      <vt:lpstr>Einsparung von Kosten</vt:lpstr>
      <vt:lpstr>Effekt auf die Umwelt</vt:lpstr>
      <vt:lpstr>Vielen Dank für Ihr Interesse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Knoll</dc:creator>
  <cp:lastModifiedBy>Niggi</cp:lastModifiedBy>
  <cp:revision>115</cp:revision>
  <dcterms:created xsi:type="dcterms:W3CDTF">2017-05-31T10:56:12Z</dcterms:created>
  <dcterms:modified xsi:type="dcterms:W3CDTF">2018-04-22T18:19:58Z</dcterms:modified>
</cp:coreProperties>
</file>