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6"/>
  </p:notesMasterIdLst>
  <p:sldIdLst>
    <p:sldId id="257" r:id="rId4"/>
    <p:sldId id="258" r:id="rId5"/>
    <p:sldId id="261" r:id="rId6"/>
    <p:sldId id="271" r:id="rId7"/>
    <p:sldId id="262" r:id="rId8"/>
    <p:sldId id="263" r:id="rId9"/>
    <p:sldId id="264" r:id="rId10"/>
    <p:sldId id="265" r:id="rId11"/>
    <p:sldId id="269" r:id="rId12"/>
    <p:sldId id="268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34" y="6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C1FB28A-95A0-4CC1-8584-BEEBB592A75F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sz="3200" dirty="0"/>
            <a:t>Benachrichtigungen für App und Website</a:t>
          </a:r>
        </a:p>
      </dgm:t>
    </dgm:pt>
    <dgm:pt modelId="{5BE4131D-BFE0-409D-8F4F-7A0DF15AC414}" type="parTrans" cxnId="{E3E40B74-7D99-46EA-A6E9-D00E55450A14}">
      <dgm:prSet/>
      <dgm:spPr/>
      <dgm:t>
        <a:bodyPr/>
        <a:lstStyle/>
        <a:p>
          <a:endParaRPr lang="de-AT"/>
        </a:p>
      </dgm:t>
    </dgm:pt>
    <dgm:pt modelId="{FF7DFC74-6A0B-4C50-84EE-B234A273EE4D}" type="sibTrans" cxnId="{E3E40B74-7D99-46EA-A6E9-D00E55450A14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/>
    </dgm:pt>
    <dgm:pt modelId="{863DA4B4-D0A0-4817-B385-EE35C1BC4160}" type="pres">
      <dgm:prSet presAssocID="{105870FA-3B57-4AE3-9DA4-47CFA007A7C4}" presName="spacing" presStyleCnt="0"/>
      <dgm:spPr/>
    </dgm:pt>
    <dgm:pt modelId="{EDED24D9-1AC1-4020-AC46-7C465A4538EF}" type="pres">
      <dgm:prSet presAssocID="{5C1FB28A-95A0-4CC1-8584-BEEBB592A75F}" presName="composite" presStyleCnt="0"/>
      <dgm:spPr/>
    </dgm:pt>
    <dgm:pt modelId="{6E85E27C-7C49-4E3D-A330-E577528A40A2}" type="pres">
      <dgm:prSet presAssocID="{5C1FB28A-95A0-4CC1-8584-BEEBB592A75F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7861A3-3052-4F6A-B4B1-3591B4528DB8}" type="pres">
      <dgm:prSet presAssocID="{5C1FB28A-95A0-4CC1-8584-BEEBB592A7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A5BAD06-EEFA-44B7-8613-614D4F613EC0}" type="presOf" srcId="{5C1FB28A-95A0-4CC1-8584-BEEBB592A75F}" destId="{C87861A3-3052-4F6A-B4B1-3591B4528DB8}" srcOrd="0" destOrd="0" presId="urn:microsoft.com/office/officeart/2005/8/layout/vList3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E3E40B74-7D99-46EA-A6E9-D00E55450A14}" srcId="{77C88005-57ED-46BB-851F-E7B70AF0F948}" destId="{5C1FB28A-95A0-4CC1-8584-BEEBB592A75F}" srcOrd="2" destOrd="0" parTransId="{5BE4131D-BFE0-409D-8F4F-7A0DF15AC414}" sibTransId="{FF7DFC74-6A0B-4C50-84EE-B234A273EE4D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  <dgm:cxn modelId="{44D36CC5-2972-41FB-98A2-6BDEFC6D4F34}" type="presParOf" srcId="{3B490453-3AB5-43BF-A220-8763E9334A62}" destId="{863DA4B4-D0A0-4817-B385-EE35C1BC4160}" srcOrd="3" destOrd="0" presId="urn:microsoft.com/office/officeart/2005/8/layout/vList3"/>
    <dgm:cxn modelId="{10D56A91-DCB0-4DDB-B127-98635853950A}" type="presParOf" srcId="{3B490453-3AB5-43BF-A220-8763E9334A62}" destId="{EDED24D9-1AC1-4020-AC46-7C465A4538EF}" srcOrd="4" destOrd="0" presId="urn:microsoft.com/office/officeart/2005/8/layout/vList3"/>
    <dgm:cxn modelId="{2FEE3520-30C8-4352-8424-BC20ED3C1910}" type="presParOf" srcId="{EDED24D9-1AC1-4020-AC46-7C465A4538EF}" destId="{6E85E27C-7C49-4E3D-A330-E577528A40A2}" srcOrd="0" destOrd="0" presId="urn:microsoft.com/office/officeart/2005/8/layout/vList3"/>
    <dgm:cxn modelId="{6A1DD8FA-6B5C-4394-B652-BB7C346E85F9}" type="presParOf" srcId="{EDED24D9-1AC1-4020-AC46-7C465A4538EF}" destId="{C87861A3-3052-4F6A-B4B1-3591B4528D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Vorbereitung der Website für JSF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Statistiken in der </a:t>
          </a:r>
          <a:r>
            <a:rPr lang="de-AT" dirty="0" err="1"/>
            <a:t>Androidapp</a:t>
          </a:r>
          <a:endParaRPr lang="de-AT" dirty="0"/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Frontend-Gestaltung der Webinterfaces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 dirty="0"/>
            <a:t>Entwicklung einer Android-App</a:t>
          </a:r>
        </a:p>
      </dsp:txBody>
      <dsp:txXfrm rot="10800000">
        <a:off x="1964242" y="1848813"/>
        <a:ext cx="4616376" cy="1423647"/>
      </dsp:txXfrm>
    </dsp:sp>
    <dsp:sp modelId="{CA9020D1-CCF3-4CD3-B6BB-D13BBBF1F2CF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861A3-3052-4F6A-B4B1-3591B4528DB8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6E85E27C-7C49-4E3D-A330-E577528A40A2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Vorbereitung der Website für JSF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200" kern="1200" dirty="0"/>
            <a:t>Statistiken in der </a:t>
          </a:r>
          <a:r>
            <a:rPr lang="de-AT" sz="4200" kern="1200" dirty="0" err="1"/>
            <a:t>Androidapp</a:t>
          </a:r>
          <a:endParaRPr lang="de-AT" sz="4200" kern="1200" dirty="0"/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Konfiguration</a:t>
            </a:r>
            <a:r>
              <a:rPr lang="de-AT" dirty="0"/>
              <a:t>, dass an </a:t>
            </a:r>
            <a:r>
              <a:rPr lang="de-AT" b="1" dirty="0"/>
              <a:t>bestimmten</a:t>
            </a:r>
            <a:r>
              <a:rPr lang="de-AT" dirty="0"/>
              <a:t> </a:t>
            </a:r>
            <a:r>
              <a:rPr lang="de-AT" b="1" dirty="0"/>
              <a:t>Tagen</a:t>
            </a:r>
            <a:r>
              <a:rPr lang="de-AT" dirty="0"/>
              <a:t> </a:t>
            </a:r>
            <a:r>
              <a:rPr lang="de-AT" b="1" dirty="0"/>
              <a:t>mehr Energie verbraucht</a:t>
            </a:r>
            <a:r>
              <a:rPr lang="de-AT" dirty="0"/>
              <a:t> werden darf</a:t>
            </a:r>
          </a:p>
          <a:p>
            <a:endParaRPr lang="de-AT" dirty="0"/>
          </a:p>
          <a:p>
            <a:r>
              <a:rPr lang="de-AT" dirty="0"/>
              <a:t>Erstellen von Statistiken und Reports nur für bestimmte Tage</a:t>
            </a:r>
          </a:p>
          <a:p>
            <a:endParaRPr lang="de-AT" dirty="0"/>
          </a:p>
          <a:p>
            <a:r>
              <a:rPr lang="de-AT" b="1" dirty="0"/>
              <a:t>Temperaturdaten</a:t>
            </a:r>
            <a:r>
              <a:rPr lang="de-AT" dirty="0"/>
              <a:t> von einem Wetterdienst abfragen um </a:t>
            </a:r>
            <a:r>
              <a:rPr lang="de-AT" b="1" dirty="0"/>
              <a:t>Statistiken</a:t>
            </a:r>
            <a:r>
              <a:rPr lang="de-AT" dirty="0"/>
              <a:t> </a:t>
            </a:r>
            <a:r>
              <a:rPr lang="de-AT" b="1" dirty="0"/>
              <a:t>abhängig</a:t>
            </a:r>
            <a:r>
              <a:rPr lang="de-AT" dirty="0"/>
              <a:t> von </a:t>
            </a:r>
            <a:r>
              <a:rPr lang="de-AT" b="1" dirty="0"/>
              <a:t>Temperaturen</a:t>
            </a:r>
            <a:r>
              <a:rPr lang="de-AT" dirty="0"/>
              <a:t> zu erstellen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20.01.2018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BAD-B1D5-4176-B2E3-EF5CD1E3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E960B20-6233-43AD-9C51-3E033BF26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82708"/>
              </p:ext>
            </p:extLst>
          </p:nvPr>
        </p:nvGraphicFramePr>
        <p:xfrm>
          <a:off x="3446586" y="3096360"/>
          <a:ext cx="8358554" cy="2976195"/>
        </p:xfrm>
        <a:graphic>
          <a:graphicData uri="http://schemas.openxmlformats.org/drawingml/2006/table">
            <a:tbl>
              <a:tblPr/>
              <a:tblGrid>
                <a:gridCol w="973659">
                  <a:extLst>
                    <a:ext uri="{9D8B030D-6E8A-4147-A177-3AD203B41FA5}">
                      <a16:colId xmlns:a16="http://schemas.microsoft.com/office/drawing/2014/main" val="2301693330"/>
                    </a:ext>
                  </a:extLst>
                </a:gridCol>
                <a:gridCol w="4228352">
                  <a:extLst>
                    <a:ext uri="{9D8B030D-6E8A-4147-A177-3AD203B41FA5}">
                      <a16:colId xmlns:a16="http://schemas.microsoft.com/office/drawing/2014/main" val="3797087131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227264694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714737663"/>
                    </a:ext>
                  </a:extLst>
                </a:gridCol>
                <a:gridCol w="1052181">
                  <a:extLst>
                    <a:ext uri="{9D8B030D-6E8A-4147-A177-3AD203B41FA5}">
                      <a16:colId xmlns:a16="http://schemas.microsoft.com/office/drawing/2014/main" val="847092460"/>
                    </a:ext>
                  </a:extLst>
                </a:gridCol>
              </a:tblGrid>
              <a:tr h="541128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PSP-Code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Meilenstein-Bezeichnung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Basis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Aktuelle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Ist Termine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4752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gestartet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83331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Einarbeitung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21.07.17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075967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Fertiges Userinterface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07.10.17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975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Erstellen von Statistiken und Berichten fertig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29.12.17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8514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Fertigstellung Testen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4013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Kommunikationstruktur Website und App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29532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Funktionsfähiges Projekt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9816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Fertige Dokumentation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3510"/>
                  </a:ext>
                </a:extLst>
              </a:tr>
              <a:tr h="270563"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 abgeschlossen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4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B9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9548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BF16EE-493F-4A14-B472-04EE566A148C}"/>
              </a:ext>
            </a:extLst>
          </p:cNvPr>
          <p:cNvSpPr txBox="1"/>
          <p:nvPr/>
        </p:nvSpPr>
        <p:spPr>
          <a:xfrm>
            <a:off x="3446587" y="785445"/>
            <a:ext cx="835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Lukas Knoll: 123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Niklas Graf: 120 Std.</a:t>
            </a:r>
          </a:p>
          <a:p>
            <a:endParaRPr lang="de-A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AT" sz="2400" dirty="0">
                <a:latin typeface="Calibri" panose="020F0502020204030204" pitchFamily="34" charset="0"/>
                <a:cs typeface="Calibri" panose="020F0502020204030204" pitchFamily="34" charset="0"/>
              </a:rPr>
              <a:t>Sebastian Mandl: 138 Std.</a:t>
            </a:r>
          </a:p>
        </p:txBody>
      </p:sp>
    </p:spTree>
    <p:extLst>
      <p:ext uri="{BB962C8B-B14F-4D97-AF65-F5344CB8AC3E}">
        <p14:creationId xmlns:p14="http://schemas.microsoft.com/office/powerpoint/2010/main" val="92759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8492A-A28E-4A9E-AC85-D3C1B401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00" y="1128408"/>
            <a:ext cx="1020561" cy="4601183"/>
          </a:xfrm>
        </p:spPr>
        <p:txBody>
          <a:bodyPr/>
          <a:lstStyle/>
          <a:p>
            <a:r>
              <a:rPr lang="de-AT" dirty="0"/>
              <a:t>ERD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655425-92E8-45B1-B4CD-C9AB3D4D1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78086"/>
            <a:ext cx="8754357" cy="4266932"/>
          </a:xfrm>
        </p:spPr>
      </p:pic>
    </p:spTree>
    <p:extLst>
      <p:ext uri="{BB962C8B-B14F-4D97-AF65-F5344CB8AC3E}">
        <p14:creationId xmlns:p14="http://schemas.microsoft.com/office/powerpoint/2010/main" val="192853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C614C-E1A2-4975-B0FB-B1678177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35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Rahmeninfos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4F8BC6-DF7A-4CD1-B19E-8F8ECAAC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Zuerst redet einer ca. 3 Minuten für alle, dann präsentiert jeder seinen individuellen Teil für 6 Minuten.</a:t>
            </a:r>
            <a:br>
              <a:rPr lang="de-AT" sz="2400" b="1" dirty="0"/>
            </a:br>
            <a:endParaRPr lang="de-AT" sz="2400" b="1" dirty="0"/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659" y="868588"/>
            <a:ext cx="33337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B7EAA-7D36-476D-8D9F-6871C6C4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EACD7-9EB1-4F8A-93F1-3858F470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b="1" dirty="0"/>
              <a:t>Java-</a:t>
            </a:r>
            <a:r>
              <a:rPr lang="de-AT" sz="2400" b="1" dirty="0" err="1"/>
              <a:t>Application</a:t>
            </a:r>
            <a:r>
              <a:rPr lang="de-AT" sz="2400" b="1" dirty="0"/>
              <a:t> </a:t>
            </a:r>
            <a:r>
              <a:rPr lang="de-AT" sz="2400" dirty="0"/>
              <a:t>zum Auslesen von Verbrauchsdaten im Hintergrund.</a:t>
            </a:r>
            <a:endParaRPr lang="de-AT" sz="2400" b="1" dirty="0"/>
          </a:p>
          <a:p>
            <a:endParaRPr lang="de-AT" sz="2400" b="1" dirty="0"/>
          </a:p>
          <a:p>
            <a:r>
              <a:rPr lang="de-AT" sz="2400" dirty="0"/>
              <a:t>Verwendung von Klassenbibliotheken:</a:t>
            </a:r>
          </a:p>
          <a:p>
            <a:pPr lvl="1"/>
            <a:r>
              <a:rPr lang="de-AT" sz="2200" dirty="0" err="1"/>
              <a:t>HTMLUnit</a:t>
            </a:r>
            <a:endParaRPr lang="de-AT" sz="2200" dirty="0"/>
          </a:p>
          <a:p>
            <a:pPr lvl="1"/>
            <a:r>
              <a:rPr lang="de-AT" sz="2200" dirty="0"/>
              <a:t>Apache POI</a:t>
            </a:r>
          </a:p>
          <a:p>
            <a:pPr lvl="1"/>
            <a:r>
              <a:rPr lang="de-AT" sz="2200" dirty="0" err="1"/>
              <a:t>org.json.JSON</a:t>
            </a:r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Die gesammelten Daten werden im Anschluss an die AEMS-API gesendet, um 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9D28E-D006-49C4-B7D4-4D5A5D79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REPORT-BOT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E60093-547C-4A81-A4C1-5F88B76E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85" y="659287"/>
            <a:ext cx="8323262" cy="2765141"/>
          </a:xfrm>
        </p:spPr>
      </p:pic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3099-E86B-4352-A709-C798EB40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2947482" cy="4601183"/>
          </a:xfrm>
        </p:spPr>
        <p:txBody>
          <a:bodyPr/>
          <a:lstStyle/>
          <a:p>
            <a:r>
              <a:rPr lang="de-AT" dirty="0"/>
              <a:t>Niklas Graf</a:t>
            </a:r>
            <a:br>
              <a:rPr lang="de-AT" dirty="0"/>
            </a:br>
            <a:r>
              <a:rPr lang="de-AT" dirty="0"/>
              <a:t>WEBSERVER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3A82C-9900-45BB-B8E1-0A2C82A5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00691" cy="5120640"/>
          </a:xfrm>
        </p:spPr>
        <p:txBody>
          <a:bodyPr/>
          <a:lstStyle/>
          <a:p>
            <a:r>
              <a:rPr lang="de-AT" sz="2200" dirty="0"/>
              <a:t>Implementierung der serverseitigen Logik mit </a:t>
            </a:r>
            <a:br>
              <a:rPr lang="de-AT" sz="2200" dirty="0"/>
            </a:br>
            <a:r>
              <a:rPr lang="de-AT" sz="2200" dirty="0" err="1"/>
              <a:t>JavaServer</a:t>
            </a:r>
            <a:r>
              <a:rPr lang="de-AT" sz="2200" dirty="0"/>
              <a:t> Faces und der clientseitigen Logik mit JavaScript</a:t>
            </a:r>
          </a:p>
          <a:p>
            <a:pPr lvl="1"/>
            <a:r>
              <a:rPr lang="de-AT" sz="2000" dirty="0"/>
              <a:t>Anzeige von Kontextrelevanten Daten für den Benutzer</a:t>
            </a:r>
          </a:p>
          <a:p>
            <a:pPr lvl="1"/>
            <a:r>
              <a:rPr lang="de-AT" sz="2000" dirty="0"/>
              <a:t>Datenaustausch mit AEMS-API (</a:t>
            </a:r>
            <a:r>
              <a:rPr lang="de-AT" sz="2000" dirty="0" err="1"/>
              <a:t>GraphQL</a:t>
            </a:r>
            <a:r>
              <a:rPr lang="de-AT" sz="2000" dirty="0"/>
              <a:t>)</a:t>
            </a:r>
          </a:p>
          <a:p>
            <a:pPr lvl="1"/>
            <a:r>
              <a:rPr lang="de-AT" sz="2000" dirty="0"/>
              <a:t>Anzeige der Statistiken und Download selbiger als PDF</a:t>
            </a:r>
          </a:p>
          <a:p>
            <a:pPr lvl="1"/>
            <a:endParaRPr lang="de-AT" sz="2000" dirty="0"/>
          </a:p>
          <a:p>
            <a:endParaRPr lang="de-AT" sz="2200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BC78-6637-41B5-ACBC-EA349088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2" y="1123837"/>
            <a:ext cx="3218069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FD0A6D-1096-495F-AFA5-B22BCBFD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die technische Implementierung der DB erläutern. Wenn du glaubst, dass andere technische Aspekte wichtiger sind als die DB, dann kannst du diese auch weg lassen.</a:t>
            </a:r>
            <a:br>
              <a:rPr lang="de-AT" dirty="0"/>
            </a:br>
            <a:r>
              <a:rPr lang="de-AT" dirty="0"/>
              <a:t>Wichtig ist, dass du </a:t>
            </a:r>
            <a:r>
              <a:rPr lang="de-AT" b="1" dirty="0"/>
              <a:t>ziemlich genau 6 Minuten</a:t>
            </a:r>
            <a:r>
              <a:rPr lang="de-AT" dirty="0"/>
              <a:t> redest.</a:t>
            </a:r>
            <a:br>
              <a:rPr lang="de-AT" dirty="0"/>
            </a:br>
            <a:r>
              <a:rPr lang="de-AT" dirty="0"/>
              <a:t>Du darfst mit Fachbegriffen um dich werfen.</a:t>
            </a:r>
          </a:p>
        </p:txBody>
      </p:sp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2759D-1143-4068-A9B0-EC0473F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3" y="1123837"/>
            <a:ext cx="3292714" cy="4601183"/>
          </a:xfrm>
        </p:spPr>
        <p:txBody>
          <a:bodyPr/>
          <a:lstStyle/>
          <a:p>
            <a:r>
              <a:rPr lang="de-AT" dirty="0"/>
              <a:t>Sebastian Mandl</a:t>
            </a:r>
            <a:br>
              <a:rPr lang="de-AT" dirty="0"/>
            </a:br>
            <a:r>
              <a:rPr lang="de-AT" dirty="0"/>
              <a:t>GRAPH-QL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744292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B71B1-6536-4B04-A248-64C7EF0D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727471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487</Words>
  <Application>Microsoft Office PowerPoint</Application>
  <PresentationFormat>Breitbild</PresentationFormat>
  <Paragraphs>140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1_HDOfficeLightV0</vt:lpstr>
      <vt:lpstr>Rahmen</vt:lpstr>
      <vt:lpstr>AEMS- Advanced Energy Monitoring System</vt:lpstr>
      <vt:lpstr>Rahmeninfos</vt:lpstr>
      <vt:lpstr>Niklas Graf REPORT-BOT</vt:lpstr>
      <vt:lpstr>Niklas Graf REPORT-BOT</vt:lpstr>
      <vt:lpstr>Niklas Graf WEBSERVER</vt:lpstr>
      <vt:lpstr>Sebastian Mandl DATENBANK</vt:lpstr>
      <vt:lpstr>Sebastian Mandl GRAPH-QL</vt:lpstr>
      <vt:lpstr>Aufgaben Lukas Knoll</vt:lpstr>
      <vt:lpstr>PowerPoint-Präsentation</vt:lpstr>
      <vt:lpstr>Projektplan</vt:lpstr>
      <vt:lpstr>ERD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73</cp:revision>
  <dcterms:created xsi:type="dcterms:W3CDTF">2017-05-31T10:56:12Z</dcterms:created>
  <dcterms:modified xsi:type="dcterms:W3CDTF">2018-01-20T09:37:34Z</dcterms:modified>
</cp:coreProperties>
</file>