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257" r:id="rId3"/>
    <p:sldId id="273" r:id="rId4"/>
    <p:sldId id="261" r:id="rId5"/>
    <p:sldId id="271" r:id="rId6"/>
    <p:sldId id="262" r:id="rId7"/>
    <p:sldId id="274" r:id="rId8"/>
    <p:sldId id="275" r:id="rId9"/>
    <p:sldId id="263" r:id="rId10"/>
    <p:sldId id="264" r:id="rId11"/>
    <p:sldId id="276" r:id="rId12"/>
    <p:sldId id="277" r:id="rId13"/>
    <p:sldId id="284" r:id="rId14"/>
    <p:sldId id="285" r:id="rId15"/>
    <p:sldId id="286" r:id="rId16"/>
    <p:sldId id="287" r:id="rId17"/>
    <p:sldId id="282" r:id="rId18"/>
    <p:sldId id="279" r:id="rId19"/>
    <p:sldId id="280" r:id="rId20"/>
    <p:sldId id="281" r:id="rId21"/>
    <p:sldId id="283" r:id="rId22"/>
    <p:sldId id="265" r:id="rId23"/>
    <p:sldId id="269" r:id="rId24"/>
    <p:sldId id="27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83" d="100"/>
          <a:sy n="83" d="100"/>
        </p:scale>
        <p:origin x="-1596" y="-90"/>
      </p:cViewPr>
      <p:guideLst>
        <p:guide orient="horz" pos="2183"/>
        <p:guide pos="2320"/>
        <p:guide pos="6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pPr lvl="1"/>
            <a:r>
              <a:rPr lang="de-AT" sz="1200" b="1" dirty="0"/>
              <a:t>Zuerst redet einer ca. 3 Minuten für alle, dann präsentiert jeder seinen individuellen Teil für 6 Minuten.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81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67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11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0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Userobjekte = Statistiken, Berichte, Warnungen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73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89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9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1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600200"/>
            <a:ext cx="2514600" cy="191193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2" y="3602038"/>
            <a:ext cx="38577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D8B4713-4FBD-45CE-A82D-264DF2E69393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36E6E0B8-7976-45AB-9991-D1777402E075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201D7FA8-1230-4D7C-A304-A499EE3B0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0485CE7-4D5E-442B-869F-B05AF1458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0AF72F8A-5219-419F-9759-FD58CB0D146A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/>
          <a:lstStyle>
            <a:lvl1pPr marL="2286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1pPr>
            <a:lvl2pPr marL="6858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2pPr>
            <a:lvl3pPr>
              <a:defRPr>
                <a:latin typeface="raleway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BDF792D-9575-4AAC-BD8B-F98F75B7AD41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16.05.2018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7BEEC2A-3340-4FB7-9752-7C7F8B4D0E8C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Schnittstelle zwischen Datenbank und Client</a:t>
            </a:r>
          </a:p>
          <a:p>
            <a:endParaRPr lang="de-AT" dirty="0" smtClean="0"/>
          </a:p>
          <a:p>
            <a:r>
              <a:rPr lang="de-AT" dirty="0" smtClean="0"/>
              <a:t>Aufgaben der Rest API:</a:t>
            </a:r>
          </a:p>
          <a:p>
            <a:pPr lvl="1"/>
            <a:r>
              <a:rPr lang="de-AT" dirty="0" smtClean="0"/>
              <a:t>Abfrage von Datensätzen (GraphQL)</a:t>
            </a:r>
          </a:p>
          <a:p>
            <a:pPr lvl="1"/>
            <a:r>
              <a:rPr lang="de-AT" dirty="0" smtClean="0"/>
              <a:t>Einfügen von Datensätzen (MULTI-INSERTS)</a:t>
            </a:r>
          </a:p>
          <a:p>
            <a:pPr lvl="1"/>
            <a:r>
              <a:rPr lang="de-AT" dirty="0" smtClean="0"/>
              <a:t>Löschen und Verändern von Datensätzen</a:t>
            </a:r>
          </a:p>
          <a:p>
            <a:pPr lvl="1"/>
            <a:endParaRPr lang="de-AT" dirty="0"/>
          </a:p>
          <a:p>
            <a:r>
              <a:rPr lang="de-AT" dirty="0" smtClean="0"/>
              <a:t>Authentifizierung und </a:t>
            </a:r>
            <a:r>
              <a:rPr lang="de-AT" dirty="0"/>
              <a:t>Autorisierung </a:t>
            </a:r>
            <a:endParaRPr lang="de-AT" dirty="0" smtClean="0"/>
          </a:p>
          <a:p>
            <a:pPr lvl="1"/>
            <a:r>
              <a:rPr lang="de-AT" dirty="0" smtClean="0"/>
              <a:t>Authentifizierung: Wer will Daten abgreifen?</a:t>
            </a:r>
          </a:p>
          <a:p>
            <a:pPr lvl="1"/>
            <a:r>
              <a:rPr lang="de-AT" dirty="0" smtClean="0"/>
              <a:t>Autorisierung: Darf jener die Daten abgreifen?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API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87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2 Encryption Möglichkeiten:</a:t>
            </a:r>
          </a:p>
          <a:p>
            <a:endParaRPr lang="de-AT" dirty="0" smtClean="0"/>
          </a:p>
          <a:p>
            <a:pPr lvl="1"/>
            <a:r>
              <a:rPr lang="de-AT" dirty="0" smtClean="0"/>
              <a:t>AES: </a:t>
            </a:r>
          </a:p>
          <a:p>
            <a:pPr lvl="2"/>
            <a:r>
              <a:rPr lang="de-AT" dirty="0" smtClean="0"/>
              <a:t>Integrated Security für den Raspberry PI</a:t>
            </a:r>
          </a:p>
          <a:p>
            <a:pPr lvl="2"/>
            <a:r>
              <a:rPr lang="de-AT" dirty="0" smtClean="0"/>
              <a:t>Schüsselaustausch über die Diffie-Hellman-Prozedur</a:t>
            </a:r>
          </a:p>
          <a:p>
            <a:pPr lvl="2"/>
            <a:r>
              <a:rPr lang="de-AT" dirty="0" smtClean="0"/>
              <a:t>Kein AUTH-STR für die Authentifizierung notwendig</a:t>
            </a:r>
          </a:p>
          <a:p>
            <a:pPr lvl="2"/>
            <a:endParaRPr lang="de-AT" dirty="0" smtClean="0"/>
          </a:p>
          <a:p>
            <a:pPr lvl="1"/>
            <a:r>
              <a:rPr lang="de-AT" dirty="0" smtClean="0"/>
              <a:t>SSL</a:t>
            </a:r>
          </a:p>
          <a:p>
            <a:pPr lvl="2"/>
            <a:r>
              <a:rPr lang="de-AT" dirty="0" smtClean="0"/>
              <a:t>Verwendet für WEB und Android</a:t>
            </a:r>
          </a:p>
          <a:p>
            <a:pPr lvl="2"/>
            <a:r>
              <a:rPr lang="de-AT" dirty="0" smtClean="0"/>
              <a:t>AUTH-STR für die Authentifizierung notwendig</a:t>
            </a:r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Encryption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07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Zweck: dynamisches Erkennen von Anomalien</a:t>
            </a:r>
          </a:p>
          <a:p>
            <a:endParaRPr lang="de-AT" dirty="0" smtClean="0"/>
          </a:p>
          <a:p>
            <a:r>
              <a:rPr lang="de-AT" dirty="0" smtClean="0"/>
              <a:t>Aufgaben des AEMSScripts</a:t>
            </a:r>
          </a:p>
          <a:p>
            <a:pPr lvl="1"/>
            <a:r>
              <a:rPr lang="de-AT" dirty="0" smtClean="0"/>
              <a:t>Daten von der Datenbank abzufragen</a:t>
            </a:r>
          </a:p>
          <a:p>
            <a:pPr lvl="1"/>
            <a:r>
              <a:rPr lang="de-AT" dirty="0" smtClean="0"/>
              <a:t>Daten zu periodisieren</a:t>
            </a:r>
          </a:p>
          <a:p>
            <a:pPr lvl="1"/>
            <a:r>
              <a:rPr lang="de-AT" dirty="0" smtClean="0"/>
              <a:t>Aggregatsfunktionen auf Daten-Listen anwenden</a:t>
            </a:r>
          </a:p>
          <a:p>
            <a:pPr lvl="1"/>
            <a:r>
              <a:rPr lang="de-AT" dirty="0" smtClean="0"/>
              <a:t>Benachrichtigungen (bei </a:t>
            </a:r>
            <a:r>
              <a:rPr lang="de-AT" dirty="0"/>
              <a:t>A</a:t>
            </a:r>
            <a:r>
              <a:rPr lang="de-AT" dirty="0" smtClean="0"/>
              <a:t>uffälligkeiten) auszulösen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AEMS</a:t>
            </a:r>
            <a:br>
              <a:rPr lang="en-US" dirty="0" smtClean="0"/>
            </a:b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084394" y="1760560"/>
            <a:ext cx="8997116" cy="44195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@title "Notification Title"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$period := $meter of period from $today - $week until $today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</a:t>
            </a:r>
            <a:r>
              <a:rPr lang="en-US" sz="2000" dirty="0" err="1"/>
              <a:t>avg</a:t>
            </a:r>
            <a:r>
              <a:rPr lang="en-US" sz="2000" dirty="0"/>
              <a:t> := $period : </a:t>
            </a:r>
            <a:r>
              <a:rPr lang="en-US" sz="2000" dirty="0" err="1"/>
              <a:t>avg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$min := $period : 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$max := $period : max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$diff := $meter - ($</a:t>
            </a:r>
            <a:r>
              <a:rPr lang="en-US" sz="2000" dirty="0" err="1"/>
              <a:t>avg</a:t>
            </a:r>
            <a:r>
              <a:rPr lang="en-US" sz="2000" dirty="0"/>
              <a:t> * 1.2)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</a:t>
            </a:r>
            <a:endParaRPr lang="en-US" sz="2000" dirty="0"/>
          </a:p>
          <a:p>
            <a:pPr marL="400050" indent="-400050">
              <a:buFont typeface="+mj-lt"/>
              <a:buAutoNum type="arabicPeriod"/>
            </a:pPr>
            <a:r>
              <a:rPr lang="en-US" sz="1600" dirty="0"/>
              <a:t>raise warning "</a:t>
            </a:r>
            <a:r>
              <a:rPr lang="en-US" sz="1600" dirty="0" err="1"/>
              <a:t>Zählerwert</a:t>
            </a:r>
            <a:r>
              <a:rPr lang="en-US" sz="1600" dirty="0"/>
              <a:t> hat </a:t>
            </a:r>
            <a:r>
              <a:rPr lang="en-US" sz="1600" dirty="0" err="1"/>
              <a:t>mit</a:t>
            </a:r>
            <a:r>
              <a:rPr lang="en-US" sz="1600" dirty="0"/>
              <a:t> {$diff} den </a:t>
            </a:r>
            <a:r>
              <a:rPr lang="en-US" sz="1600" dirty="0" err="1"/>
              <a:t>Grenzwert</a:t>
            </a:r>
            <a:r>
              <a:rPr lang="en-US" sz="1600" dirty="0"/>
              <a:t> </a:t>
            </a:r>
            <a:r>
              <a:rPr lang="en-US" sz="1600" dirty="0" err="1"/>
              <a:t>überschritten</a:t>
            </a:r>
            <a:r>
              <a:rPr lang="en-US" sz="1600" dirty="0"/>
              <a:t>!" on $meter &gt; $</a:t>
            </a:r>
            <a:r>
              <a:rPr lang="en-US" sz="1600" dirty="0" err="1"/>
              <a:t>avg</a:t>
            </a:r>
            <a:r>
              <a:rPr lang="en-US" sz="1600" dirty="0"/>
              <a:t> * 1.2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AEMS</a:t>
            </a:r>
            <a:br>
              <a:rPr lang="en-US" dirty="0" smtClean="0"/>
            </a:br>
            <a:r>
              <a:rPr lang="en-US" dirty="0" smtClean="0"/>
              <a:t>Script</a:t>
            </a:r>
            <a:br>
              <a:rPr lang="en-US" dirty="0" smtClean="0"/>
            </a:br>
            <a:r>
              <a:rPr lang="en-US" dirty="0" err="1" smtClean="0"/>
              <a:t>Beispiel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Zählerdaten werden ausgelesen</a:t>
            </a:r>
          </a:p>
          <a:p>
            <a:r>
              <a:rPr lang="de-AT" dirty="0" smtClean="0"/>
              <a:t>Sensordaten werden ausgelesen</a:t>
            </a:r>
          </a:p>
          <a:p>
            <a:endParaRPr lang="de-AT" dirty="0" smtClean="0"/>
          </a:p>
          <a:p>
            <a:r>
              <a:rPr lang="de-AT" dirty="0" smtClean="0"/>
              <a:t>Daten werden an die REST API versendet zur Speicherung für spätere Auswertungen</a:t>
            </a:r>
          </a:p>
          <a:p>
            <a:endParaRPr lang="de-AT" dirty="0" smtClean="0"/>
          </a:p>
          <a:p>
            <a:r>
              <a:rPr lang="de-AT" dirty="0" smtClean="0"/>
              <a:t>Erweiterungsmöglichkeiten durch Plugins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</a:t>
            </a:r>
            <a:br>
              <a:rPr lang="en-US" dirty="0" smtClean="0"/>
            </a:br>
            <a:r>
              <a:rPr lang="en-US" dirty="0" smtClean="0"/>
              <a:t>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Anbindung an ein SMART-HOME System</a:t>
            </a:r>
          </a:p>
          <a:p>
            <a:endParaRPr lang="de-AT" dirty="0"/>
          </a:p>
          <a:p>
            <a:r>
              <a:rPr lang="de-AT" dirty="0" smtClean="0"/>
              <a:t>Anzeige der aktuellen Verbrauchswerte bzw.</a:t>
            </a:r>
            <a:br>
              <a:rPr lang="de-AT" dirty="0" smtClean="0"/>
            </a:br>
            <a:r>
              <a:rPr lang="de-AT" dirty="0" smtClean="0"/>
              <a:t>Wetterdaten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OPENHAB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xmlns="" id="{656E1AB3-02D2-4705-894C-9B29AD7E3A76}"/>
              </a:ext>
            </a:extLst>
          </p:cNvPr>
          <p:cNvSpPr/>
          <p:nvPr/>
        </p:nvSpPr>
        <p:spPr>
          <a:xfrm>
            <a:off x="4740447" y="881576"/>
            <a:ext cx="5856550" cy="134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WEB (Frontend), ANDROID &amp; MANAGEMENT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1354CC71-6CEE-4CB7-B3AA-3E79FAD6EA42}"/>
              </a:ext>
            </a:extLst>
          </p:cNvPr>
          <p:cNvGrpSpPr/>
          <p:nvPr/>
        </p:nvGrpSpPr>
        <p:grpSpPr>
          <a:xfrm>
            <a:off x="3342249" y="2962217"/>
            <a:ext cx="2006060" cy="2198889"/>
            <a:chOff x="3811169" y="2821541"/>
            <a:chExt cx="2006060" cy="219888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xmlns="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169" y="2821541"/>
              <a:ext cx="2006060" cy="1245140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xmlns="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App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1FA36EB6-5753-4392-A75F-12B7118C6249}"/>
              </a:ext>
            </a:extLst>
          </p:cNvPr>
          <p:cNvGrpSpPr/>
          <p:nvPr/>
        </p:nvGrpSpPr>
        <p:grpSpPr>
          <a:xfrm>
            <a:off x="9058342" y="2676272"/>
            <a:ext cx="2830868" cy="2533468"/>
            <a:chOff x="9245910" y="2535596"/>
            <a:chExt cx="2830868" cy="253346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E7BD2114-35ED-4F1A-94F5-595B2D481EAF}"/>
                </a:ext>
              </a:extLst>
            </p:cNvPr>
            <p:cNvSpPr txBox="1"/>
            <p:nvPr/>
          </p:nvSpPr>
          <p:spPr>
            <a:xfrm>
              <a:off x="9459184" y="4299623"/>
              <a:ext cx="25010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 err="1">
                  <a:solidFill>
                    <a:srgbClr val="0070C0"/>
                  </a:solidFill>
                  <a:latin typeface="raleway"/>
                </a:rPr>
                <a:t>Planning</a:t>
              </a:r>
              <a:endParaRPr lang="de-AT" sz="4400" dirty="0">
                <a:solidFill>
                  <a:srgbClr val="0070C0"/>
                </a:solidFill>
                <a:latin typeface="raleway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xmlns="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951" t="-9083" r="-5727" b="459"/>
            <a:stretch/>
          </p:blipFill>
          <p:spPr>
            <a:xfrm>
              <a:off x="9245910" y="2535596"/>
              <a:ext cx="2830868" cy="1756941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08D49ED1-C928-4729-8347-6868B6DFC2D6}"/>
              </a:ext>
            </a:extLst>
          </p:cNvPr>
          <p:cNvGrpSpPr/>
          <p:nvPr/>
        </p:nvGrpSpPr>
        <p:grpSpPr>
          <a:xfrm>
            <a:off x="5601449" y="2954025"/>
            <a:ext cx="3357714" cy="2211945"/>
            <a:chOff x="6212691" y="2819166"/>
            <a:chExt cx="3357714" cy="2211945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Web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xmlns="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62" t="-14083" r="-15848" b="-25845"/>
            <a:stretch/>
          </p:blipFill>
          <p:spPr>
            <a:xfrm>
              <a:off x="6212691" y="2819166"/>
              <a:ext cx="3357714" cy="1756941"/>
            </a:xfrm>
            <a:prstGeom prst="ellipse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54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Anzeige von Statistiken mithilfe von </a:t>
            </a:r>
            <a:r>
              <a:rPr lang="de-AT" dirty="0" err="1"/>
              <a:t>MPAndroidChart</a:t>
            </a:r>
            <a:endParaRPr lang="de-AT" dirty="0"/>
          </a:p>
          <a:p>
            <a:endParaRPr lang="de-AT" dirty="0"/>
          </a:p>
          <a:p>
            <a:r>
              <a:rPr lang="de-AT" dirty="0"/>
              <a:t>Benachrichtigungen über Google </a:t>
            </a:r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endParaRPr lang="de-AT" dirty="0"/>
          </a:p>
          <a:p>
            <a:r>
              <a:rPr lang="de-AT" dirty="0"/>
              <a:t>Anzeige von Benachrichtigungen in der App</a:t>
            </a:r>
          </a:p>
          <a:p>
            <a:endParaRPr lang="de-AT" dirty="0"/>
          </a:p>
          <a:p>
            <a:r>
              <a:rPr lang="de-AT" dirty="0"/>
              <a:t>Download von Statistiken auf den internen Speicher</a:t>
            </a:r>
          </a:p>
          <a:p>
            <a:endParaRPr lang="de-AT" dirty="0"/>
          </a:p>
          <a:p>
            <a:r>
              <a:rPr lang="de-AT" dirty="0"/>
              <a:t>Optimierung für Android 4.4 KitKat bis Android 8 Oreo</a:t>
            </a:r>
          </a:p>
          <a:p>
            <a:endParaRPr lang="de-AT" dirty="0"/>
          </a:p>
          <a:p>
            <a:r>
              <a:rPr lang="de-AT" dirty="0"/>
              <a:t>Kommunikation über GraphQL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</a:t>
            </a:r>
            <a:br>
              <a:rPr lang="de-AT" dirty="0"/>
            </a:br>
            <a:r>
              <a:rPr lang="de-AT" dirty="0"/>
              <a:t>App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4EFAE70-93F6-4683-A6D1-70441F1F1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40" y="254187"/>
            <a:ext cx="2006060" cy="12451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44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Entwicklung zweier Websites (AEMS + AEMS-Admin)</a:t>
            </a:r>
          </a:p>
          <a:p>
            <a:endParaRPr lang="de-AT" dirty="0"/>
          </a:p>
          <a:p>
            <a:r>
              <a:rPr lang="de-AT" dirty="0"/>
              <a:t>Seitenaufbau mit HTML und CSS – Verwendetes Tool Adobe Dreamweaver</a:t>
            </a:r>
          </a:p>
          <a:p>
            <a:endParaRPr lang="de-AT" dirty="0"/>
          </a:p>
          <a:p>
            <a:r>
              <a:rPr lang="de-AT" dirty="0"/>
              <a:t>Designkomponenten von Bootstrap wurden angepasst</a:t>
            </a:r>
          </a:p>
          <a:p>
            <a:endParaRPr lang="de-AT" dirty="0"/>
          </a:p>
          <a:p>
            <a:r>
              <a:rPr lang="de-AT" dirty="0" err="1"/>
              <a:t>Javascript</a:t>
            </a:r>
            <a:r>
              <a:rPr lang="de-AT" dirty="0"/>
              <a:t>/</a:t>
            </a:r>
            <a:r>
              <a:rPr lang="de-AT" dirty="0" err="1"/>
              <a:t>jQuery</a:t>
            </a:r>
            <a:r>
              <a:rPr lang="de-AT" dirty="0"/>
              <a:t>-Funktionen</a:t>
            </a:r>
          </a:p>
          <a:p>
            <a:endParaRPr lang="de-AT" dirty="0"/>
          </a:p>
          <a:p>
            <a:r>
              <a:rPr lang="de-AT" dirty="0"/>
              <a:t>Optimierung für Web, Tablet und Smartphone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</a:t>
            </a:r>
            <a:r>
              <a:rPr lang="de-AT" sz="2400" dirty="0"/>
              <a:t>(Frontend)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A02FC07-FFAF-4292-872C-9EE52DA1A3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5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Adaption des HTML-Codes auf XHTML für die Verwendung von Java Server Faces</a:t>
            </a:r>
          </a:p>
          <a:p>
            <a:endParaRPr lang="de-AT" dirty="0"/>
          </a:p>
          <a:p>
            <a:r>
              <a:rPr lang="de-AT" dirty="0" err="1"/>
              <a:t>Notifications</a:t>
            </a:r>
            <a:r>
              <a:rPr lang="de-AT" dirty="0"/>
              <a:t> – Library </a:t>
            </a:r>
            <a:r>
              <a:rPr lang="de-AT" dirty="0" err="1"/>
              <a:t>Noty</a:t>
            </a:r>
            <a:endParaRPr lang="de-AT" dirty="0"/>
          </a:p>
          <a:p>
            <a:endParaRPr lang="de-AT" dirty="0"/>
          </a:p>
          <a:p>
            <a:r>
              <a:rPr lang="de-AT" dirty="0"/>
              <a:t>Strukturierung des Codes mit </a:t>
            </a:r>
            <a:r>
              <a:rPr lang="de-AT" dirty="0" err="1"/>
              <a:t>Compositions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1828800"/>
            <a:ext cx="2790093" cy="4135271"/>
          </a:xfrm>
        </p:spPr>
        <p:txBody>
          <a:bodyPr>
            <a:normAutofit/>
          </a:bodyPr>
          <a:lstStyle/>
          <a:p>
            <a:r>
              <a:rPr lang="de-AT" sz="2800" dirty="0"/>
              <a:t>Web </a:t>
            </a:r>
            <a:br>
              <a:rPr lang="de-AT" sz="2800" dirty="0"/>
            </a:br>
            <a:r>
              <a:rPr lang="de-AT" sz="2400" dirty="0"/>
              <a:t>(Kommunikation)</a:t>
            </a:r>
            <a:endParaRPr lang="de-AT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DE66F63-02D6-4548-85B1-DCDB37F21F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8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xmlns="" id="{1A325ABA-B267-4CE2-93B8-3D7892F4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76CBC87B-05F0-47E1-8E7C-3D318B74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Auftraggeber: </a:t>
            </a:r>
            <a:r>
              <a:rPr lang="de-AT" sz="2400" dirty="0">
                <a:solidFill>
                  <a:schemeClr val="tx1"/>
                </a:solidFill>
              </a:rPr>
              <a:t>Energiegenossenschaft Eferding</a:t>
            </a: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Kontakt: </a:t>
            </a:r>
            <a:r>
              <a:rPr lang="de-AT" sz="2400" dirty="0">
                <a:solidFill>
                  <a:schemeClr val="tx1"/>
                </a:solidFill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</a:rPr>
              <a:t>Pötzlberger</a:t>
            </a:r>
            <a:r>
              <a:rPr lang="de-AT" sz="2400" dirty="0">
                <a:solidFill>
                  <a:schemeClr val="tx1"/>
                </a:solidFill>
              </a:rPr>
              <a:t>, </a:t>
            </a:r>
            <a:r>
              <a:rPr lang="de-AT" sz="2400" dirty="0" err="1">
                <a:solidFill>
                  <a:schemeClr val="tx1"/>
                </a:solidFill>
              </a:rPr>
              <a:t>MSc</a:t>
            </a:r>
            <a:endParaRPr lang="de-A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Betreuungslehrer: </a:t>
            </a:r>
            <a:r>
              <a:rPr lang="de-AT" sz="2400" dirty="0">
                <a:solidFill>
                  <a:schemeClr val="tx1"/>
                </a:solidFill>
              </a:rPr>
              <a:t>DI Josef Doppelbauer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57431A51-E2C6-43AB-9885-F4E7A454641D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FF784340-1F57-44CD-97F8-D468E2E823BA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2FD52EFE-101C-4A0B-AD8E-8C5D000ED033}"/>
              </a:ext>
            </a:extLst>
          </p:cNvPr>
          <p:cNvSpPr txBox="1"/>
          <p:nvPr/>
        </p:nvSpPr>
        <p:spPr>
          <a:xfrm>
            <a:off x="9078686" y="2336000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E8F8F139-035E-4A74-99A0-376418828A91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D21294B0-5D5C-42DD-A071-4120876CB456}"/>
              </a:ext>
            </a:extLst>
          </p:cNvPr>
          <p:cNvSpPr txBox="1"/>
          <p:nvPr/>
        </p:nvSpPr>
        <p:spPr>
          <a:xfrm>
            <a:off x="10026675" y="4648537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645130DF-1238-4E84-B362-D5E315907FBD}"/>
              </a:ext>
            </a:extLst>
          </p:cNvPr>
          <p:cNvSpPr txBox="1">
            <a:spLocks/>
          </p:cNvSpPr>
          <p:nvPr/>
        </p:nvSpPr>
        <p:spPr>
          <a:xfrm>
            <a:off x="3174145" y="2083164"/>
            <a:ext cx="8111067" cy="180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Auftraggeber: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Energiegenossenschaft Eferding</a:t>
            </a: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Kontakt: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Pötzlberger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,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MSc</a:t>
            </a:r>
            <a:endParaRPr lang="de-AT" sz="2400" dirty="0">
              <a:solidFill>
                <a:schemeClr val="tx1"/>
              </a:solidFill>
              <a:latin typeface="raleway"/>
            </a:endParaRP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Betreuungslehrer: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DI Josef Doppelbauer</a:t>
            </a:r>
            <a:endParaRPr lang="de-AT" sz="2400" b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18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7EA70E78-42EA-4340-B10E-CD65AD7F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Planung und Controlling</a:t>
            </a:r>
          </a:p>
          <a:p>
            <a:endParaRPr lang="de-AT" dirty="0"/>
          </a:p>
          <a:p>
            <a:r>
              <a:rPr lang="de-AT" dirty="0"/>
              <a:t>Entwurf der Bildschirmmasken für Web und App (Mock-</a:t>
            </a:r>
            <a:r>
              <a:rPr lang="de-AT" dirty="0" err="1"/>
              <a:t>up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Verfassen von Einreichungen (Jugend Innovativ,…)</a:t>
            </a:r>
          </a:p>
          <a:p>
            <a:endParaRPr lang="de-AT" dirty="0"/>
          </a:p>
          <a:p>
            <a:r>
              <a:rPr lang="de-AT" dirty="0"/>
              <a:t>Kommunikation mit Auftraggeber und verfassen wichtiger Dokumente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7F4D1C19-A8B0-4D37-8157-E04B0B6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" y="1828800"/>
            <a:ext cx="2731477" cy="4135271"/>
          </a:xfrm>
        </p:spPr>
        <p:txBody>
          <a:bodyPr>
            <a:normAutofit/>
          </a:bodyPr>
          <a:lstStyle/>
          <a:p>
            <a:r>
              <a:rPr lang="de-AT" sz="3200" dirty="0"/>
              <a:t>Management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DBC43A2-CE33-40A0-B06B-2D26A99A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51" t="-9083" r="-5727" b="459"/>
          <a:stretch/>
        </p:blipFill>
        <p:spPr>
          <a:xfrm>
            <a:off x="9361132" y="3619"/>
            <a:ext cx="2830868" cy="17569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69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xmlns="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E4E62A81-95AC-4FC1-82AC-BF17ADB8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507642"/>
            <a:ext cx="8276333" cy="44195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Niklas Graf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xmlns="" id="{656E1AB3-02D2-4705-894C-9B29AD7E3A76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raleway"/>
              </a:rPr>
              <a:t>BACKEND-DEV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1354CC71-6CEE-4CB7-B3AA-3E79FAD6EA42}"/>
              </a:ext>
            </a:extLst>
          </p:cNvPr>
          <p:cNvGrpSpPr/>
          <p:nvPr/>
        </p:nvGrpSpPr>
        <p:grpSpPr>
          <a:xfrm>
            <a:off x="3837334" y="2358958"/>
            <a:ext cx="1809345" cy="2661472"/>
            <a:chOff x="3837334" y="2358958"/>
            <a:chExt cx="1809345" cy="26614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xmlns="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xmlns="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BOT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1FA36EB6-5753-4392-A75F-12B7118C6249}"/>
              </a:ext>
            </a:extLst>
          </p:cNvPr>
          <p:cNvGrpSpPr/>
          <p:nvPr/>
        </p:nvGrpSpPr>
        <p:grpSpPr>
          <a:xfrm>
            <a:off x="9544333" y="2488823"/>
            <a:ext cx="2149435" cy="2580241"/>
            <a:chOff x="9544333" y="2488823"/>
            <a:chExt cx="2149435" cy="25802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E7BD2114-35ED-4F1A-94F5-595B2D481EAF}"/>
                </a:ext>
              </a:extLst>
            </p:cNvPr>
            <p:cNvSpPr txBox="1"/>
            <p:nvPr/>
          </p:nvSpPr>
          <p:spPr>
            <a:xfrm>
              <a:off x="9544333" y="4299623"/>
              <a:ext cx="2149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API-LIB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xmlns="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629" y="2488823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08D49ED1-C928-4729-8347-6868B6DFC2D6}"/>
              </a:ext>
            </a:extLst>
          </p:cNvPr>
          <p:cNvGrpSpPr/>
          <p:nvPr/>
        </p:nvGrpSpPr>
        <p:grpSpPr>
          <a:xfrm>
            <a:off x="6577541" y="2708202"/>
            <a:ext cx="2320274" cy="2317092"/>
            <a:chOff x="6661248" y="2714019"/>
            <a:chExt cx="2320274" cy="2317092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SERVER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xmlns="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9" t="10207" r="-2390" b="4914"/>
            <a:stretch/>
          </p:blipFill>
          <p:spPr>
            <a:xfrm>
              <a:off x="6685339" y="2714019"/>
              <a:ext cx="1946059" cy="153697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1F2EEA49-7594-41D5-9EA9-13A497A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Report-Bot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10A1E45-501B-44BE-A838-E22FC6146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08" y="-12656"/>
            <a:ext cx="1381038" cy="1381038"/>
          </a:xfrm>
          <a:prstGeom prst="ellipse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xmlns="" id="{BA670BBC-E1C6-4C28-94DA-8BB0DCE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Herunterladen der Daten vom Netzonline Portal.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Simulierung eines Browsers mit </a:t>
            </a:r>
            <a:r>
              <a:rPr lang="de-AT" sz="2400" dirty="0" err="1"/>
              <a:t>HTMLUnit</a:t>
            </a:r>
            <a:endParaRPr lang="de-AT" sz="2400" dirty="0"/>
          </a:p>
          <a:p>
            <a:r>
              <a:rPr lang="de-AT" sz="2400" dirty="0"/>
              <a:t>Extraktion der Daten aus .XLS-Dateien mit Apache POI</a:t>
            </a:r>
          </a:p>
          <a:p>
            <a:r>
              <a:rPr lang="de-AT" sz="2400" dirty="0"/>
              <a:t>Senden der Zählerdaten an API</a:t>
            </a:r>
          </a:p>
          <a:p>
            <a:r>
              <a:rPr lang="de-AT" sz="2400" dirty="0"/>
              <a:t>Erfassung von Temperaturdaten mittels </a:t>
            </a:r>
            <a:r>
              <a:rPr lang="de-AT" sz="2400" dirty="0" err="1"/>
              <a:t>OpenWeatherMap</a:t>
            </a:r>
            <a:r>
              <a:rPr lang="de-AT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DC2F981B-5987-4716-B35E-70F51ED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Webserver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71C4D0A3-29F4-4440-A501-64CC251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/>
              <a:t>Implementierung der Client- und Serverseitigen Logik mit JavaScript / </a:t>
            </a:r>
            <a:r>
              <a:rPr lang="de-AT" sz="2400" dirty="0" err="1"/>
              <a:t>JavaServer</a:t>
            </a:r>
            <a:r>
              <a:rPr lang="de-AT" sz="2400" dirty="0"/>
              <a:t> Faces für </a:t>
            </a:r>
            <a:r>
              <a:rPr lang="de-AT" sz="2400" b="1" dirty="0"/>
              <a:t>AEMS</a:t>
            </a:r>
            <a:r>
              <a:rPr lang="de-AT" sz="2400" dirty="0"/>
              <a:t> und </a:t>
            </a:r>
            <a:r>
              <a:rPr lang="de-AT" sz="2400" b="1" dirty="0"/>
              <a:t>AEMS-Admin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Register / Login / Logout</a:t>
            </a:r>
          </a:p>
          <a:p>
            <a:r>
              <a:rPr lang="de-AT" sz="2400" dirty="0"/>
              <a:t>Freigabe / Ablehnung neuer Benutzer/Benutzerinnen</a:t>
            </a:r>
          </a:p>
          <a:p>
            <a:r>
              <a:rPr lang="de-AT" sz="2400" dirty="0"/>
              <a:t>Verwaltung von Userobjekten</a:t>
            </a:r>
          </a:p>
          <a:p>
            <a:r>
              <a:rPr lang="de-AT" sz="2400" dirty="0"/>
              <a:t>Anzeige von Statistiken und Download dieser als PDF</a:t>
            </a:r>
          </a:p>
          <a:p>
            <a:r>
              <a:rPr lang="de-AT" sz="2400" dirty="0"/>
              <a:t>„</a:t>
            </a:r>
            <a:r>
              <a:rPr lang="de-AT" sz="2400" dirty="0" err="1"/>
              <a:t>Transpilierung</a:t>
            </a:r>
            <a:r>
              <a:rPr lang="de-AT" sz="2400" dirty="0"/>
              <a:t>“ von Benutzer/Benutzerinnen Eingaben in AEMS-</a:t>
            </a:r>
            <a:r>
              <a:rPr lang="de-AT" sz="2400" dirty="0" err="1"/>
              <a:t>Script</a:t>
            </a:r>
            <a:endParaRPr lang="de-AT" sz="2400" dirty="0"/>
          </a:p>
          <a:p>
            <a:endParaRPr lang="de-AT" sz="2400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8A779A2-02F3-464A-A000-06E75746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9" t="10207" r="-2390" b="4914"/>
          <a:stretch/>
        </p:blipFill>
        <p:spPr>
          <a:xfrm>
            <a:off x="10245941" y="0"/>
            <a:ext cx="1946059" cy="15369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244FA43-BC73-42D1-8D26-6C3E48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Klassenbibliothek zur Erstellung von JSON zwecks API-Kommunikation. </a:t>
            </a:r>
            <a:br>
              <a:rPr lang="de-AT" sz="2400" dirty="0"/>
            </a:br>
            <a:r>
              <a:rPr lang="de-AT" sz="2400" dirty="0"/>
              <a:t>JSON-Library: GSON (von Google)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Authentifikation bei der API</a:t>
            </a:r>
          </a:p>
          <a:p>
            <a:r>
              <a:rPr lang="de-AT" sz="2400" dirty="0"/>
              <a:t>Encoding / Verschlüsselung (BASE64 und AES) der sensiblen Daten</a:t>
            </a:r>
          </a:p>
          <a:p>
            <a:r>
              <a:rPr lang="de-AT" sz="2400" dirty="0"/>
              <a:t>Einfaches Response-Handling</a:t>
            </a:r>
          </a:p>
          <a:p>
            <a:endParaRPr lang="de-AT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85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E2492793-6659-4AB2-A5A9-6FA6B5AE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264596"/>
            <a:ext cx="8544601" cy="145587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C1D6828-E39C-47FB-9CDF-239970F13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45" y="2977489"/>
            <a:ext cx="7287455" cy="4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xmlns="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Sebastian Mandl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xmlns="" id="{AB3B8D62-40BA-4B53-A6ED-29D70923114E}"/>
              </a:ext>
            </a:extLst>
          </p:cNvPr>
          <p:cNvSpPr/>
          <p:nvPr/>
        </p:nvSpPr>
        <p:spPr>
          <a:xfrm>
            <a:off x="4970566" y="579283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latin typeface="raleway"/>
              </a:rPr>
              <a:t>BACKEND-DEV</a:t>
            </a:r>
            <a:endParaRPr lang="de-AT" sz="2400" dirty="0">
              <a:latin typeface="raleway"/>
            </a:endParaRPr>
          </a:p>
        </p:txBody>
      </p:sp>
      <p:pic>
        <p:nvPicPr>
          <p:cNvPr id="1027" name="Picture 3" descr="C:\Users\Sebastian\Desktop\icon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0" y="1877604"/>
            <a:ext cx="2057400" cy="16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astian\Desktop\postgre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67" y="2135250"/>
            <a:ext cx="2474595" cy="11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astian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13" y="4206241"/>
            <a:ext cx="2009944" cy="12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astian\Desktop\1_MsIHB2ZBXbzRq-9DfriRH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41" y="4376923"/>
            <a:ext cx="2729640" cy="9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311097" y="3883075"/>
            <a:ext cx="24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AEMS</a:t>
            </a:r>
            <a:r>
              <a:rPr lang="en-US" sz="3600" dirty="0" smtClean="0"/>
              <a:t>Script</a:t>
            </a:r>
            <a:endParaRPr lang="en-US" dirty="0"/>
          </a:p>
        </p:txBody>
      </p:sp>
      <p:pic>
        <p:nvPicPr>
          <p:cNvPr id="1031" name="Picture 7" descr="C:\Users\Sebastian\Desktop\imag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59" y="1671864"/>
            <a:ext cx="1460182" cy="14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835540" y="3094334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1032" name="Picture 8" descr="C:\Users\Sebastian\Desktop\raspberrypi-car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05" y="5018440"/>
            <a:ext cx="2811780" cy="14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Erstellung eines passenden relationalen Modells</a:t>
            </a:r>
          </a:p>
          <a:p>
            <a:endParaRPr lang="de-AT" dirty="0" smtClean="0"/>
          </a:p>
          <a:p>
            <a:r>
              <a:rPr lang="de-AT" dirty="0" smtClean="0"/>
              <a:t>Entwicklung von Datenbankfunktionen (PLJAVA)</a:t>
            </a:r>
          </a:p>
          <a:p>
            <a:pPr lvl="1"/>
            <a:r>
              <a:rPr lang="de-AT" dirty="0" smtClean="0"/>
              <a:t>Validierungsaufgaben (keine gleichen Datensätze)</a:t>
            </a:r>
          </a:p>
          <a:p>
            <a:pPr lvl="1"/>
            <a:r>
              <a:rPr lang="de-AT" dirty="0" smtClean="0"/>
              <a:t>Google </a:t>
            </a:r>
            <a:r>
              <a:rPr lang="de-AT" dirty="0" err="1" smtClean="0"/>
              <a:t>Firebase</a:t>
            </a:r>
            <a:r>
              <a:rPr lang="de-AT" dirty="0" smtClean="0"/>
              <a:t> Cloud Messaging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1174</Words>
  <Application>Microsoft Office PowerPoint</Application>
  <PresentationFormat>Benutzerdefiniert</PresentationFormat>
  <Paragraphs>250</Paragraphs>
  <Slides>24</Slides>
  <Notes>14</Notes>
  <HiddenSlides>3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HDOfficeLightV0</vt:lpstr>
      <vt:lpstr>1_HDOfficeLightV0</vt:lpstr>
      <vt:lpstr>PowerPoint-Präsentation</vt:lpstr>
      <vt:lpstr>Partner    Team</vt:lpstr>
      <vt:lpstr>Aufgaben Niklas Graf</vt:lpstr>
      <vt:lpstr>Report-Bot</vt:lpstr>
      <vt:lpstr>Webserver</vt:lpstr>
      <vt:lpstr>API-LIB</vt:lpstr>
      <vt:lpstr>API-LIB</vt:lpstr>
      <vt:lpstr>Aufgaben Sebastian Mandl</vt:lpstr>
      <vt:lpstr>Datenbank</vt:lpstr>
      <vt:lpstr>Rest API</vt:lpstr>
      <vt:lpstr>Encryption</vt:lpstr>
      <vt:lpstr>AEMS Script</vt:lpstr>
      <vt:lpstr>AEMS Script Beispiel</vt:lpstr>
      <vt:lpstr>Raspberry PI</vt:lpstr>
      <vt:lpstr>OPENHAB</vt:lpstr>
      <vt:lpstr>Aufgaben Lukas Knoll</vt:lpstr>
      <vt:lpstr>Android App</vt:lpstr>
      <vt:lpstr>Web (Frontend)</vt:lpstr>
      <vt:lpstr>Web  (Kommunikation)</vt:lpstr>
      <vt:lpstr>Management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Sebastian Mandl</cp:lastModifiedBy>
  <cp:revision>217</cp:revision>
  <dcterms:created xsi:type="dcterms:W3CDTF">2017-05-31T10:56:12Z</dcterms:created>
  <dcterms:modified xsi:type="dcterms:W3CDTF">2018-05-16T12:33:56Z</dcterms:modified>
</cp:coreProperties>
</file>