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jpg" ContentType="image/png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32" r:id="rId3"/>
  </p:sldMasterIdLst>
  <p:notesMasterIdLst>
    <p:notesMasterId r:id="rId17"/>
  </p:notesMasterIdLst>
  <p:sldIdLst>
    <p:sldId id="257" r:id="rId4"/>
    <p:sldId id="258" r:id="rId5"/>
    <p:sldId id="274" r:id="rId6"/>
    <p:sldId id="280" r:id="rId7"/>
    <p:sldId id="268" r:id="rId8"/>
    <p:sldId id="269" r:id="rId9"/>
    <p:sldId id="270" r:id="rId10"/>
    <p:sldId id="273" r:id="rId11"/>
    <p:sldId id="282" r:id="rId12"/>
    <p:sldId id="271" r:id="rId13"/>
    <p:sldId id="272" r:id="rId14"/>
    <p:sldId id="281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DFDF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20" autoAdjust="0"/>
  </p:normalViewPr>
  <p:slideViewPr>
    <p:cSldViewPr snapToGrid="0">
      <p:cViewPr varScale="1">
        <p:scale>
          <a:sx n="80" d="100"/>
          <a:sy n="80" d="100"/>
        </p:scale>
        <p:origin x="132" y="438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Verbrauchsübersicht: Einfach und doch umfangreich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29FDCD18-03B2-466F-AD17-CC864E58AD7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880ACA7B-D017-4EC0-9CA8-DBA24DA4D848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>
            <a:latin typeface="raleway"/>
          </a:endParaRPr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 custLinFactNeighborY="-142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A8767-DA60-4A4B-ACE4-B89D4E8CBA78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5D262D2-0E43-4BAE-916A-9B9CF1E190A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AT">
              <a:latin typeface="raleway"/>
            </a:rPr>
            <a:t>Registrierung</a:t>
          </a:r>
          <a:endParaRPr lang="de-AT" dirty="0">
            <a:latin typeface="raleway"/>
          </a:endParaRPr>
        </a:p>
      </dgm:t>
    </dgm:pt>
    <dgm:pt modelId="{1799EAEE-DE6A-448E-BE23-BDF0A88195DC}" type="parTrans" cxnId="{68E40619-D209-43B0-B473-6C83185B2C1B}">
      <dgm:prSet/>
      <dgm:spPr/>
      <dgm:t>
        <a:bodyPr/>
        <a:lstStyle/>
        <a:p>
          <a:endParaRPr lang="de-AT"/>
        </a:p>
      </dgm:t>
    </dgm:pt>
    <dgm:pt modelId="{ED66E4B9-9712-4DA3-8058-65324025A5D7}" type="sibTrans" cxnId="{68E40619-D209-43B0-B473-6C83185B2C1B}">
      <dgm:prSet/>
      <dgm:spPr/>
      <dgm:t>
        <a:bodyPr/>
        <a:lstStyle/>
        <a:p>
          <a:endParaRPr lang="de-AT"/>
        </a:p>
      </dgm:t>
    </dgm:pt>
    <dgm:pt modelId="{A1F136DD-F11D-474C-A1C1-665B24EBB83A}">
      <dgm:prSet phldrT="[Text]"/>
      <dgm:spPr>
        <a:solidFill>
          <a:schemeClr val="accent1"/>
        </a:solidFill>
      </dgm:spPr>
      <dgm:t>
        <a:bodyPr/>
        <a:lstStyle/>
        <a:p>
          <a:r>
            <a:rPr lang="de-AT" dirty="0">
              <a:latin typeface="raleway"/>
            </a:rPr>
            <a:t>E-Mail Bestätigung</a:t>
          </a:r>
        </a:p>
      </dgm:t>
    </dgm:pt>
    <dgm:pt modelId="{E334496A-1429-489E-AEAA-A74FFAF44258}" type="parTrans" cxnId="{950BB69D-C92D-452D-9BDE-50F465A64408}">
      <dgm:prSet/>
      <dgm:spPr/>
      <dgm:t>
        <a:bodyPr/>
        <a:lstStyle/>
        <a:p>
          <a:endParaRPr lang="de-AT"/>
        </a:p>
      </dgm:t>
    </dgm:pt>
    <dgm:pt modelId="{3B43770E-8A10-4D0C-95C1-9FE286A8959C}" type="sibTrans" cxnId="{950BB69D-C92D-452D-9BDE-50F465A64408}">
      <dgm:prSet/>
      <dgm:spPr/>
      <dgm:t>
        <a:bodyPr/>
        <a:lstStyle/>
        <a:p>
          <a:endParaRPr lang="de-AT"/>
        </a:p>
      </dgm:t>
    </dgm:pt>
    <dgm:pt modelId="{30A61D54-7993-482B-A3E9-8BA5F647EE60}">
      <dgm:prSet phldrT="[Text]"/>
      <dgm:spPr>
        <a:solidFill>
          <a:srgbClr val="00B0F0"/>
        </a:solidFill>
      </dgm:spPr>
      <dgm:t>
        <a:bodyPr/>
        <a:lstStyle/>
        <a:p>
          <a:r>
            <a:rPr lang="de-AT" dirty="0">
              <a:latin typeface="raleway"/>
            </a:rPr>
            <a:t>Freigabe durch einen Administrator</a:t>
          </a:r>
        </a:p>
      </dgm:t>
    </dgm:pt>
    <dgm:pt modelId="{5A75B210-15B7-41B5-A6D1-F2856FE394DF}" type="parTrans" cxnId="{A25AFA34-622C-4EA4-A1CD-6A91CF67FD77}">
      <dgm:prSet/>
      <dgm:spPr/>
      <dgm:t>
        <a:bodyPr/>
        <a:lstStyle/>
        <a:p>
          <a:endParaRPr lang="de-AT"/>
        </a:p>
      </dgm:t>
    </dgm:pt>
    <dgm:pt modelId="{6D586BC7-1F8F-4E5E-A61A-EF3B7ACA24E0}" type="sibTrans" cxnId="{A25AFA34-622C-4EA4-A1CD-6A91CF67FD77}">
      <dgm:prSet/>
      <dgm:spPr/>
      <dgm:t>
        <a:bodyPr/>
        <a:lstStyle/>
        <a:p>
          <a:endParaRPr lang="de-AT"/>
        </a:p>
      </dgm:t>
    </dgm:pt>
    <dgm:pt modelId="{13A6E527-F7EA-47FE-94E1-4E2877C9B5DA}" type="pres">
      <dgm:prSet presAssocID="{2A4A8767-DA60-4A4B-ACE4-B89D4E8CBA78}" presName="Name0" presStyleCnt="0">
        <dgm:presLayoutVars>
          <dgm:dir/>
          <dgm:resizeHandles val="exact"/>
        </dgm:presLayoutVars>
      </dgm:prSet>
      <dgm:spPr/>
    </dgm:pt>
    <dgm:pt modelId="{57149C23-7B50-4A00-9C6E-E0CCE65E8CDF}" type="pres">
      <dgm:prSet presAssocID="{C5D262D2-0E43-4BAE-916A-9B9CF1E190AD}" presName="parTxOnly" presStyleLbl="node1" presStyleIdx="0" presStyleCnt="3" custLinFactY="-389" custLinFactNeighborX="4514" custLinFactNeighborY="-100000">
        <dgm:presLayoutVars>
          <dgm:bulletEnabled val="1"/>
        </dgm:presLayoutVars>
      </dgm:prSet>
      <dgm:spPr/>
    </dgm:pt>
    <dgm:pt modelId="{F4D282A2-6C96-49E0-BF5F-52F6618C7D94}" type="pres">
      <dgm:prSet presAssocID="{ED66E4B9-9712-4DA3-8058-65324025A5D7}" presName="parSpace" presStyleCnt="0"/>
      <dgm:spPr/>
    </dgm:pt>
    <dgm:pt modelId="{C471C92D-0EEA-41E5-BB9C-D39DC87F08DE}" type="pres">
      <dgm:prSet presAssocID="{A1F136DD-F11D-474C-A1C1-665B24EBB83A}" presName="parTxOnly" presStyleLbl="node1" presStyleIdx="1" presStyleCnt="3" custLinFactY="-389" custLinFactNeighborX="-5086" custLinFactNeighborY="-100000">
        <dgm:presLayoutVars>
          <dgm:bulletEnabled val="1"/>
        </dgm:presLayoutVars>
      </dgm:prSet>
      <dgm:spPr/>
    </dgm:pt>
    <dgm:pt modelId="{90809399-5136-46D7-BD8D-65FAFB653754}" type="pres">
      <dgm:prSet presAssocID="{3B43770E-8A10-4D0C-95C1-9FE286A8959C}" presName="parSpace" presStyleCnt="0"/>
      <dgm:spPr/>
    </dgm:pt>
    <dgm:pt modelId="{993BDD51-19F7-42F6-9F70-8278BEFF2114}" type="pres">
      <dgm:prSet presAssocID="{30A61D54-7993-482B-A3E9-8BA5F647EE60}" presName="parTxOnly" presStyleLbl="node1" presStyleIdx="2" presStyleCnt="3" custLinFactY="-389" custLinFactNeighborX="-5086" custLinFactNeighborY="-100000">
        <dgm:presLayoutVars>
          <dgm:bulletEnabled val="1"/>
        </dgm:presLayoutVars>
      </dgm:prSet>
      <dgm:spPr/>
    </dgm:pt>
  </dgm:ptLst>
  <dgm:cxnLst>
    <dgm:cxn modelId="{68E40619-D209-43B0-B473-6C83185B2C1B}" srcId="{2A4A8767-DA60-4A4B-ACE4-B89D4E8CBA78}" destId="{C5D262D2-0E43-4BAE-916A-9B9CF1E190AD}" srcOrd="0" destOrd="0" parTransId="{1799EAEE-DE6A-448E-BE23-BDF0A88195DC}" sibTransId="{ED66E4B9-9712-4DA3-8058-65324025A5D7}"/>
    <dgm:cxn modelId="{A25AFA34-622C-4EA4-A1CD-6A91CF67FD77}" srcId="{2A4A8767-DA60-4A4B-ACE4-B89D4E8CBA78}" destId="{30A61D54-7993-482B-A3E9-8BA5F647EE60}" srcOrd="2" destOrd="0" parTransId="{5A75B210-15B7-41B5-A6D1-F2856FE394DF}" sibTransId="{6D586BC7-1F8F-4E5E-A61A-EF3B7ACA24E0}"/>
    <dgm:cxn modelId="{6677C15E-38F1-45B2-8077-BA752A734F69}" type="presOf" srcId="{2A4A8767-DA60-4A4B-ACE4-B89D4E8CBA78}" destId="{13A6E527-F7EA-47FE-94E1-4E2877C9B5DA}" srcOrd="0" destOrd="0" presId="urn:microsoft.com/office/officeart/2005/8/layout/hChevron3"/>
    <dgm:cxn modelId="{FD70ED4D-5339-42BB-BC5B-07BACE5818DF}" type="presOf" srcId="{A1F136DD-F11D-474C-A1C1-665B24EBB83A}" destId="{C471C92D-0EEA-41E5-BB9C-D39DC87F08DE}" srcOrd="0" destOrd="0" presId="urn:microsoft.com/office/officeart/2005/8/layout/hChevron3"/>
    <dgm:cxn modelId="{D79CED91-EC2B-4ACE-A55E-8C54ED54EEB0}" type="presOf" srcId="{C5D262D2-0E43-4BAE-916A-9B9CF1E190AD}" destId="{57149C23-7B50-4A00-9C6E-E0CCE65E8CDF}" srcOrd="0" destOrd="0" presId="urn:microsoft.com/office/officeart/2005/8/layout/hChevron3"/>
    <dgm:cxn modelId="{950BB69D-C92D-452D-9BDE-50F465A64408}" srcId="{2A4A8767-DA60-4A4B-ACE4-B89D4E8CBA78}" destId="{A1F136DD-F11D-474C-A1C1-665B24EBB83A}" srcOrd="1" destOrd="0" parTransId="{E334496A-1429-489E-AEAA-A74FFAF44258}" sibTransId="{3B43770E-8A10-4D0C-95C1-9FE286A8959C}"/>
    <dgm:cxn modelId="{FCA12BB6-476E-4231-ACAF-7D9F196F5F7B}" type="presOf" srcId="{30A61D54-7993-482B-A3E9-8BA5F647EE60}" destId="{993BDD51-19F7-42F6-9F70-8278BEFF2114}" srcOrd="0" destOrd="0" presId="urn:microsoft.com/office/officeart/2005/8/layout/hChevron3"/>
    <dgm:cxn modelId="{EAE0A2F6-3A93-4CBC-AA0F-D773757E85DD}" type="presParOf" srcId="{13A6E527-F7EA-47FE-94E1-4E2877C9B5DA}" destId="{57149C23-7B50-4A00-9C6E-E0CCE65E8CDF}" srcOrd="0" destOrd="0" presId="urn:microsoft.com/office/officeart/2005/8/layout/hChevron3"/>
    <dgm:cxn modelId="{D3667270-2D4B-4AE5-9908-E47560CBA343}" type="presParOf" srcId="{13A6E527-F7EA-47FE-94E1-4E2877C9B5DA}" destId="{F4D282A2-6C96-49E0-BF5F-52F6618C7D94}" srcOrd="1" destOrd="0" presId="urn:microsoft.com/office/officeart/2005/8/layout/hChevron3"/>
    <dgm:cxn modelId="{2CA16017-384F-406C-A4A4-6633E33D697D}" type="presParOf" srcId="{13A6E527-F7EA-47FE-94E1-4E2877C9B5DA}" destId="{C471C92D-0EEA-41E5-BB9C-D39DC87F08DE}" srcOrd="2" destOrd="0" presId="urn:microsoft.com/office/officeart/2005/8/layout/hChevron3"/>
    <dgm:cxn modelId="{1DBFE62A-C7C9-46C2-8091-7AAD3F6DB9C7}" type="presParOf" srcId="{13A6E527-F7EA-47FE-94E1-4E2877C9B5DA}" destId="{90809399-5136-46D7-BD8D-65FAFB653754}" srcOrd="3" destOrd="0" presId="urn:microsoft.com/office/officeart/2005/8/layout/hChevron3"/>
    <dgm:cxn modelId="{39BEF181-4E65-43D0-8D94-575C7EDB7368}" type="presParOf" srcId="{13A6E527-F7EA-47FE-94E1-4E2877C9B5DA}" destId="{993BDD51-19F7-42F6-9F70-8278BEFF2114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2063667" y="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Verbrauchsübersicht: Einfach und doch umfangreich</a:t>
          </a:r>
        </a:p>
      </dsp:txBody>
      <dsp:txXfrm rot="10800000">
        <a:off x="2365971" y="0"/>
        <a:ext cx="6690570" cy="1209216"/>
      </dsp:txXfrm>
    </dsp:sp>
    <dsp:sp modelId="{AAB652E3-FDA0-44CB-90FF-80E2D89895F4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Anpassbares Alarmsystem bei Verbrauchsabweichungen</a:t>
          </a:r>
        </a:p>
      </dsp:txBody>
      <dsp:txXfrm rot="10800000">
        <a:off x="2365971" y="1571060"/>
        <a:ext cx="6690570" cy="1209216"/>
      </dsp:txXfrm>
    </dsp:sp>
    <dsp:sp modelId="{2260B914-91A2-4B1D-94C1-0FCAC80D8BC1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800" kern="1200" dirty="0">
              <a:latin typeface="raleway"/>
            </a:rPr>
            <a:t>Verfügbarkeit: Sowohl am Desktop-PC als auch am Smartphone/Tablet</a:t>
          </a:r>
        </a:p>
      </dsp:txBody>
      <dsp:txXfrm rot="10800000">
        <a:off x="2365971" y="3141237"/>
        <a:ext cx="6690570" cy="1209216"/>
      </dsp:txXfrm>
    </dsp:sp>
    <dsp:sp modelId="{9C10485F-1131-4424-863D-ED7EDF549E8E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49C23-7B50-4A00-9C6E-E0CCE65E8CDF}">
      <dsp:nvSpPr>
        <dsp:cNvPr id="0" name=""/>
        <dsp:cNvSpPr/>
      </dsp:nvSpPr>
      <dsp:spPr>
        <a:xfrm>
          <a:off x="32657" y="190312"/>
          <a:ext cx="3210642" cy="1284256"/>
        </a:xfrm>
        <a:prstGeom prst="homePlate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>
              <a:latin typeface="raleway"/>
            </a:rPr>
            <a:t>Registrierung</a:t>
          </a:r>
          <a:endParaRPr lang="de-AT" sz="2200" kern="1200" dirty="0">
            <a:latin typeface="raleway"/>
          </a:endParaRPr>
        </a:p>
      </dsp:txBody>
      <dsp:txXfrm>
        <a:off x="32657" y="190312"/>
        <a:ext cx="2889578" cy="1284256"/>
      </dsp:txXfrm>
    </dsp:sp>
    <dsp:sp modelId="{C471C92D-0EEA-41E5-BB9C-D39DC87F08DE}">
      <dsp:nvSpPr>
        <dsp:cNvPr id="0" name=""/>
        <dsp:cNvSpPr/>
      </dsp:nvSpPr>
      <dsp:spPr>
        <a:xfrm>
          <a:off x="2539526" y="190312"/>
          <a:ext cx="3210642" cy="1284256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>
              <a:latin typeface="raleway"/>
            </a:rPr>
            <a:t>E-Mail Bestätigung</a:t>
          </a:r>
        </a:p>
      </dsp:txBody>
      <dsp:txXfrm>
        <a:off x="3181654" y="190312"/>
        <a:ext cx="1926386" cy="1284256"/>
      </dsp:txXfrm>
    </dsp:sp>
    <dsp:sp modelId="{993BDD51-19F7-42F6-9F70-8278BEFF2114}">
      <dsp:nvSpPr>
        <dsp:cNvPr id="0" name=""/>
        <dsp:cNvSpPr/>
      </dsp:nvSpPr>
      <dsp:spPr>
        <a:xfrm>
          <a:off x="5108040" y="190312"/>
          <a:ext cx="3210642" cy="1284256"/>
        </a:xfrm>
        <a:prstGeom prst="chevron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>
              <a:latin typeface="raleway"/>
            </a:rPr>
            <a:t>Freigabe durch einen Administrator</a:t>
          </a:r>
        </a:p>
      </dsp:txBody>
      <dsp:txXfrm>
        <a:off x="5750168" y="190312"/>
        <a:ext cx="1926386" cy="1284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Maximal 1 Folie mit Projektteam und Auftraggeber!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46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D69B14D4-4B85-495E-AC58-E74CC49E69BA}"/>
              </a:ext>
            </a:extLst>
          </p:cNvPr>
          <p:cNvSpPr/>
          <p:nvPr userDrawn="1"/>
        </p:nvSpPr>
        <p:spPr>
          <a:xfrm>
            <a:off x="-191069" y="-109182"/>
            <a:ext cx="12774305" cy="7137779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31E90-CDB4-4665-9325-74C8F1124F54}"/>
              </a:ext>
            </a:extLst>
          </p:cNvPr>
          <p:cNvSpPr/>
          <p:nvPr userDrawn="1"/>
        </p:nvSpPr>
        <p:spPr>
          <a:xfrm>
            <a:off x="-191069" y="6127845"/>
            <a:ext cx="12651475" cy="7301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1E8443E-9103-4129-A3AB-FEFA8D0590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1051" y="340485"/>
            <a:ext cx="5298097" cy="533698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928B40-1478-4A97-911F-09CC7359D2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75" y="2475566"/>
            <a:ext cx="6657504" cy="141308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C36CDD8-824E-466F-A20D-07F0A3A1CFF3}"/>
              </a:ext>
            </a:extLst>
          </p:cNvPr>
          <p:cNvSpPr txBox="1"/>
          <p:nvPr userDrawn="1"/>
        </p:nvSpPr>
        <p:spPr>
          <a:xfrm>
            <a:off x="3810335" y="4059486"/>
            <a:ext cx="55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00" b="0" dirty="0" err="1">
                <a:latin typeface="raleway"/>
              </a:rPr>
              <a:t>the</a:t>
            </a:r>
            <a:r>
              <a:rPr lang="de-DE" sz="2400" b="0" dirty="0">
                <a:latin typeface="raleway"/>
              </a:rPr>
              <a:t> easy </a:t>
            </a:r>
            <a:r>
              <a:rPr lang="de-DE" sz="2400" b="0" dirty="0" err="1">
                <a:latin typeface="raleway"/>
              </a:rPr>
              <a:t>way</a:t>
            </a:r>
            <a:r>
              <a:rPr lang="de-DE" sz="2400" b="0" dirty="0">
                <a:latin typeface="raleway"/>
              </a:rPr>
              <a:t> </a:t>
            </a:r>
            <a:r>
              <a:rPr lang="de-DE" sz="2400" b="0" dirty="0" err="1">
                <a:latin typeface="raleway"/>
              </a:rPr>
              <a:t>to</a:t>
            </a:r>
            <a:r>
              <a:rPr lang="de-DE" sz="2400" b="0" dirty="0">
                <a:latin typeface="raleway"/>
              </a:rPr>
              <a:t> save </a:t>
            </a:r>
            <a:r>
              <a:rPr lang="de-DE" sz="2400" b="0" dirty="0" err="1">
                <a:solidFill>
                  <a:srgbClr val="00B0F0"/>
                </a:solidFill>
                <a:latin typeface="raleway"/>
              </a:rPr>
              <a:t>energy</a:t>
            </a:r>
            <a:endParaRPr lang="en-US" sz="2400" b="0" dirty="0">
              <a:solidFill>
                <a:srgbClr val="00B0F0"/>
              </a:solidFill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284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1642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271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19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6104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00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8476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6534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1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28112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679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DCCA32F-4BD6-4506-A562-BB4CC206BE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37727" r="5884" b="38110"/>
          <a:stretch/>
        </p:blipFill>
        <p:spPr>
          <a:xfrm>
            <a:off x="4326340" y="-1"/>
            <a:ext cx="7492620" cy="165709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463" y="1774210"/>
            <a:ext cx="8354497" cy="4244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4E26A68-709D-4E70-9F45-5A52F71BF970}"/>
              </a:ext>
            </a:extLst>
          </p:cNvPr>
          <p:cNvSpPr/>
          <p:nvPr userDrawn="1"/>
        </p:nvSpPr>
        <p:spPr>
          <a:xfrm>
            <a:off x="0" y="1760560"/>
            <a:ext cx="2825086" cy="43513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964" y="2063073"/>
            <a:ext cx="2389579" cy="374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44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raleway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3" panose="05040102010807070707" pitchFamily="18" charset="2"/>
        <a:buChar char=""/>
        <a:defRPr sz="2800" kern="1200">
          <a:solidFill>
            <a:schemeClr val="tx1"/>
          </a:solidFill>
          <a:latin typeface="raleway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3" panose="05040102010807070707" pitchFamily="18" charset="2"/>
        <a:buChar char=""/>
        <a:defRPr sz="2400" kern="1200">
          <a:solidFill>
            <a:schemeClr val="tx1"/>
          </a:solidFill>
          <a:latin typeface="raleway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15.05.2018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64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C42AC9F-6861-45C9-930C-92DB566A24DB}"/>
              </a:ext>
            </a:extLst>
          </p:cNvPr>
          <p:cNvSpPr/>
          <p:nvPr/>
        </p:nvSpPr>
        <p:spPr>
          <a:xfrm>
            <a:off x="-274864" y="6044946"/>
            <a:ext cx="13618028" cy="11505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5000">
        <p15:prstTrans prst="peelOff"/>
      </p:transition>
    </mc:Choice>
    <mc:Fallback xmlns="">
      <p:transition spd="slow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787C53BD-7750-47E2-9BBD-4B094AB4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2" y="1958719"/>
            <a:ext cx="9102538" cy="3960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63073"/>
            <a:ext cx="2815389" cy="3746310"/>
          </a:xfrm>
        </p:spPr>
        <p:txBody>
          <a:bodyPr>
            <a:normAutofit/>
          </a:bodyPr>
          <a:lstStyle/>
          <a:p>
            <a:r>
              <a:rPr lang="de-AT" sz="3200" dirty="0"/>
              <a:t>Zweistufige Registrierung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6E1C8B-87A0-45E5-AE09-835D96A27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803973"/>
              </p:ext>
            </p:extLst>
          </p:nvPr>
        </p:nvGraphicFramePr>
        <p:xfrm>
          <a:off x="3463925" y="1774825"/>
          <a:ext cx="8355013" cy="4243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3A0134A-A418-4A72-949E-4C74263EEDC6}"/>
              </a:ext>
            </a:extLst>
          </p:cNvPr>
          <p:cNvSpPr txBox="1"/>
          <p:nvPr/>
        </p:nvSpPr>
        <p:spPr>
          <a:xfrm>
            <a:off x="3414943" y="3477987"/>
            <a:ext cx="8112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raleway"/>
              </a:rPr>
              <a:t>Bei der Registrierung müssen Benutzername und Passwort von Netzonline eingegeben werden.</a:t>
            </a:r>
          </a:p>
          <a:p>
            <a:endParaRPr lang="de-AT" sz="2400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Somit wird verhindert, dass sich jemand unter falschem Namen registriert.</a:t>
            </a:r>
          </a:p>
        </p:txBody>
      </p:sp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43C4B-2455-4A13-AFB1-D3546BC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5C36C-9EFA-4254-83BE-0B79069AC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3200" dirty="0"/>
              <a:t>Erweiterung des Anwendungsbereiches von AEMS – Zugang auch für Unternehmen und Privathaushalte.</a:t>
            </a:r>
          </a:p>
          <a:p>
            <a:pPr marL="0" indent="0">
              <a:buNone/>
            </a:pPr>
            <a:endParaRPr lang="de-AT" sz="3200" dirty="0"/>
          </a:p>
          <a:p>
            <a:pPr marL="0" indent="0">
              <a:buNone/>
            </a:pPr>
            <a:r>
              <a:rPr lang="de-AT" sz="3200" dirty="0"/>
              <a:t>Erweiterung der Software um nützliche Features für Smartphone und Web.</a:t>
            </a:r>
          </a:p>
        </p:txBody>
      </p:sp>
    </p:spTree>
    <p:extLst>
      <p:ext uri="{BB962C8B-B14F-4D97-AF65-F5344CB8AC3E}">
        <p14:creationId xmlns:p14="http://schemas.microsoft.com/office/powerpoint/2010/main" val="3734868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Vielen Dank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3028495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21250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61AA3BA1-62FE-454D-AF25-56EB7647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233657" cy="3746310"/>
          </a:xfrm>
        </p:spPr>
        <p:txBody>
          <a:bodyPr>
            <a:normAutofit/>
          </a:bodyPr>
          <a:lstStyle/>
          <a:p>
            <a:r>
              <a:rPr lang="de-AT" dirty="0"/>
              <a:t>Partner</a:t>
            </a:r>
            <a:br>
              <a:rPr lang="de-AT" dirty="0"/>
            </a:br>
            <a:br>
              <a:rPr lang="de-AT" dirty="0"/>
            </a:br>
            <a:br>
              <a:rPr lang="de-AT" dirty="0"/>
            </a:br>
            <a:br>
              <a:rPr lang="de-AT" dirty="0"/>
            </a:br>
            <a:r>
              <a:rPr lang="de-AT" dirty="0"/>
              <a:t>Team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2F92163-20EC-4769-A04E-7D590CBBD755}"/>
              </a:ext>
            </a:extLst>
          </p:cNvPr>
          <p:cNvSpPr/>
          <p:nvPr/>
        </p:nvSpPr>
        <p:spPr>
          <a:xfrm>
            <a:off x="2946401" y="1777999"/>
            <a:ext cx="9017769" cy="2209801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BBAD2CB-5225-4112-B09A-E978E0262666}"/>
              </a:ext>
            </a:extLst>
          </p:cNvPr>
          <p:cNvSpPr/>
          <p:nvPr/>
        </p:nvSpPr>
        <p:spPr>
          <a:xfrm>
            <a:off x="2946400" y="4086225"/>
            <a:ext cx="9017769" cy="2029183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216FF-1024-4550-81C5-FCB32473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62" y="2181138"/>
            <a:ext cx="8111067" cy="180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Auftraggeber: </a:t>
            </a:r>
            <a:r>
              <a:rPr lang="de-AT" sz="2400" dirty="0"/>
              <a:t>Energiegenossenschaft Eferding</a:t>
            </a:r>
          </a:p>
          <a:p>
            <a:pPr marL="0" indent="0">
              <a:buNone/>
            </a:pPr>
            <a:r>
              <a:rPr lang="de-AT" sz="2400" b="1" dirty="0"/>
              <a:t>Kontakt: </a:t>
            </a:r>
            <a:r>
              <a:rPr lang="de-AT" sz="2400" dirty="0"/>
              <a:t>Ing. Herbert </a:t>
            </a:r>
            <a:r>
              <a:rPr lang="de-AT" sz="2400" dirty="0" err="1"/>
              <a:t>Pötzlberger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  <a:p>
            <a:pPr marL="0" indent="0">
              <a:buNone/>
            </a:pPr>
            <a:r>
              <a:rPr lang="de-AT" sz="2400" b="1" dirty="0"/>
              <a:t>Betreuungslehrer: </a:t>
            </a:r>
            <a:r>
              <a:rPr lang="de-AT" sz="2400" dirty="0"/>
              <a:t>DI Josef Doppelbauer</a:t>
            </a:r>
            <a:endParaRPr lang="de-AT" sz="2400" b="1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2A79D3-ED92-40E3-843A-D8CFEB826BA1}"/>
              </a:ext>
            </a:extLst>
          </p:cNvPr>
          <p:cNvSpPr txBox="1"/>
          <p:nvPr/>
        </p:nvSpPr>
        <p:spPr>
          <a:xfrm>
            <a:off x="9078686" y="2384987"/>
            <a:ext cx="311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PARTNER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E233711-236D-4126-BD5A-942A12B7FC56}"/>
              </a:ext>
            </a:extLst>
          </p:cNvPr>
          <p:cNvSpPr txBox="1">
            <a:spLocks/>
          </p:cNvSpPr>
          <p:nvPr/>
        </p:nvSpPr>
        <p:spPr>
          <a:xfrm>
            <a:off x="3140362" y="4394128"/>
            <a:ext cx="9051638" cy="1447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"/>
              <a:defRPr sz="28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3" panose="05040102010807070707" pitchFamily="18" charset="2"/>
              <a:buChar char=""/>
              <a:defRPr sz="2400" kern="1200">
                <a:solidFill>
                  <a:schemeClr val="tx1"/>
                </a:solidFill>
                <a:latin typeface="raleway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Projektleiter: </a:t>
            </a:r>
            <a:r>
              <a:rPr lang="de-AT" sz="2400" dirty="0"/>
              <a:t>Lukas Knoll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Niklas Graf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de-AT" sz="2400" b="1" dirty="0"/>
              <a:t>Projektmitglied: </a:t>
            </a:r>
            <a:r>
              <a:rPr lang="de-AT" sz="2400" dirty="0"/>
              <a:t>Sebastian Mandl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D8C44E-99A4-4EBF-ABF3-5A10731B53B2}"/>
              </a:ext>
            </a:extLst>
          </p:cNvPr>
          <p:cNvSpPr txBox="1"/>
          <p:nvPr/>
        </p:nvSpPr>
        <p:spPr>
          <a:xfrm>
            <a:off x="10026675" y="4599550"/>
            <a:ext cx="1921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800" dirty="0">
                <a:solidFill>
                  <a:schemeClr val="bg1"/>
                </a:solidFill>
                <a:latin typeface="raleway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891" y="2211340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798" y="2211340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61" y="2240461"/>
            <a:ext cx="1242519" cy="17208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4170050" y="4383181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Projektleiter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31606" y="4363920"/>
            <a:ext cx="214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9506930" y="436391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>
                <a:latin typeface="raleway"/>
              </a:rPr>
              <a:t>Teammitglied</a:t>
            </a:r>
            <a:endParaRPr lang="de-AT" b="1" dirty="0">
              <a:latin typeface="raleway"/>
            </a:endParaRPr>
          </a:p>
          <a:p>
            <a:r>
              <a:rPr lang="de-AT" sz="2400" dirty="0">
                <a:latin typeface="raleway"/>
              </a:rPr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59B2C8-2C43-42C9-9F73-5B277DFFB273}"/>
              </a:ext>
            </a:extLst>
          </p:cNvPr>
          <p:cNvSpPr txBox="1"/>
          <p:nvPr/>
        </p:nvSpPr>
        <p:spPr>
          <a:xfrm>
            <a:off x="3797085" y="1973311"/>
            <a:ext cx="7501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latin typeface="raleway"/>
              </a:rPr>
              <a:t>AEMS</a:t>
            </a:r>
            <a:r>
              <a:rPr lang="de-AT" sz="2800" dirty="0">
                <a:latin typeface="raleway"/>
              </a:rPr>
              <a:t> ist ein System zur </a:t>
            </a:r>
            <a:r>
              <a:rPr lang="de-AT" sz="2800" b="1" dirty="0">
                <a:latin typeface="raleway"/>
              </a:rPr>
              <a:t>Überwachung</a:t>
            </a:r>
            <a:r>
              <a:rPr lang="de-AT" sz="2800" dirty="0">
                <a:latin typeface="raleway"/>
              </a:rPr>
              <a:t> von </a:t>
            </a:r>
            <a:r>
              <a:rPr lang="de-AT" sz="2800" b="1" dirty="0">
                <a:latin typeface="raleway"/>
              </a:rPr>
              <a:t>Energieverbräuchen</a:t>
            </a:r>
            <a:r>
              <a:rPr lang="de-AT" sz="2800" dirty="0">
                <a:latin typeface="raleway"/>
              </a:rPr>
              <a:t> in öffentlichen Gebäuden.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3120F3-1C13-4F08-8CBB-139A24A84817}"/>
              </a:ext>
            </a:extLst>
          </p:cNvPr>
          <p:cNvSpPr txBox="1"/>
          <p:nvPr/>
        </p:nvSpPr>
        <p:spPr>
          <a:xfrm>
            <a:off x="3797085" y="3825389"/>
            <a:ext cx="7904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raleway"/>
              </a:rPr>
              <a:t>Daten werden </a:t>
            </a:r>
            <a:r>
              <a:rPr lang="de-AT" sz="2800" b="1" dirty="0">
                <a:latin typeface="raleway"/>
              </a:rPr>
              <a:t>gesammelt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ausgewertet.</a:t>
            </a:r>
            <a:r>
              <a:rPr lang="de-AT" sz="2800" dirty="0">
                <a:latin typeface="raleway"/>
              </a:rPr>
              <a:t> Begutachtung mittels </a:t>
            </a:r>
            <a:r>
              <a:rPr lang="de-AT" sz="2800" b="1" dirty="0">
                <a:latin typeface="raleway"/>
              </a:rPr>
              <a:t>Statistiken</a:t>
            </a:r>
            <a:r>
              <a:rPr lang="de-AT" sz="2800" dirty="0">
                <a:latin typeface="raleway"/>
              </a:rPr>
              <a:t>, </a:t>
            </a:r>
            <a:r>
              <a:rPr lang="de-AT" sz="2800" b="1" dirty="0">
                <a:latin typeface="raleway"/>
              </a:rPr>
              <a:t>Berichten</a:t>
            </a:r>
            <a:r>
              <a:rPr lang="de-AT" sz="2800" dirty="0">
                <a:latin typeface="raleway"/>
              </a:rPr>
              <a:t> und </a:t>
            </a:r>
            <a:r>
              <a:rPr lang="de-AT" sz="2800" b="1" dirty="0">
                <a:latin typeface="raleway"/>
              </a:rPr>
              <a:t>Benachrichtigungen.</a:t>
            </a:r>
            <a:endParaRPr lang="de-AT" sz="2800" dirty="0">
              <a:latin typeface="raleway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DE7A77-21F8-43F7-B489-BAF54E4AD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600" dirty="0"/>
              <a:t>Was ist AEMS?</a:t>
            </a:r>
          </a:p>
        </p:txBody>
      </p:sp>
    </p:spTree>
    <p:extLst>
      <p:ext uri="{BB962C8B-B14F-4D97-AF65-F5344CB8AC3E}">
        <p14:creationId xmlns:p14="http://schemas.microsoft.com/office/powerpoint/2010/main" val="1983797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16770"/>
              </p:ext>
            </p:extLst>
          </p:nvPr>
        </p:nvGraphicFramePr>
        <p:xfrm>
          <a:off x="2113945" y="174423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el 4">
            <a:extLst>
              <a:ext uri="{FF2B5EF4-FFF2-40B4-BE49-F238E27FC236}">
                <a16:creationId xmlns:a16="http://schemas.microsoft.com/office/drawing/2014/main" id="{27AB5C5B-12C4-41C7-AAE4-468D98E6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AEMS?</a:t>
            </a:r>
          </a:p>
        </p:txBody>
      </p:sp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2063073"/>
            <a:ext cx="2581893" cy="3746310"/>
          </a:xfrm>
        </p:spPr>
        <p:txBody>
          <a:bodyPr>
            <a:normAutofit/>
          </a:bodyPr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22" y="2027430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073"/>
            <a:ext cx="2694214" cy="3746310"/>
          </a:xfrm>
        </p:spPr>
        <p:txBody>
          <a:bodyPr>
            <a:normAutofit/>
          </a:bodyPr>
          <a:lstStyle/>
          <a:p>
            <a:r>
              <a:rPr lang="de-AT" dirty="0"/>
              <a:t>Verbrauchs-statistiken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773590"/>
            <a:ext cx="5684649" cy="4325276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35" y="1716219"/>
            <a:ext cx="5684400" cy="444001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3200" dirty="0"/>
              <a:t>Unterwegs immer informiert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4163787" y="1542968"/>
            <a:ext cx="2923274" cy="470160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564215" y="1542969"/>
            <a:ext cx="2858400" cy="47017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64EFE-9C2C-42C5-9CA0-6E638F2D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1385D02C-FBB5-4D93-875F-042B3C8FD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433" y="192107"/>
            <a:ext cx="8595626" cy="6473786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970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000">
        <p15:prstTrans prst="peelOff"/>
      </p:transition>
    </mc:Choice>
    <mc:Fallback xmlns="">
      <p:transition spd="slow" advTm="8000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213</Words>
  <Application>Microsoft Office PowerPoint</Application>
  <PresentationFormat>Breitbild</PresentationFormat>
  <Paragraphs>55</Paragraphs>
  <Slides>13</Slides>
  <Notes>4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raleway</vt:lpstr>
      <vt:lpstr>Wingdings 2</vt:lpstr>
      <vt:lpstr>Wingdings 3</vt:lpstr>
      <vt:lpstr>HDOfficeLightV0</vt:lpstr>
      <vt:lpstr>1_HDOfficeLightV0</vt:lpstr>
      <vt:lpstr>2_HDOfficeLightV0</vt:lpstr>
      <vt:lpstr>PowerPoint-Präsentation</vt:lpstr>
      <vt:lpstr>Partner    Team</vt:lpstr>
      <vt:lpstr>Das Team</vt:lpstr>
      <vt:lpstr>Was ist AEMS?</vt:lpstr>
      <vt:lpstr>Warum AEMS?</vt:lpstr>
      <vt:lpstr>Integration mit Netz-online</vt:lpstr>
      <vt:lpstr>Verbrauchs-statistiken</vt:lpstr>
      <vt:lpstr>Unterwegs immer informiert</vt:lpstr>
      <vt:lpstr>Raspberry PI Tool</vt:lpstr>
      <vt:lpstr>Grafischer Editor </vt:lpstr>
      <vt:lpstr>Zweistufige Registrierung</vt:lpstr>
      <vt:lpstr>Vision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167</cp:revision>
  <dcterms:created xsi:type="dcterms:W3CDTF">2017-05-31T10:56:12Z</dcterms:created>
  <dcterms:modified xsi:type="dcterms:W3CDTF">2018-05-15T06:53:45Z</dcterms:modified>
</cp:coreProperties>
</file>