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1"/>
  </p:notesMasterIdLst>
  <p:sldIdLst>
    <p:sldId id="257" r:id="rId4"/>
    <p:sldId id="258" r:id="rId5"/>
    <p:sldId id="274" r:id="rId6"/>
    <p:sldId id="280" r:id="rId7"/>
    <p:sldId id="268" r:id="rId8"/>
    <p:sldId id="276" r:id="rId9"/>
    <p:sldId id="281" r:id="rId10"/>
    <p:sldId id="269" r:id="rId11"/>
    <p:sldId id="270" r:id="rId12"/>
    <p:sldId id="272" r:id="rId13"/>
    <p:sldId id="273" r:id="rId14"/>
    <p:sldId id="275" r:id="rId15"/>
    <p:sldId id="271" r:id="rId16"/>
    <p:sldId id="278" r:id="rId17"/>
    <p:sldId id="277" r:id="rId18"/>
    <p:sldId id="27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8" autoAdjust="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>
        <p:guide pos="2320"/>
        <p:guide pos="6970"/>
        <p:guide orient="horz" pos="2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/>
      <dgm:t>
        <a:bodyPr/>
        <a:lstStyle/>
        <a:p>
          <a:r>
            <a:rPr lang="de-AT" dirty="0"/>
            <a:t>Verbrauchsübersicht: Einfach und doch umfangreich!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/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/>
        </a:p>
      </dgm:t>
    </dgm:pt>
    <dgm:pt modelId="{29FDCD18-03B2-466F-AD17-CC864E58AD70}">
      <dgm:prSet phldrT="[Text]"/>
      <dgm:spPr/>
      <dgm:t>
        <a:bodyPr/>
        <a:lstStyle/>
        <a:p>
          <a:r>
            <a:rPr lang="de-AT" dirty="0"/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/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/>
        </a:p>
      </dgm:t>
    </dgm:pt>
    <dgm:pt modelId="{880ACA7B-D017-4EC0-9CA8-DBA24DA4D848}">
      <dgm:prSet phldrT="[Text]"/>
      <dgm:spPr/>
      <dgm:t>
        <a:bodyPr/>
        <a:lstStyle/>
        <a:p>
          <a:r>
            <a:rPr lang="de-AT" dirty="0"/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/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/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Verbrauchsübersicht: Einfach und doch umfangreich!</a:t>
          </a:r>
        </a:p>
      </dsp:txBody>
      <dsp:txXfrm rot="10800000">
        <a:off x="1936062" y="3996"/>
        <a:ext cx="4509225" cy="1421534"/>
      </dsp:txXfrm>
    </dsp:sp>
    <dsp:sp modelId="{AAB652E3-FDA0-44CB-90FF-80E2D89895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Anpassbares Alarmsystem bei Verbrauchsabweichungen</a:t>
          </a:r>
        </a:p>
      </dsp:txBody>
      <dsp:txXfrm rot="10800000">
        <a:off x="1936062" y="1849870"/>
        <a:ext cx="4509225" cy="1421534"/>
      </dsp:txXfrm>
    </dsp:sp>
    <dsp:sp modelId="{2260B914-91A2-4B1D-94C1-0FCAC80D8BC1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Verfügbarkeit: Sowohl am Desktop-PC als auch am Smartphone/Tablet</a:t>
          </a:r>
        </a:p>
      </dsp:txBody>
      <dsp:txXfrm rot="10800000">
        <a:off x="1936062" y="3695743"/>
        <a:ext cx="4509225" cy="1421534"/>
      </dsp:txXfrm>
    </dsp:sp>
    <dsp:sp modelId="{9C10485F-1131-4424-863D-ED7EDF549E8E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98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05.04.2018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Administration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57FC7-1AC6-464F-91DD-2171BBC3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" r="68289" b="26033"/>
          <a:stretch/>
        </p:blipFill>
        <p:spPr>
          <a:xfrm>
            <a:off x="4879921" y="375425"/>
            <a:ext cx="5451195" cy="61071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 – App, um auch unterwegs stets informiert zu sein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3771900" y="472360"/>
            <a:ext cx="3676650" cy="591328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772399" y="472360"/>
            <a:ext cx="3594947" cy="59132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61AA5-67AA-453E-8D31-4E6F2672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Raspberry PI Tool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7B01AB-AD24-4CDD-9B47-537C9A8F8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49" y="383206"/>
            <a:ext cx="8088161" cy="6091588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2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  <a:br>
              <a:rPr lang="de-AT" dirty="0"/>
            </a:br>
            <a:r>
              <a:rPr lang="de-AT" dirty="0"/>
              <a:t>(</a:t>
            </a:r>
            <a:r>
              <a:rPr lang="de-AT" dirty="0" err="1"/>
              <a:t>WebUI</a:t>
            </a:r>
            <a:r>
              <a:rPr lang="de-AT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487DCA-4362-4417-A357-7E61DBE0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2" y="1640750"/>
            <a:ext cx="8219553" cy="3576500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50801-E510-494E-8394-592A8579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FDFDC-2D89-4394-9088-2E375F2B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888" y="609600"/>
            <a:ext cx="7873553" cy="5759116"/>
          </a:xfrm>
        </p:spPr>
        <p:txBody>
          <a:bodyPr>
            <a:normAutofit/>
          </a:bodyPr>
          <a:lstStyle/>
          <a:p>
            <a:r>
              <a:rPr lang="de-AT" sz="2400" dirty="0"/>
              <a:t>Das System wird anfangs in Oberösterreich eingesetzt und anschließend auf ganz Österreich ausgedehnt</a:t>
            </a:r>
          </a:p>
          <a:p>
            <a:endParaRPr lang="de-AT" sz="2400" dirty="0"/>
          </a:p>
          <a:p>
            <a:r>
              <a:rPr lang="de-AT" sz="2400" dirty="0"/>
              <a:t>Energiegenossenschaft Eferding und drei weitere Energieregionen nutzen das System.</a:t>
            </a:r>
          </a:p>
          <a:p>
            <a:pPr lvl="1"/>
            <a:r>
              <a:rPr lang="de-AT" sz="2000" dirty="0"/>
              <a:t>Etwa 15.000 Zählpunkte</a:t>
            </a:r>
          </a:p>
          <a:p>
            <a:pPr lvl="1"/>
            <a:endParaRPr lang="de-AT" sz="2000" dirty="0"/>
          </a:p>
          <a:p>
            <a:r>
              <a:rPr lang="de-AT" sz="2400" dirty="0"/>
              <a:t>Veröffentlichung auch für Firmen geplant</a:t>
            </a:r>
          </a:p>
          <a:p>
            <a:pPr lvl="1"/>
            <a:endParaRPr lang="de-AT" sz="2000" dirty="0"/>
          </a:p>
          <a:p>
            <a:r>
              <a:rPr lang="de-AT" sz="2400" dirty="0"/>
              <a:t>Genutzt wird das System für </a:t>
            </a:r>
          </a:p>
          <a:p>
            <a:pPr lvl="1"/>
            <a:r>
              <a:rPr lang="de-AT" sz="2000" dirty="0"/>
              <a:t>Gebäude</a:t>
            </a:r>
          </a:p>
          <a:p>
            <a:pPr lvl="1"/>
            <a:r>
              <a:rPr lang="de-AT" sz="2000" dirty="0"/>
              <a:t>Maschinen</a:t>
            </a:r>
          </a:p>
          <a:p>
            <a:pPr lvl="1"/>
            <a:r>
              <a:rPr lang="de-AT" sz="2000" dirty="0"/>
              <a:t>Einzelne Räume</a:t>
            </a:r>
          </a:p>
          <a:p>
            <a:pPr lvl="1"/>
            <a:r>
              <a:rPr lang="de-AT" sz="2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2700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61211-58B5-4ED3-93B0-8B64D3F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Einsparung von Kosten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C61C-9CDB-4756-AAE5-F18C5A04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3916439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de-AT" sz="4000" b="1" dirty="0"/>
              <a:t>10.000 </a:t>
            </a:r>
            <a:r>
              <a:rPr lang="de-AT" sz="2800" dirty="0"/>
              <a:t>kWh Strom kosten über </a:t>
            </a:r>
            <a:r>
              <a:rPr lang="de-AT" sz="4000" b="1" dirty="0"/>
              <a:t>2.200€</a:t>
            </a:r>
          </a:p>
          <a:p>
            <a:pPr marL="502920" lvl="1" indent="0">
              <a:buNone/>
            </a:pPr>
            <a:r>
              <a:rPr lang="de-AT" sz="2400" dirty="0"/>
              <a:t>(Preis pro kWh ca. 22,5 Cent)</a:t>
            </a:r>
          </a:p>
          <a:p>
            <a:pPr marL="502920" lvl="1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AT" sz="4000" b="1" dirty="0"/>
              <a:t>     1.000 </a:t>
            </a:r>
            <a:r>
              <a:rPr lang="de-AT" sz="2800" dirty="0"/>
              <a:t>m³</a:t>
            </a:r>
            <a:r>
              <a:rPr lang="de-AT" sz="4000" b="1" dirty="0"/>
              <a:t> </a:t>
            </a:r>
            <a:r>
              <a:rPr lang="de-AT" sz="2800" dirty="0"/>
              <a:t>Erdgas kosten </a:t>
            </a:r>
            <a:r>
              <a:rPr lang="de-AT" sz="4000" b="1" dirty="0"/>
              <a:t>500€</a:t>
            </a:r>
          </a:p>
          <a:p>
            <a:pPr marL="0" indent="0">
              <a:buNone/>
            </a:pPr>
            <a:r>
              <a:rPr lang="de-AT" sz="2400" dirty="0"/>
              <a:t>        (Preis pro m³ ca. 50 Cent)</a:t>
            </a:r>
          </a:p>
          <a:p>
            <a:pPr marL="0" indent="0">
              <a:buNone/>
            </a:pPr>
            <a:endParaRPr lang="de-AT" sz="36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22D8A89-65DD-4255-B064-62628DA0E493}"/>
              </a:ext>
            </a:extLst>
          </p:cNvPr>
          <p:cNvSpPr txBox="1"/>
          <p:nvPr/>
        </p:nvSpPr>
        <p:spPr>
          <a:xfrm>
            <a:off x="4920026" y="5708978"/>
            <a:ext cx="52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Energiekosten: https://www.e-control.at </a:t>
            </a:r>
          </a:p>
        </p:txBody>
      </p:sp>
    </p:spTree>
    <p:extLst>
      <p:ext uri="{BB962C8B-B14F-4D97-AF65-F5344CB8AC3E}">
        <p14:creationId xmlns:p14="http://schemas.microsoft.com/office/powerpoint/2010/main" val="19075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5B2CF-DC19-4607-97C5-497CC107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Effekt auf die Umwelt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88C9C-CD7A-473E-83BA-7E765A8C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buNone/>
            </a:pPr>
            <a:r>
              <a:rPr lang="de-AT" sz="2800" dirty="0"/>
              <a:t>Ersparnis von </a:t>
            </a:r>
            <a:r>
              <a:rPr lang="de-AT" sz="4000" b="1" dirty="0"/>
              <a:t>10.000</a:t>
            </a:r>
            <a:r>
              <a:rPr lang="de-AT" sz="2800" dirty="0"/>
              <a:t> kWh Strom, ergibt ein CO2 Äquivalent von über </a:t>
            </a:r>
            <a:r>
              <a:rPr lang="de-AT" sz="4000" b="1" dirty="0"/>
              <a:t>3.000</a:t>
            </a:r>
            <a:r>
              <a:rPr lang="de-AT" sz="2800" dirty="0"/>
              <a:t> kg.</a:t>
            </a:r>
          </a:p>
          <a:p>
            <a:pPr marL="502920" lvl="1" indent="0">
              <a:buNone/>
            </a:pPr>
            <a:endParaRPr lang="de-AT" sz="2800" dirty="0"/>
          </a:p>
          <a:p>
            <a:pPr marL="502920" lvl="1" indent="0">
              <a:buNone/>
            </a:pPr>
            <a:r>
              <a:rPr lang="de-AT" sz="2800" dirty="0"/>
              <a:t>Eine Einsparung von </a:t>
            </a:r>
            <a:r>
              <a:rPr lang="de-AT" sz="4000" b="1" dirty="0"/>
              <a:t>1.000</a:t>
            </a:r>
            <a:r>
              <a:rPr lang="de-AT" sz="2800" dirty="0"/>
              <a:t> m³ Erdgas, ergibt ca. </a:t>
            </a:r>
            <a:r>
              <a:rPr lang="de-AT" sz="4000" b="1" dirty="0"/>
              <a:t>2.500</a:t>
            </a:r>
            <a:r>
              <a:rPr lang="de-AT" sz="2800" dirty="0"/>
              <a:t> kg CO2.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277C0B-006D-47E2-9C10-3916B3AF7594}"/>
              </a:ext>
            </a:extLst>
          </p:cNvPr>
          <p:cNvSpPr txBox="1"/>
          <p:nvPr/>
        </p:nvSpPr>
        <p:spPr>
          <a:xfrm>
            <a:off x="4252660" y="5993892"/>
            <a:ext cx="74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- Einsparungspotential: Energiegenossenschaft Region Eferding</a:t>
            </a:r>
          </a:p>
          <a:p>
            <a:r>
              <a:rPr lang="de-AT" dirty="0"/>
              <a:t>Quelle – CO2 </a:t>
            </a:r>
            <a:r>
              <a:rPr lang="de-AT" dirty="0" err="1"/>
              <a:t>Aquivalent</a:t>
            </a:r>
            <a:r>
              <a:rPr lang="de-AT" dirty="0"/>
              <a:t>: http://www.umweltbundesamt.at</a:t>
            </a:r>
          </a:p>
        </p:txBody>
      </p:sp>
    </p:spTree>
    <p:extLst>
      <p:ext uri="{BB962C8B-B14F-4D97-AF65-F5344CB8AC3E}">
        <p14:creationId xmlns:p14="http://schemas.microsoft.com/office/powerpoint/2010/main" val="9921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 für Ihr Interesse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2065110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14392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123837"/>
            <a:ext cx="3188076" cy="4601183"/>
          </a:xfrm>
        </p:spPr>
        <p:txBody>
          <a:bodyPr>
            <a:normAutofit/>
          </a:bodyPr>
          <a:lstStyle/>
          <a:p>
            <a:r>
              <a:rPr lang="de-AT" sz="3400" dirty="0"/>
              <a:t>Auftraggeber</a:t>
            </a:r>
            <a:br>
              <a:rPr lang="de-AT" sz="3400" dirty="0"/>
            </a:br>
            <a:r>
              <a:rPr lang="de-AT" sz="3400" dirty="0"/>
              <a:t>und</a:t>
            </a:r>
            <a:br>
              <a:rPr lang="de-AT" sz="3400" dirty="0"/>
            </a:br>
            <a:r>
              <a:rPr lang="de-AT" sz="3400" dirty="0"/>
              <a:t>Betreuungslehrer</a:t>
            </a:r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16" y="241453"/>
            <a:ext cx="3188076" cy="12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11CDE74-BD6E-4FB4-A331-FF588864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2" y="1458231"/>
            <a:ext cx="1569402" cy="20925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D17646-29D6-45F2-A0D1-0CDBDA7A026F}"/>
              </a:ext>
            </a:extLst>
          </p:cNvPr>
          <p:cNvSpPr txBox="1"/>
          <p:nvPr/>
        </p:nvSpPr>
        <p:spPr>
          <a:xfrm>
            <a:off x="6126907" y="1904334"/>
            <a:ext cx="492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Ansprechperson der Energiegenossenschaft</a:t>
            </a:r>
            <a:endParaRPr lang="de-AT" b="1" dirty="0"/>
          </a:p>
          <a:p>
            <a:r>
              <a:rPr lang="de-AT" sz="2400" dirty="0"/>
              <a:t>Ing. Herbert </a:t>
            </a:r>
            <a:r>
              <a:rPr lang="de-AT" sz="2400" dirty="0" err="1"/>
              <a:t>Pölzlberger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</p:txBody>
      </p:sp>
      <p:pic>
        <p:nvPicPr>
          <p:cNvPr id="10" name="Picture 6" descr="Ähnliches Foto">
            <a:extLst>
              <a:ext uri="{FF2B5EF4-FFF2-40B4-BE49-F238E27FC236}">
                <a16:creationId xmlns:a16="http://schemas.microsoft.com/office/drawing/2014/main" id="{C7567902-29CD-4167-AFE3-91D387AD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64" y="3918662"/>
            <a:ext cx="1552576" cy="21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55A1F2-6F9C-4D87-A4D5-3293D6BE7DAB}"/>
              </a:ext>
            </a:extLst>
          </p:cNvPr>
          <p:cNvSpPr txBox="1"/>
          <p:nvPr/>
        </p:nvSpPr>
        <p:spPr>
          <a:xfrm>
            <a:off x="6126907" y="459949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Betreuungslehrer</a:t>
            </a:r>
            <a:endParaRPr lang="de-AT" b="1" dirty="0"/>
          </a:p>
          <a:p>
            <a:r>
              <a:rPr lang="de-AT" sz="2400" dirty="0"/>
              <a:t>DI Josef Doppelbauer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2" y="757573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5" y="2568833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1" y="4467424"/>
            <a:ext cx="1207007" cy="16716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6896920" y="1202240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Projektleiter</a:t>
            </a:r>
            <a:endParaRPr lang="de-AT" b="1" dirty="0"/>
          </a:p>
          <a:p>
            <a:r>
              <a:rPr lang="de-AT" sz="2400" dirty="0"/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96920" y="300892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6896920" y="4815618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59088-F7AC-4719-BD33-3C335A99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7" y="1123837"/>
            <a:ext cx="3076414" cy="4601183"/>
          </a:xfrm>
        </p:spPr>
        <p:txBody>
          <a:bodyPr/>
          <a:lstStyle/>
          <a:p>
            <a:r>
              <a:rPr lang="de-AT" dirty="0"/>
              <a:t>Was ist AEMS?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59B2C8-2C43-42C9-9F73-5B277DFFB273}"/>
              </a:ext>
            </a:extLst>
          </p:cNvPr>
          <p:cNvSpPr txBox="1"/>
          <p:nvPr/>
        </p:nvSpPr>
        <p:spPr>
          <a:xfrm>
            <a:off x="3797085" y="1586390"/>
            <a:ext cx="7501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/>
              <a:t>AEMS</a:t>
            </a:r>
            <a:r>
              <a:rPr lang="de-AT" sz="2800" dirty="0"/>
              <a:t> ist ein System zur </a:t>
            </a:r>
            <a:r>
              <a:rPr lang="de-AT" sz="2800" b="1" dirty="0"/>
              <a:t>Überwachung</a:t>
            </a:r>
            <a:r>
              <a:rPr lang="de-AT" sz="2800" dirty="0"/>
              <a:t> von </a:t>
            </a:r>
            <a:r>
              <a:rPr lang="de-AT" sz="3200" b="1" dirty="0"/>
              <a:t>Energieverbräuchen</a:t>
            </a:r>
            <a:r>
              <a:rPr lang="de-AT" sz="2800" dirty="0"/>
              <a:t> in öffentlichen Gebäuden.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3120F3-1C13-4F08-8CBB-139A24A84817}"/>
              </a:ext>
            </a:extLst>
          </p:cNvPr>
          <p:cNvSpPr txBox="1"/>
          <p:nvPr/>
        </p:nvSpPr>
        <p:spPr>
          <a:xfrm>
            <a:off x="3797085" y="3763505"/>
            <a:ext cx="7904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Daten werden </a:t>
            </a:r>
            <a:r>
              <a:rPr lang="de-AT" sz="3200" b="1" dirty="0"/>
              <a:t>gesammelt</a:t>
            </a:r>
            <a:r>
              <a:rPr lang="de-AT" sz="2800" dirty="0"/>
              <a:t> </a:t>
            </a:r>
            <a:r>
              <a:rPr lang="de-AT" sz="2800"/>
              <a:t>und </a:t>
            </a:r>
            <a:r>
              <a:rPr lang="de-AT" sz="3200" b="1"/>
              <a:t>ausgewertet.</a:t>
            </a:r>
            <a:r>
              <a:rPr lang="de-AT" sz="2800"/>
              <a:t> </a:t>
            </a:r>
            <a:r>
              <a:rPr lang="de-AT" sz="2800" dirty="0"/>
              <a:t>Begutachtung mittels </a:t>
            </a:r>
            <a:r>
              <a:rPr lang="de-AT" sz="3200" b="1" dirty="0"/>
              <a:t>Statistiken</a:t>
            </a:r>
            <a:r>
              <a:rPr lang="de-AT" sz="2800" dirty="0"/>
              <a:t>, </a:t>
            </a:r>
            <a:r>
              <a:rPr lang="de-AT" sz="3200" b="1" dirty="0"/>
              <a:t>Berichten</a:t>
            </a:r>
            <a:r>
              <a:rPr lang="de-AT" sz="2800" dirty="0"/>
              <a:t> und </a:t>
            </a:r>
            <a:r>
              <a:rPr lang="de-AT" sz="3200" b="1" dirty="0"/>
              <a:t>Benachrichtigungen</a:t>
            </a:r>
            <a:r>
              <a:rPr lang="de-AT" sz="2800" dirty="0"/>
              <a:t>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9837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469A9-E1AC-4476-8BA8-537955A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123837"/>
            <a:ext cx="3265714" cy="4601183"/>
          </a:xfrm>
        </p:spPr>
        <p:txBody>
          <a:bodyPr/>
          <a:lstStyle/>
          <a:p>
            <a:r>
              <a:rPr lang="de-AT" dirty="0"/>
              <a:t>Warum AEMS?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62480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9E173-5614-4E3C-ADAC-D846921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Programmier-sprachen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B2D63-3C96-4FF6-80E4-D0BCDBDC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Programmierung</a:t>
            </a:r>
          </a:p>
          <a:p>
            <a:r>
              <a:rPr lang="de-AT"/>
              <a:t>HTML</a:t>
            </a:r>
          </a:p>
          <a:p>
            <a:r>
              <a:rPr lang="de-AT"/>
              <a:t>CSS</a:t>
            </a:r>
          </a:p>
          <a:p>
            <a:r>
              <a:rPr lang="de-AT"/>
              <a:t>Javascript</a:t>
            </a:r>
          </a:p>
          <a:p>
            <a:r>
              <a:rPr lang="de-AT"/>
              <a:t>Java</a:t>
            </a:r>
          </a:p>
          <a:p>
            <a:r>
              <a:rPr lang="de-AT"/>
              <a:t>XML</a:t>
            </a:r>
          </a:p>
          <a:p>
            <a:r>
              <a:rPr lang="de-AT"/>
              <a:t>XHTML</a:t>
            </a:r>
          </a:p>
          <a:p>
            <a:r>
              <a:rPr lang="de-AT"/>
              <a:t>Java Server Faces</a:t>
            </a:r>
          </a:p>
          <a:p>
            <a:r>
              <a:rPr lang="de-AT"/>
              <a:t>SQL </a:t>
            </a:r>
          </a:p>
          <a:p>
            <a:r>
              <a:rPr lang="de-AT"/>
              <a:t>Python</a:t>
            </a:r>
            <a:endParaRPr lang="de-AT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C8E9B5-B1F6-4F6C-894F-131E65C6B0D3}"/>
              </a:ext>
            </a:extLst>
          </p:cNvPr>
          <p:cNvSpPr txBox="1">
            <a:spLocks/>
          </p:cNvSpPr>
          <p:nvPr/>
        </p:nvSpPr>
        <p:spPr>
          <a:xfrm>
            <a:off x="7485617" y="1295845"/>
            <a:ext cx="3293532" cy="426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800" b="1" dirty="0"/>
              <a:t>Libraries</a:t>
            </a:r>
            <a:endParaRPr lang="de-AT" dirty="0"/>
          </a:p>
          <a:p>
            <a:r>
              <a:rPr lang="de-AT" dirty="0" err="1"/>
              <a:t>MPAndroidchart</a:t>
            </a:r>
            <a:endParaRPr lang="de-AT" dirty="0"/>
          </a:p>
          <a:p>
            <a:r>
              <a:rPr lang="de-AT" dirty="0" err="1"/>
              <a:t>Noty</a:t>
            </a:r>
            <a:endParaRPr lang="de-AT" dirty="0"/>
          </a:p>
          <a:p>
            <a:r>
              <a:rPr lang="de-AT" dirty="0" err="1"/>
              <a:t>Firebase</a:t>
            </a:r>
            <a:r>
              <a:rPr lang="de-AT" dirty="0"/>
              <a:t> Cloud Messaging</a:t>
            </a:r>
          </a:p>
          <a:p>
            <a:r>
              <a:rPr lang="de-AT" dirty="0"/>
              <a:t>Apache POI</a:t>
            </a:r>
          </a:p>
          <a:p>
            <a:r>
              <a:rPr lang="de-AT" dirty="0" err="1"/>
              <a:t>HtmlUnit</a:t>
            </a:r>
            <a:endParaRPr lang="de-AT" dirty="0"/>
          </a:p>
          <a:p>
            <a:r>
              <a:rPr lang="de-AT" dirty="0"/>
              <a:t>PostgreSQL</a:t>
            </a:r>
          </a:p>
          <a:p>
            <a:r>
              <a:rPr lang="de-AT" dirty="0" err="1"/>
              <a:t>CleanModalDialog</a:t>
            </a:r>
            <a:endParaRPr lang="de-AT" dirty="0"/>
          </a:p>
          <a:p>
            <a:r>
              <a:rPr lang="de-AT" dirty="0"/>
              <a:t>Bootstrap</a:t>
            </a:r>
          </a:p>
          <a:p>
            <a:r>
              <a:rPr lang="de-AT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13598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DF46-3049-4390-9AAF-23612349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40EDF9-66DB-4FB0-A439-C95D3F85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01" y="402079"/>
            <a:ext cx="883405" cy="7773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A0D794-1778-42B0-A809-93A38FE113F9}"/>
              </a:ext>
            </a:extLst>
          </p:cNvPr>
          <p:cNvSpPr txBox="1"/>
          <p:nvPr/>
        </p:nvSpPr>
        <p:spPr>
          <a:xfrm>
            <a:off x="3987907" y="647111"/>
            <a:ext cx="312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Im Web Bereich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9E41C7-EBD2-4D89-BFF7-4C939340C554}"/>
              </a:ext>
            </a:extLst>
          </p:cNvPr>
          <p:cNvSpPr txBox="1"/>
          <p:nvPr/>
        </p:nvSpPr>
        <p:spPr>
          <a:xfrm>
            <a:off x="4339522" y="1170331"/>
            <a:ext cx="1972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err="1"/>
              <a:t>jQuery</a:t>
            </a:r>
            <a:endParaRPr lang="de-AT" sz="2400" dirty="0"/>
          </a:p>
        </p:txBody>
      </p:sp>
      <p:pic>
        <p:nvPicPr>
          <p:cNvPr id="1026" name="Picture 2" descr="Database, Icon, Mobile, Technology, Computer, Internet">
            <a:extLst>
              <a:ext uri="{FF2B5EF4-FFF2-40B4-BE49-F238E27FC236}">
                <a16:creationId xmlns:a16="http://schemas.microsoft.com/office/drawing/2014/main" id="{3BF6FAE1-9C10-42D0-AF0E-BD5B6BF0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91" y="1565394"/>
            <a:ext cx="1517543" cy="151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B688612-61DD-4424-9DF1-547E46514A3E}"/>
              </a:ext>
            </a:extLst>
          </p:cNvPr>
          <p:cNvSpPr txBox="1"/>
          <p:nvPr/>
        </p:nvSpPr>
        <p:spPr>
          <a:xfrm>
            <a:off x="8337941" y="2324166"/>
            <a:ext cx="361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Das Backend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B266C3-E0E0-4BD9-89FB-48EED9085F53}"/>
              </a:ext>
            </a:extLst>
          </p:cNvPr>
          <p:cNvSpPr txBox="1"/>
          <p:nvPr/>
        </p:nvSpPr>
        <p:spPr>
          <a:xfrm>
            <a:off x="8446576" y="2866250"/>
            <a:ext cx="2947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Java Technologien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XML , XHTML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PostgreSQL</a:t>
            </a:r>
          </a:p>
        </p:txBody>
      </p:sp>
      <p:pic>
        <p:nvPicPr>
          <p:cNvPr id="1030" name="Picture 6" descr="Gear, Settings, Options, Icon">
            <a:extLst>
              <a:ext uri="{FF2B5EF4-FFF2-40B4-BE49-F238E27FC236}">
                <a16:creationId xmlns:a16="http://schemas.microsoft.com/office/drawing/2014/main" id="{E556C26A-30BC-4257-A117-2ACEB08F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70" y="3144929"/>
            <a:ext cx="777396" cy="7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AA5B28F-5473-40A2-90BC-C567D1AB44C9}"/>
              </a:ext>
            </a:extLst>
          </p:cNvPr>
          <p:cNvSpPr txBox="1"/>
          <p:nvPr/>
        </p:nvSpPr>
        <p:spPr>
          <a:xfrm>
            <a:off x="4083799" y="3564623"/>
            <a:ext cx="276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Open Source 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D53168-C4C6-4E77-92AB-25201887D719}"/>
              </a:ext>
            </a:extLst>
          </p:cNvPr>
          <p:cNvSpPr txBox="1"/>
          <p:nvPr/>
        </p:nvSpPr>
        <p:spPr>
          <a:xfrm>
            <a:off x="4339522" y="4072346"/>
            <a:ext cx="41535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MPAndroidChart</a:t>
            </a:r>
            <a:endParaRPr lang="de-A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Firebase</a:t>
            </a:r>
            <a:r>
              <a:rPr lang="de-AT" sz="2400" dirty="0"/>
              <a:t> Cloud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Apache POI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HtmlUnit</a:t>
            </a:r>
            <a:endParaRPr lang="de-A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Chart.js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…</a:t>
            </a:r>
          </a:p>
          <a:p>
            <a:endParaRPr lang="de-AT" dirty="0"/>
          </a:p>
          <a:p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77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6" y="1533261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AT" dirty="0"/>
              <a:t>Statistiken nach Belieben konfigurieren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9" y="863790"/>
            <a:ext cx="6730818" cy="5121275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6" y="658864"/>
            <a:ext cx="7354326" cy="57443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359</Words>
  <Application>Microsoft Office PowerPoint</Application>
  <PresentationFormat>Breitbild</PresentationFormat>
  <Paragraphs>110</Paragraphs>
  <Slides>17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 2</vt:lpstr>
      <vt:lpstr>HDOfficeLightV0</vt:lpstr>
      <vt:lpstr>1_HDOfficeLightV0</vt:lpstr>
      <vt:lpstr>Rahmen</vt:lpstr>
      <vt:lpstr>AEMS- Advanced Energy Monitoring System</vt:lpstr>
      <vt:lpstr>Auftraggeber und Betreuungslehrer</vt:lpstr>
      <vt:lpstr>Das Team</vt:lpstr>
      <vt:lpstr>Was ist AEMS?</vt:lpstr>
      <vt:lpstr>Warum AEMS?</vt:lpstr>
      <vt:lpstr>Programmier-sprachen</vt:lpstr>
      <vt:lpstr>Verwendete Technologien</vt:lpstr>
      <vt:lpstr>Integration mit Netz-online</vt:lpstr>
      <vt:lpstr>Statistiken nach Belieben konfigurieren</vt:lpstr>
      <vt:lpstr>Einfache Administration</vt:lpstr>
      <vt:lpstr>Android – App, um auch unterwegs stets informiert zu sein</vt:lpstr>
      <vt:lpstr>Raspberry PI Tool</vt:lpstr>
      <vt:lpstr>Grafischer Editor  (WebUI)</vt:lpstr>
      <vt:lpstr>Einsatz</vt:lpstr>
      <vt:lpstr>Einsparung von Kosten</vt:lpstr>
      <vt:lpstr>Effekt auf die Umwelt</vt:lpstr>
      <vt:lpstr>Vielen Dank für Ihr Interesse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113</cp:revision>
  <dcterms:created xsi:type="dcterms:W3CDTF">2017-05-31T10:56:12Z</dcterms:created>
  <dcterms:modified xsi:type="dcterms:W3CDTF">2018-04-05T07:20:45Z</dcterms:modified>
</cp:coreProperties>
</file>