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3"/>
  </p:notesMasterIdLst>
  <p:sldIdLst>
    <p:sldId id="257" r:id="rId3"/>
    <p:sldId id="273" r:id="rId4"/>
    <p:sldId id="261" r:id="rId5"/>
    <p:sldId id="271" r:id="rId6"/>
    <p:sldId id="262" r:id="rId7"/>
    <p:sldId id="274" r:id="rId8"/>
    <p:sldId id="275" r:id="rId9"/>
    <p:sldId id="263" r:id="rId10"/>
    <p:sldId id="264" r:id="rId11"/>
    <p:sldId id="276" r:id="rId12"/>
    <p:sldId id="277" r:id="rId13"/>
    <p:sldId id="282" r:id="rId14"/>
    <p:sldId id="279" r:id="rId15"/>
    <p:sldId id="280" r:id="rId16"/>
    <p:sldId id="281" r:id="rId17"/>
    <p:sldId id="283" r:id="rId18"/>
    <p:sldId id="265" r:id="rId19"/>
    <p:sldId id="269" r:id="rId20"/>
    <p:sldId id="272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71" autoAdjust="0"/>
  </p:normalViewPr>
  <p:slideViewPr>
    <p:cSldViewPr snapToGrid="0">
      <p:cViewPr varScale="1">
        <p:scale>
          <a:sx n="82" d="100"/>
          <a:sy n="82" d="100"/>
        </p:scale>
        <p:origin x="2574" y="96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r>
            <a:rPr lang="de-AT" dirty="0"/>
            <a:t>Vorbereitung der Website für JSF (XHTML)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 custT="1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A7C641C-4F5B-4BDD-942E-F8846BE44EB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Benachrichtigungen für App und Website</a:t>
          </a:r>
        </a:p>
      </dgm:t>
    </dgm:pt>
    <dgm:pt modelId="{EE065C2B-6566-49D1-9A18-503FA97CC918}" type="parTrans" cxnId="{8172500D-00DB-4EE7-B469-A8C4CB238F07}">
      <dgm:prSet/>
      <dgm:spPr/>
      <dgm:t>
        <a:bodyPr/>
        <a:lstStyle/>
        <a:p>
          <a:endParaRPr lang="de-AT"/>
        </a:p>
      </dgm:t>
    </dgm:pt>
    <dgm:pt modelId="{8243C689-0EEE-424D-ABDF-C42EFA5C9983}" type="sibTrans" cxnId="{8172500D-00DB-4EE7-B469-A8C4CB238F07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>
        <a:xfrm rot="10800000">
          <a:off x="1608330" y="196"/>
          <a:ext cx="4972288" cy="1423647"/>
        </a:xfrm>
        <a:prstGeom prst="homePlate">
          <a:avLst/>
        </a:prstGeom>
      </dgm:spPr>
    </dgm:pt>
    <dgm:pt modelId="{D78E0657-8DE3-4B1D-B9D7-CF3163967DE6}" type="pres">
      <dgm:prSet presAssocID="{7CE8BEBC-6F32-4AC5-84B5-CEB9F38F7572}" presName="spacing" presStyleCnt="0"/>
      <dgm:spPr/>
    </dgm:pt>
    <dgm:pt modelId="{E2D558A2-DA61-4E1B-807D-F0600E8748D4}" type="pres">
      <dgm:prSet presAssocID="{CF307BCB-CDEA-4917-ACFE-3C9F6AC72DF3}" presName="composite" presStyleCnt="0"/>
      <dgm:spPr/>
    </dgm:pt>
    <dgm:pt modelId="{020F5142-2390-4CC0-9E87-73DC1120439D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EC1B92-387E-4FB5-A620-9437F830FB84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>
        <a:xfrm rot="10800000">
          <a:off x="1608330" y="1848813"/>
          <a:ext cx="4972288" cy="1423647"/>
        </a:xfrm>
        <a:prstGeom prst="homePlate">
          <a:avLst/>
        </a:prstGeom>
      </dgm:spPr>
    </dgm:pt>
    <dgm:pt modelId="{E03A0CC5-5DF9-4BAB-BCA0-6FBB021DB2F8}" type="pres">
      <dgm:prSet presAssocID="{105870FA-3B57-4AE3-9DA4-47CFA007A7C4}" presName="spacing" presStyleCnt="0"/>
      <dgm:spPr/>
    </dgm:pt>
    <dgm:pt modelId="{9A2E5926-559A-4B35-9F4F-F6F06A13B1D2}" type="pres">
      <dgm:prSet presAssocID="{5A7C641C-4F5B-4BDD-942E-F8846BE44EB0}" presName="composite" presStyleCnt="0"/>
      <dgm:spPr/>
    </dgm:pt>
    <dgm:pt modelId="{3696C9BE-6342-4DE7-B1DA-2E49DA2A8BFB}" type="pres">
      <dgm:prSet presAssocID="{5A7C641C-4F5B-4BDD-942E-F8846BE44EB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8A97F4-6D79-4086-8516-B789D1C66AA3}" type="pres">
      <dgm:prSet presAssocID="{5A7C641C-4F5B-4BDD-942E-F8846BE44EB0}" presName="txShp" presStyleLbl="node1" presStyleIdx="2" presStyleCnt="3">
        <dgm:presLayoutVars>
          <dgm:bulletEnabled val="1"/>
        </dgm:presLayoutVars>
      </dgm:prSet>
      <dgm:spPr/>
    </dgm:pt>
  </dgm:ptLst>
  <dgm:cxnLst>
    <dgm:cxn modelId="{8172500D-00DB-4EE7-B469-A8C4CB238F07}" srcId="{77C88005-57ED-46BB-851F-E7B70AF0F948}" destId="{5A7C641C-4F5B-4BDD-942E-F8846BE44EB0}" srcOrd="2" destOrd="0" parTransId="{EE065C2B-6566-49D1-9A18-503FA97CC918}" sibTransId="{8243C689-0EEE-424D-ABDF-C42EFA5C9983}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9B94050-827B-47D9-82D2-698E3A0CA746}" type="presOf" srcId="{5A7C641C-4F5B-4BDD-942E-F8846BE44EB0}" destId="{8B8A97F4-6D79-4086-8516-B789D1C66AA3}" srcOrd="0" destOrd="0" presId="urn:microsoft.com/office/officeart/2005/8/layout/vList3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DC2765B4-9011-4C5D-826A-8804A0E5A282}" type="presOf" srcId="{CF307BCB-CDEA-4917-ACFE-3C9F6AC72DF3}" destId="{42EC1B92-387E-4FB5-A620-9437F830FB84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1639F2ED-1862-4227-980D-3A1E0CD28F58}" type="presParOf" srcId="{3B490453-3AB5-43BF-A220-8763E9334A62}" destId="{D78E0657-8DE3-4B1D-B9D7-CF3163967DE6}" srcOrd="1" destOrd="0" presId="urn:microsoft.com/office/officeart/2005/8/layout/vList3"/>
    <dgm:cxn modelId="{69194534-FDC4-4037-984E-AB68EA4585F9}" type="presParOf" srcId="{3B490453-3AB5-43BF-A220-8763E9334A62}" destId="{E2D558A2-DA61-4E1B-807D-F0600E8748D4}" srcOrd="2" destOrd="0" presId="urn:microsoft.com/office/officeart/2005/8/layout/vList3"/>
    <dgm:cxn modelId="{8776D8F1-C298-4175-95C5-BCA77EEE35E4}" type="presParOf" srcId="{E2D558A2-DA61-4E1B-807D-F0600E8748D4}" destId="{020F5142-2390-4CC0-9E87-73DC1120439D}" srcOrd="0" destOrd="0" presId="urn:microsoft.com/office/officeart/2005/8/layout/vList3"/>
    <dgm:cxn modelId="{37B7BBAD-F8EB-443E-B4D4-00DB180C0409}" type="presParOf" srcId="{E2D558A2-DA61-4E1B-807D-F0600E8748D4}" destId="{42EC1B92-387E-4FB5-A620-9437F830FB84}" srcOrd="1" destOrd="0" presId="urn:microsoft.com/office/officeart/2005/8/layout/vList3"/>
    <dgm:cxn modelId="{A35456A6-2A6B-40F8-B1D6-0DD012319BE8}" type="presParOf" srcId="{3B490453-3AB5-43BF-A220-8763E9334A62}" destId="{E03A0CC5-5DF9-4BAB-BCA0-6FBB021DB2F8}" srcOrd="3" destOrd="0" presId="urn:microsoft.com/office/officeart/2005/8/layout/vList3"/>
    <dgm:cxn modelId="{5BF2D631-CBF0-48C4-846F-F062F4CF01C7}" type="presParOf" srcId="{3B490453-3AB5-43BF-A220-8763E9334A62}" destId="{9A2E5926-559A-4B35-9F4F-F6F06A13B1D2}" srcOrd="4" destOrd="0" presId="urn:microsoft.com/office/officeart/2005/8/layout/vList3"/>
    <dgm:cxn modelId="{A8637A78-CEC6-414F-A2ED-D2C2236375C7}" type="presParOf" srcId="{9A2E5926-559A-4B35-9F4F-F6F06A13B1D2}" destId="{3696C9BE-6342-4DE7-B1DA-2E49DA2A8BFB}" srcOrd="0" destOrd="0" presId="urn:microsoft.com/office/officeart/2005/8/layout/vList3"/>
    <dgm:cxn modelId="{3DB49E85-CBD7-477C-AD9D-7FFF99458898}" type="presParOf" srcId="{9A2E5926-559A-4B35-9F4F-F6F06A13B1D2}" destId="{8B8A97F4-6D79-4086-8516-B789D1C66A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Frontend-Gestaltung der Webinterfaces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Entwicklung einer Android-App</a:t>
          </a:r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Vorbereitung der Website für JSF (XHTML)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C1B92-387E-4FB5-A620-9437F830FB84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 rot="10800000">
        <a:off x="1964242" y="1848813"/>
        <a:ext cx="4616376" cy="1423647"/>
      </dsp:txXfrm>
    </dsp:sp>
    <dsp:sp modelId="{020F5142-2390-4CC0-9E87-73DC1120439D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A97F4-6D79-4086-8516-B789D1C66AA3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3696C9BE-6342-4DE7-B1DA-2E49DA2A8BFB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pPr lvl="1"/>
            <a:r>
              <a:rPr lang="de-AT" sz="1200" b="1" dirty="0"/>
              <a:t>Zuerst redet einer ca. 3 Minuten für alle, dann präsentiert jeder seinen individuellen Teil für 6 Minuten.</a:t>
            </a: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4816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9670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2117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9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5808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Userobjekte = Statistiken, Berichte, Warnungen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Probleme: Android und Java 7, SSL Trust Store</a:t>
            </a:r>
          </a:p>
          <a:p>
            <a:r>
              <a:rPr lang="de-AT" dirty="0"/>
              <a:t>Lösung: </a:t>
            </a:r>
            <a:r>
              <a:rPr lang="de-AT" dirty="0" err="1"/>
              <a:t>Shading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73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Probleme: Android und Java 7, SSL Trust Store</a:t>
            </a:r>
          </a:p>
          <a:p>
            <a:r>
              <a:rPr lang="de-AT" dirty="0"/>
              <a:t>Lösung: </a:t>
            </a:r>
            <a:r>
              <a:rPr lang="de-AT" dirty="0" err="1"/>
              <a:t>Shading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89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249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514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3400" y="1600200"/>
            <a:ext cx="2514600" cy="191193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232" y="3602038"/>
            <a:ext cx="38577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8B4713-4FBD-45CE-A82D-264DF2E69393}"/>
              </a:ext>
            </a:extLst>
          </p:cNvPr>
          <p:cNvSpPr/>
          <p:nvPr userDrawn="1"/>
        </p:nvSpPr>
        <p:spPr>
          <a:xfrm>
            <a:off x="-191069" y="-109182"/>
            <a:ext cx="12774305" cy="71377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E6E0B8-7976-45AB-9991-D1777402E075}"/>
              </a:ext>
            </a:extLst>
          </p:cNvPr>
          <p:cNvSpPr/>
          <p:nvPr userDrawn="1"/>
        </p:nvSpPr>
        <p:spPr>
          <a:xfrm>
            <a:off x="-191069" y="6127845"/>
            <a:ext cx="12651475" cy="730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1D7FA8-1230-4D7C-A304-A499EE3B0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51" y="340485"/>
            <a:ext cx="5298097" cy="533698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485CE7-4D5E-442B-869F-B05AF14580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5" y="2475566"/>
            <a:ext cx="6657504" cy="141308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AF72F8A-5219-419F-9759-FD58CB0D146A}"/>
              </a:ext>
            </a:extLst>
          </p:cNvPr>
          <p:cNvSpPr txBox="1"/>
          <p:nvPr userDrawn="1"/>
        </p:nvSpPr>
        <p:spPr>
          <a:xfrm>
            <a:off x="3810335" y="4059486"/>
            <a:ext cx="55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dirty="0" err="1">
                <a:latin typeface="raleway"/>
              </a:rPr>
              <a:t>the</a:t>
            </a:r>
            <a:r>
              <a:rPr lang="de-DE" sz="2400" b="0" dirty="0">
                <a:latin typeface="raleway"/>
              </a:rPr>
              <a:t> easy </a:t>
            </a:r>
            <a:r>
              <a:rPr lang="de-DE" sz="2400" b="0" dirty="0" err="1">
                <a:latin typeface="raleway"/>
              </a:rPr>
              <a:t>way</a:t>
            </a:r>
            <a:r>
              <a:rPr lang="de-DE" sz="2400" b="0" dirty="0">
                <a:latin typeface="raleway"/>
              </a:rPr>
              <a:t> </a:t>
            </a:r>
            <a:r>
              <a:rPr lang="de-DE" sz="2400" b="0" dirty="0" err="1">
                <a:latin typeface="raleway"/>
              </a:rPr>
              <a:t>to</a:t>
            </a:r>
            <a:r>
              <a:rPr lang="de-DE" sz="2400" b="0" dirty="0">
                <a:latin typeface="raleway"/>
              </a:rPr>
              <a:t> save </a:t>
            </a:r>
            <a:r>
              <a:rPr lang="de-DE" sz="2400" b="0" dirty="0" err="1">
                <a:solidFill>
                  <a:srgbClr val="00B0F0"/>
                </a:solidFill>
                <a:latin typeface="raleway"/>
              </a:rPr>
              <a:t>energy</a:t>
            </a:r>
            <a:endParaRPr lang="en-US" sz="2400" b="0" dirty="0">
              <a:solidFill>
                <a:srgbClr val="00B0F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394" y="1760560"/>
            <a:ext cx="8276333" cy="4419577"/>
          </a:xfrm>
        </p:spPr>
        <p:txBody>
          <a:bodyPr/>
          <a:lstStyle>
            <a:lvl1pPr marL="228600" indent="-228600">
              <a:buFont typeface="Wingdings 3" panose="05040102010807070707" pitchFamily="18" charset="2"/>
              <a:buChar char=""/>
              <a:defRPr>
                <a:latin typeface="raleway"/>
              </a:defRPr>
            </a:lvl1pPr>
            <a:lvl2pPr marL="685800" indent="-228600">
              <a:buFont typeface="Wingdings 3" panose="05040102010807070707" pitchFamily="18" charset="2"/>
              <a:buChar char=""/>
              <a:defRPr>
                <a:latin typeface="raleway"/>
              </a:defRPr>
            </a:lvl2pPr>
            <a:lvl3pPr>
              <a:defRPr>
                <a:latin typeface="raleway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DF792D-9575-4AAC-BD8B-F98F75B7AD41}"/>
              </a:ext>
            </a:extLst>
          </p:cNvPr>
          <p:cNvSpPr/>
          <p:nvPr userDrawn="1"/>
        </p:nvSpPr>
        <p:spPr>
          <a:xfrm>
            <a:off x="0" y="1760560"/>
            <a:ext cx="2825086" cy="4351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aleway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7BEEC2A-3340-4FB7-9752-7C7F8B4D0E8C}"/>
              </a:ext>
            </a:extLst>
          </p:cNvPr>
          <p:cNvSpPr/>
          <p:nvPr/>
        </p:nvSpPr>
        <p:spPr>
          <a:xfrm>
            <a:off x="-274864" y="6044946"/>
            <a:ext cx="13618028" cy="11505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2</a:t>
            </a:r>
          </a:p>
        </p:txBody>
      </p:sp>
    </p:spTree>
    <p:extLst>
      <p:ext uri="{BB962C8B-B14F-4D97-AF65-F5344CB8AC3E}">
        <p14:creationId xmlns:p14="http://schemas.microsoft.com/office/powerpoint/2010/main" val="370876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3</a:t>
            </a:r>
          </a:p>
        </p:txBody>
      </p:sp>
    </p:spTree>
    <p:extLst>
      <p:ext uri="{BB962C8B-B14F-4D97-AF65-F5344CB8AC3E}">
        <p14:creationId xmlns:p14="http://schemas.microsoft.com/office/powerpoint/2010/main" val="61079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7192FCA-5747-43F1-B674-4166B4AC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56E1AB3-02D2-4705-894C-9B29AD7E3A76}"/>
              </a:ext>
            </a:extLst>
          </p:cNvPr>
          <p:cNvSpPr/>
          <p:nvPr/>
        </p:nvSpPr>
        <p:spPr>
          <a:xfrm>
            <a:off x="4740447" y="881576"/>
            <a:ext cx="5856550" cy="13438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dirty="0">
                <a:latin typeface="raleway"/>
              </a:rPr>
              <a:t>WEB (Frontend), ANDROID &amp; MANAGEMENT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54CC71-6CEE-4CB7-B3AA-3E79FAD6EA42}"/>
              </a:ext>
            </a:extLst>
          </p:cNvPr>
          <p:cNvGrpSpPr/>
          <p:nvPr/>
        </p:nvGrpSpPr>
        <p:grpSpPr>
          <a:xfrm>
            <a:off x="3342249" y="2962217"/>
            <a:ext cx="2006060" cy="2198889"/>
            <a:chOff x="3811169" y="2821541"/>
            <a:chExt cx="2006060" cy="2198889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CB61EB4-376D-4E29-9B48-5695858F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169" y="2821541"/>
              <a:ext cx="2006060" cy="1245140"/>
            </a:xfrm>
            <a:prstGeom prst="ellipse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E4DE45B-CF6D-43B6-B991-348AEA7E349F}"/>
                </a:ext>
              </a:extLst>
            </p:cNvPr>
            <p:cNvSpPr txBox="1"/>
            <p:nvPr/>
          </p:nvSpPr>
          <p:spPr>
            <a:xfrm>
              <a:off x="4138891" y="4250989"/>
              <a:ext cx="13647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App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FA36EB6-5753-4392-A75F-12B7118C6249}"/>
              </a:ext>
            </a:extLst>
          </p:cNvPr>
          <p:cNvGrpSpPr/>
          <p:nvPr/>
        </p:nvGrpSpPr>
        <p:grpSpPr>
          <a:xfrm>
            <a:off x="9058342" y="2676272"/>
            <a:ext cx="2830868" cy="2533468"/>
            <a:chOff x="9245910" y="2535596"/>
            <a:chExt cx="2830868" cy="2533468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BD2114-35ED-4F1A-94F5-595B2D481EAF}"/>
                </a:ext>
              </a:extLst>
            </p:cNvPr>
            <p:cNvSpPr txBox="1"/>
            <p:nvPr/>
          </p:nvSpPr>
          <p:spPr>
            <a:xfrm>
              <a:off x="9459184" y="4299623"/>
              <a:ext cx="25010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 err="1">
                  <a:solidFill>
                    <a:srgbClr val="0070C0"/>
                  </a:solidFill>
                  <a:latin typeface="raleway"/>
                </a:rPr>
                <a:t>Planning</a:t>
              </a:r>
              <a:endParaRPr lang="de-AT" sz="4400" dirty="0">
                <a:solidFill>
                  <a:srgbClr val="0070C0"/>
                </a:solidFill>
                <a:latin typeface="raleway"/>
              </a:endParaRP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3C92086-B071-4C3C-B94E-82F3A6CAC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951" t="-9083" r="-5727" b="459"/>
            <a:stretch/>
          </p:blipFill>
          <p:spPr>
            <a:xfrm>
              <a:off x="9245910" y="2535596"/>
              <a:ext cx="2830868" cy="1756941"/>
            </a:xfrm>
            <a:prstGeom prst="ellipse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8D49ED1-C928-4729-8347-6868B6DFC2D6}"/>
              </a:ext>
            </a:extLst>
          </p:cNvPr>
          <p:cNvGrpSpPr/>
          <p:nvPr/>
        </p:nvGrpSpPr>
        <p:grpSpPr>
          <a:xfrm>
            <a:off x="5601449" y="2954025"/>
            <a:ext cx="3357714" cy="2211945"/>
            <a:chOff x="6212691" y="2819166"/>
            <a:chExt cx="3357714" cy="2211945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6A320E6-6789-4559-A229-F92CD8C578E9}"/>
                </a:ext>
              </a:extLst>
            </p:cNvPr>
            <p:cNvSpPr txBox="1"/>
            <p:nvPr/>
          </p:nvSpPr>
          <p:spPr>
            <a:xfrm>
              <a:off x="6661248" y="4261670"/>
              <a:ext cx="23202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Web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57FD376-4624-4DFC-8E00-E5A71F9DB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862" t="-14083" r="-15848" b="-25845"/>
            <a:stretch/>
          </p:blipFill>
          <p:spPr>
            <a:xfrm>
              <a:off x="6212691" y="2819166"/>
              <a:ext cx="3357714" cy="1756941"/>
            </a:xfrm>
            <a:prstGeom prst="ellipse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7547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Anzeige von Statistiken mithilfe von </a:t>
            </a:r>
            <a:r>
              <a:rPr lang="de-AT" dirty="0" err="1"/>
              <a:t>MPAndroidChart</a:t>
            </a:r>
            <a:endParaRPr lang="de-AT" dirty="0"/>
          </a:p>
          <a:p>
            <a:endParaRPr lang="de-AT" dirty="0"/>
          </a:p>
          <a:p>
            <a:r>
              <a:rPr lang="de-AT" dirty="0"/>
              <a:t>Benachrichtigungen über Google </a:t>
            </a:r>
            <a:r>
              <a:rPr lang="de-AT" dirty="0" err="1"/>
              <a:t>Firebase</a:t>
            </a:r>
            <a:r>
              <a:rPr lang="de-AT" dirty="0"/>
              <a:t> Cloud Messaging</a:t>
            </a:r>
          </a:p>
          <a:p>
            <a:endParaRPr lang="de-AT" dirty="0"/>
          </a:p>
          <a:p>
            <a:r>
              <a:rPr lang="de-AT" dirty="0"/>
              <a:t>Anzeige von Benachrichtigungen in der App</a:t>
            </a:r>
          </a:p>
          <a:p>
            <a:endParaRPr lang="de-AT" dirty="0"/>
          </a:p>
          <a:p>
            <a:r>
              <a:rPr lang="de-AT" dirty="0"/>
              <a:t>Download von Statistiken auf den internen Speicher</a:t>
            </a:r>
          </a:p>
          <a:p>
            <a:endParaRPr lang="de-AT" dirty="0"/>
          </a:p>
          <a:p>
            <a:r>
              <a:rPr lang="de-AT" dirty="0"/>
              <a:t>Optimierung für Android 4.4 KitKat bis Android 8 Oreo</a:t>
            </a:r>
          </a:p>
          <a:p>
            <a:endParaRPr lang="de-AT" dirty="0"/>
          </a:p>
          <a:p>
            <a:r>
              <a:rPr lang="de-AT" dirty="0"/>
              <a:t>Kommunikation über </a:t>
            </a:r>
            <a:r>
              <a:rPr lang="de-AT" dirty="0" err="1"/>
              <a:t>GraphQL</a:t>
            </a:r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</a:t>
            </a:r>
            <a:br>
              <a:rPr lang="de-AT" dirty="0"/>
            </a:br>
            <a:r>
              <a:rPr lang="de-AT" dirty="0"/>
              <a:t>App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EFAE70-93F6-4683-A6D1-70441F1F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40" y="254187"/>
            <a:ext cx="2006060" cy="12451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446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/>
              <a:t>Entwicklung zweier Websites (AEMS + AEMS-Admin)</a:t>
            </a:r>
          </a:p>
          <a:p>
            <a:endParaRPr lang="de-AT" dirty="0"/>
          </a:p>
          <a:p>
            <a:r>
              <a:rPr lang="de-AT" dirty="0"/>
              <a:t>Seitenaufbau mit HTML und CSS – Verwendetes Tool Adobe Dreamweaver</a:t>
            </a:r>
          </a:p>
          <a:p>
            <a:endParaRPr lang="de-AT" dirty="0"/>
          </a:p>
          <a:p>
            <a:r>
              <a:rPr lang="de-AT" dirty="0"/>
              <a:t>Designkomponenten von Bootstrap wurden angepasst</a:t>
            </a:r>
          </a:p>
          <a:p>
            <a:endParaRPr lang="de-AT" dirty="0"/>
          </a:p>
          <a:p>
            <a:r>
              <a:rPr lang="de-AT" dirty="0" err="1"/>
              <a:t>Javascript</a:t>
            </a:r>
            <a:r>
              <a:rPr lang="de-AT" dirty="0"/>
              <a:t>/</a:t>
            </a:r>
            <a:r>
              <a:rPr lang="de-AT" dirty="0" err="1"/>
              <a:t>jQuery</a:t>
            </a:r>
            <a:r>
              <a:rPr lang="de-AT" dirty="0"/>
              <a:t>-Funktionen</a:t>
            </a:r>
          </a:p>
          <a:p>
            <a:endParaRPr lang="de-AT" dirty="0"/>
          </a:p>
          <a:p>
            <a:r>
              <a:rPr lang="de-AT" dirty="0"/>
              <a:t>Optimierung für Web, Tablet und Smartphone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 </a:t>
            </a:r>
            <a:r>
              <a:rPr lang="de-AT" sz="2400" dirty="0"/>
              <a:t>(Frontend)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02FC07-FFAF-4292-872C-9EE52DA1A3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62" t="-14083" r="-15848" b="-25845"/>
          <a:stretch/>
        </p:blipFill>
        <p:spPr>
          <a:xfrm>
            <a:off x="8834286" y="0"/>
            <a:ext cx="3357714" cy="1756941"/>
          </a:xfrm>
          <a:prstGeom prst="ellipse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55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Adaption des HTML-Codes auf XHTML für die Verwendung von Java Server Faces</a:t>
            </a:r>
          </a:p>
          <a:p>
            <a:endParaRPr lang="de-AT" dirty="0"/>
          </a:p>
          <a:p>
            <a:r>
              <a:rPr lang="de-AT" dirty="0" err="1"/>
              <a:t>Notifications</a:t>
            </a:r>
            <a:r>
              <a:rPr lang="de-AT" dirty="0"/>
              <a:t> – Library </a:t>
            </a:r>
            <a:r>
              <a:rPr lang="de-AT" dirty="0" err="1"/>
              <a:t>Noty</a:t>
            </a:r>
            <a:endParaRPr lang="de-AT" dirty="0"/>
          </a:p>
          <a:p>
            <a:endParaRPr lang="de-AT" dirty="0"/>
          </a:p>
          <a:p>
            <a:r>
              <a:rPr lang="de-AT" dirty="0"/>
              <a:t>Strukturierung des Codes mit </a:t>
            </a:r>
            <a:r>
              <a:rPr lang="de-AT" dirty="0" err="1"/>
              <a:t>Compositions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" y="1828800"/>
            <a:ext cx="2790093" cy="4135271"/>
          </a:xfrm>
        </p:spPr>
        <p:txBody>
          <a:bodyPr>
            <a:normAutofit/>
          </a:bodyPr>
          <a:lstStyle/>
          <a:p>
            <a:r>
              <a:rPr lang="de-AT" sz="2800" dirty="0"/>
              <a:t>Web </a:t>
            </a:r>
            <a:br>
              <a:rPr lang="de-AT" sz="2800" dirty="0"/>
            </a:br>
            <a:r>
              <a:rPr lang="de-AT" sz="2400" dirty="0"/>
              <a:t>(Kommunikation)</a:t>
            </a:r>
            <a:endParaRPr lang="de-AT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E66F63-02D6-4548-85B1-DCDB37F21F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62" t="-14083" r="-15848" b="-25845"/>
          <a:stretch/>
        </p:blipFill>
        <p:spPr>
          <a:xfrm>
            <a:off x="8834286" y="0"/>
            <a:ext cx="3357714" cy="1756941"/>
          </a:xfrm>
          <a:prstGeom prst="ellipse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82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A70E78-42EA-4340-B10E-CD65AD7F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Planung und Controlling</a:t>
            </a:r>
          </a:p>
          <a:p>
            <a:endParaRPr lang="de-AT" dirty="0"/>
          </a:p>
          <a:p>
            <a:r>
              <a:rPr lang="de-AT" dirty="0"/>
              <a:t>Entwurf der Bildschirmmasken für Web und App (Mock-</a:t>
            </a:r>
            <a:r>
              <a:rPr lang="de-AT" dirty="0" err="1"/>
              <a:t>up</a:t>
            </a:r>
            <a:r>
              <a:rPr lang="de-AT" dirty="0"/>
              <a:t>)</a:t>
            </a:r>
          </a:p>
          <a:p>
            <a:endParaRPr lang="de-AT" dirty="0"/>
          </a:p>
          <a:p>
            <a:r>
              <a:rPr lang="de-AT" dirty="0"/>
              <a:t>Verfassen von Einreichungen (Jugend Innovativ,…)</a:t>
            </a:r>
          </a:p>
          <a:p>
            <a:endParaRPr lang="de-AT" dirty="0"/>
          </a:p>
          <a:p>
            <a:r>
              <a:rPr lang="de-AT" dirty="0"/>
              <a:t>Kommunikation mit Auftraggeber und verfassen wichtiger Dokumente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F4D1C19-A8B0-4D37-8157-E04B0B6B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" y="1828800"/>
            <a:ext cx="2731477" cy="4135271"/>
          </a:xfrm>
        </p:spPr>
        <p:txBody>
          <a:bodyPr>
            <a:normAutofit/>
          </a:bodyPr>
          <a:lstStyle/>
          <a:p>
            <a:r>
              <a:rPr lang="de-AT" sz="3200" dirty="0"/>
              <a:t>Management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BC43A2-CE33-40A0-B06B-2D26A99A4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51" t="-9083" r="-5727" b="459"/>
          <a:stretch/>
        </p:blipFill>
        <p:spPr>
          <a:xfrm>
            <a:off x="9361132" y="3619"/>
            <a:ext cx="2830868" cy="175694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5693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87410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796557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4152E-22F3-4F0B-BE11-87F4770B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Aufgaben 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3383D-0C88-4DB7-BFFB-5E854BC1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Technologien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 err="1"/>
              <a:t>Javascript</a:t>
            </a:r>
            <a:endParaRPr lang="de-AT" dirty="0"/>
          </a:p>
          <a:p>
            <a:pPr lvl="1"/>
            <a:r>
              <a:rPr lang="de-AT" dirty="0"/>
              <a:t>Java</a:t>
            </a:r>
          </a:p>
          <a:p>
            <a:pPr lvl="1"/>
            <a:r>
              <a:rPr lang="de-AT" dirty="0"/>
              <a:t>XML</a:t>
            </a:r>
          </a:p>
          <a:p>
            <a:pPr lvl="1"/>
            <a:r>
              <a:rPr lang="de-AT" dirty="0"/>
              <a:t>XHTML</a:t>
            </a:r>
          </a:p>
          <a:p>
            <a:pPr lvl="1"/>
            <a:endParaRPr lang="de-AT" dirty="0"/>
          </a:p>
          <a:p>
            <a:r>
              <a:rPr lang="de-AT" dirty="0"/>
              <a:t>Verwendete Libraries</a:t>
            </a:r>
          </a:p>
          <a:p>
            <a:pPr lvl="1"/>
            <a:r>
              <a:rPr lang="de-AT" dirty="0" err="1"/>
              <a:t>MPAndroidchart</a:t>
            </a:r>
            <a:endParaRPr lang="de-AT" dirty="0"/>
          </a:p>
          <a:p>
            <a:pPr lvl="1"/>
            <a:r>
              <a:rPr lang="de-AT" dirty="0"/>
              <a:t>Bootstrap</a:t>
            </a:r>
          </a:p>
          <a:p>
            <a:pPr lvl="1"/>
            <a:r>
              <a:rPr lang="de-AT" dirty="0"/>
              <a:t>Bootsnipp-Modal</a:t>
            </a:r>
          </a:p>
          <a:p>
            <a:pPr lvl="1"/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/>
              <a:t>JSON/GSON</a:t>
            </a:r>
          </a:p>
          <a:p>
            <a:pPr lvl="1"/>
            <a:r>
              <a:rPr lang="de-AT" dirty="0" err="1"/>
              <a:t>aems-apilib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019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A325ABA-B267-4CE2-93B8-3D7892F4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233657" cy="3746310"/>
          </a:xfrm>
        </p:spPr>
        <p:txBody>
          <a:bodyPr>
            <a:normAutofit/>
          </a:bodyPr>
          <a:lstStyle/>
          <a:p>
            <a:r>
              <a:rPr lang="de-AT" dirty="0"/>
              <a:t>Partner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r>
              <a:rPr lang="de-AT" dirty="0"/>
              <a:t>Team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76CBC87B-05F0-47E1-8E7C-3D318B74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2" y="2083164"/>
            <a:ext cx="8111067" cy="180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Auftraggeber: </a:t>
            </a:r>
            <a:r>
              <a:rPr lang="de-AT" sz="2400" dirty="0">
                <a:solidFill>
                  <a:schemeClr val="tx1"/>
                </a:solidFill>
              </a:rPr>
              <a:t>Energiegenossenschaft Eferding</a:t>
            </a:r>
          </a:p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Kontakt: </a:t>
            </a:r>
            <a:r>
              <a:rPr lang="de-AT" sz="2400" dirty="0">
                <a:solidFill>
                  <a:schemeClr val="tx1"/>
                </a:solidFill>
              </a:rPr>
              <a:t>Ing. Herbert </a:t>
            </a:r>
            <a:r>
              <a:rPr lang="de-AT" sz="2400" dirty="0" err="1">
                <a:solidFill>
                  <a:schemeClr val="tx1"/>
                </a:solidFill>
              </a:rPr>
              <a:t>Pötzlberger</a:t>
            </a:r>
            <a:r>
              <a:rPr lang="de-AT" sz="2400" dirty="0">
                <a:solidFill>
                  <a:schemeClr val="tx1"/>
                </a:solidFill>
              </a:rPr>
              <a:t>, </a:t>
            </a:r>
            <a:r>
              <a:rPr lang="de-AT" sz="2400" dirty="0" err="1">
                <a:solidFill>
                  <a:schemeClr val="tx1"/>
                </a:solidFill>
              </a:rPr>
              <a:t>MSc</a:t>
            </a:r>
            <a:endParaRPr lang="de-A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Betreuungslehrer: </a:t>
            </a:r>
            <a:r>
              <a:rPr lang="de-AT" sz="2400" dirty="0">
                <a:solidFill>
                  <a:schemeClr val="tx1"/>
                </a:solidFill>
              </a:rPr>
              <a:t>DI Josef Doppelbauer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431A51-E2C6-43AB-9885-F4E7A454641D}"/>
              </a:ext>
            </a:extLst>
          </p:cNvPr>
          <p:cNvSpPr/>
          <p:nvPr/>
        </p:nvSpPr>
        <p:spPr>
          <a:xfrm>
            <a:off x="2946401" y="1778000"/>
            <a:ext cx="9017769" cy="203933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F784340-1F57-44CD-97F8-D468E2E823BA}"/>
              </a:ext>
            </a:extLst>
          </p:cNvPr>
          <p:cNvSpPr/>
          <p:nvPr/>
        </p:nvSpPr>
        <p:spPr>
          <a:xfrm>
            <a:off x="2946400" y="4074208"/>
            <a:ext cx="9017769" cy="2041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FD52EFE-101C-4A0B-AD8E-8C5D000ED033}"/>
              </a:ext>
            </a:extLst>
          </p:cNvPr>
          <p:cNvSpPr txBox="1"/>
          <p:nvPr/>
        </p:nvSpPr>
        <p:spPr>
          <a:xfrm>
            <a:off x="9078686" y="2336000"/>
            <a:ext cx="311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PARTNER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E8F8F139-035E-4A74-99A0-376418828A91}"/>
              </a:ext>
            </a:extLst>
          </p:cNvPr>
          <p:cNvSpPr txBox="1">
            <a:spLocks/>
          </p:cNvSpPr>
          <p:nvPr/>
        </p:nvSpPr>
        <p:spPr>
          <a:xfrm>
            <a:off x="3140362" y="4394128"/>
            <a:ext cx="9051638" cy="144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"/>
              <a:defRPr sz="28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3" panose="05040102010807070707" pitchFamily="18" charset="2"/>
              <a:buChar char=""/>
              <a:defRPr sz="24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Projektleiter: </a:t>
            </a:r>
            <a:r>
              <a:rPr lang="de-AT" sz="2400" dirty="0"/>
              <a:t>Lukas Knoll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Niklas Graf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Sebastian Mandl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1294B0-5D5C-42DD-A071-4120876CB456}"/>
              </a:ext>
            </a:extLst>
          </p:cNvPr>
          <p:cNvSpPr txBox="1"/>
          <p:nvPr/>
        </p:nvSpPr>
        <p:spPr>
          <a:xfrm>
            <a:off x="10026675" y="4648537"/>
            <a:ext cx="192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TEAM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45130DF-1238-4E84-B362-D5E315907FBD}"/>
              </a:ext>
            </a:extLst>
          </p:cNvPr>
          <p:cNvSpPr txBox="1">
            <a:spLocks/>
          </p:cNvSpPr>
          <p:nvPr/>
        </p:nvSpPr>
        <p:spPr>
          <a:xfrm>
            <a:off x="3174145" y="2083164"/>
            <a:ext cx="8111067" cy="180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Auftraggeber: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Energiegenossenschaft Eferding</a:t>
            </a:r>
          </a:p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Kontakt: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Ing. Herbert </a:t>
            </a:r>
            <a:r>
              <a:rPr lang="de-AT" sz="2400" dirty="0" err="1">
                <a:solidFill>
                  <a:schemeClr val="tx1"/>
                </a:solidFill>
                <a:latin typeface="raleway"/>
              </a:rPr>
              <a:t>Pötzlberger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, </a:t>
            </a:r>
            <a:r>
              <a:rPr lang="de-AT" sz="2400" dirty="0" err="1">
                <a:solidFill>
                  <a:schemeClr val="tx1"/>
                </a:solidFill>
                <a:latin typeface="raleway"/>
              </a:rPr>
              <a:t>MSc</a:t>
            </a:r>
            <a:endParaRPr lang="de-AT" sz="2400" dirty="0">
              <a:solidFill>
                <a:schemeClr val="tx1"/>
              </a:solidFill>
              <a:latin typeface="raleway"/>
            </a:endParaRPr>
          </a:p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Betreuungslehrer: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DI Josef Doppelbauer</a:t>
            </a:r>
            <a:endParaRPr lang="de-AT" sz="2400" b="1" dirty="0">
              <a:solidFill>
                <a:schemeClr val="tx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0185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4E62A81-95AC-4FC1-82AC-BF17ADB8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94" y="1507642"/>
            <a:ext cx="8276333" cy="44195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400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7192FCA-5747-43F1-B674-4166B4AC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Niklas Graf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56E1AB3-02D2-4705-894C-9B29AD7E3A76}"/>
              </a:ext>
            </a:extLst>
          </p:cNvPr>
          <p:cNvSpPr/>
          <p:nvPr/>
        </p:nvSpPr>
        <p:spPr>
          <a:xfrm>
            <a:off x="5056323" y="1134246"/>
            <a:ext cx="5155659" cy="7976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000" dirty="0">
                <a:latin typeface="raleway"/>
              </a:rPr>
              <a:t>BACKEND-DEV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54CC71-6CEE-4CB7-B3AA-3E79FAD6EA42}"/>
              </a:ext>
            </a:extLst>
          </p:cNvPr>
          <p:cNvGrpSpPr/>
          <p:nvPr/>
        </p:nvGrpSpPr>
        <p:grpSpPr>
          <a:xfrm>
            <a:off x="3837334" y="2358958"/>
            <a:ext cx="1809345" cy="2661472"/>
            <a:chOff x="3837334" y="2358958"/>
            <a:chExt cx="1809345" cy="2661472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CB61EB4-376D-4E29-9B48-5695858F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34" y="2358958"/>
              <a:ext cx="1809345" cy="1809345"/>
            </a:xfrm>
            <a:prstGeom prst="ellipse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E4DE45B-CF6D-43B6-B991-348AEA7E349F}"/>
                </a:ext>
              </a:extLst>
            </p:cNvPr>
            <p:cNvSpPr txBox="1"/>
            <p:nvPr/>
          </p:nvSpPr>
          <p:spPr>
            <a:xfrm>
              <a:off x="4138891" y="4250989"/>
              <a:ext cx="13647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BOT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FA36EB6-5753-4392-A75F-12B7118C6249}"/>
              </a:ext>
            </a:extLst>
          </p:cNvPr>
          <p:cNvGrpSpPr/>
          <p:nvPr/>
        </p:nvGrpSpPr>
        <p:grpSpPr>
          <a:xfrm>
            <a:off x="9544333" y="2488823"/>
            <a:ext cx="2149435" cy="2580241"/>
            <a:chOff x="9544333" y="2488823"/>
            <a:chExt cx="2149435" cy="258024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BD2114-35ED-4F1A-94F5-595B2D481EAF}"/>
                </a:ext>
              </a:extLst>
            </p:cNvPr>
            <p:cNvSpPr txBox="1"/>
            <p:nvPr/>
          </p:nvSpPr>
          <p:spPr>
            <a:xfrm>
              <a:off x="9544333" y="4299623"/>
              <a:ext cx="2149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API-LIB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3C92086-B071-4C3C-B94E-82F3A6CA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629" y="2488823"/>
              <a:ext cx="1810800" cy="1810800"/>
            </a:xfrm>
            <a:prstGeom prst="ellipse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8D49ED1-C928-4729-8347-6868B6DFC2D6}"/>
              </a:ext>
            </a:extLst>
          </p:cNvPr>
          <p:cNvGrpSpPr/>
          <p:nvPr/>
        </p:nvGrpSpPr>
        <p:grpSpPr>
          <a:xfrm>
            <a:off x="6577541" y="2708202"/>
            <a:ext cx="2320274" cy="2317092"/>
            <a:chOff x="6661248" y="2714019"/>
            <a:chExt cx="2320274" cy="2317092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6A320E6-6789-4559-A229-F92CD8C578E9}"/>
                </a:ext>
              </a:extLst>
            </p:cNvPr>
            <p:cNvSpPr txBox="1"/>
            <p:nvPr/>
          </p:nvSpPr>
          <p:spPr>
            <a:xfrm>
              <a:off x="6661248" y="4261670"/>
              <a:ext cx="23202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SERVER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57FD376-4624-4DFC-8E00-E5A71F9DB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79" t="10207" r="-2390" b="4914"/>
            <a:stretch/>
          </p:blipFill>
          <p:spPr>
            <a:xfrm>
              <a:off x="6685339" y="2714019"/>
              <a:ext cx="1946059" cy="153697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2EEA49-7594-41D5-9EA9-13A497AC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Report-Bot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0A1E45-501B-44BE-A838-E22FC614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208" y="-12656"/>
            <a:ext cx="1381038" cy="1381038"/>
          </a:xfrm>
          <a:prstGeom prst="ellipse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A670BBC-E1C6-4C28-94DA-8BB0DCEC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Herunterladen der Daten vom Netzonline Portal.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Simulierung eines Browsers mit </a:t>
            </a:r>
            <a:r>
              <a:rPr lang="de-AT" sz="2400" dirty="0" err="1"/>
              <a:t>HTMLUnit</a:t>
            </a:r>
            <a:endParaRPr lang="de-AT" sz="2400" dirty="0"/>
          </a:p>
          <a:p>
            <a:r>
              <a:rPr lang="de-AT" sz="2400" dirty="0"/>
              <a:t>Extraktion der Daten aus .XLS-Dateien mit Apache POI</a:t>
            </a:r>
          </a:p>
          <a:p>
            <a:r>
              <a:rPr lang="de-AT" sz="2400" dirty="0"/>
              <a:t>Senden der Zählerdaten an API</a:t>
            </a:r>
          </a:p>
          <a:p>
            <a:r>
              <a:rPr lang="de-AT" sz="2400" dirty="0"/>
              <a:t>Erfassung von Temperaturdaten mittels </a:t>
            </a:r>
            <a:r>
              <a:rPr lang="de-AT" sz="2400" dirty="0" err="1"/>
              <a:t>OpenWeatherMap</a:t>
            </a:r>
            <a:r>
              <a:rPr lang="de-AT" sz="2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97769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C2F981B-5987-4716-B35E-70F51ED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Webserver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1C4D0A3-29F4-4440-A501-64CC2510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dirty="0"/>
              <a:t>Implementierung der Client- und Serverseitigen Logik mit JavaScript / </a:t>
            </a:r>
            <a:r>
              <a:rPr lang="de-AT" sz="2400" dirty="0" err="1"/>
              <a:t>JavaServer</a:t>
            </a:r>
            <a:r>
              <a:rPr lang="de-AT" sz="2400" dirty="0"/>
              <a:t> Faces für </a:t>
            </a:r>
            <a:r>
              <a:rPr lang="de-AT" sz="2400" b="1" dirty="0"/>
              <a:t>AEMS</a:t>
            </a:r>
            <a:r>
              <a:rPr lang="de-AT" sz="2400" dirty="0"/>
              <a:t> und </a:t>
            </a:r>
            <a:r>
              <a:rPr lang="de-AT" sz="2400" b="1" dirty="0"/>
              <a:t>AEMS-Admin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Register / Login / Logout</a:t>
            </a:r>
          </a:p>
          <a:p>
            <a:r>
              <a:rPr lang="de-AT" sz="2400" dirty="0"/>
              <a:t>Freigabe / Ablehnung neuer Benutzer/Benutzerinnen</a:t>
            </a:r>
          </a:p>
          <a:p>
            <a:r>
              <a:rPr lang="de-AT" sz="2400" dirty="0"/>
              <a:t>Verwaltung von Userobjekten</a:t>
            </a:r>
          </a:p>
          <a:p>
            <a:r>
              <a:rPr lang="de-AT" sz="2400" dirty="0"/>
              <a:t>Anzeige von Statistiken und Download dieser als PDF</a:t>
            </a:r>
          </a:p>
          <a:p>
            <a:r>
              <a:rPr lang="de-AT" sz="2400" dirty="0"/>
              <a:t>„</a:t>
            </a:r>
            <a:r>
              <a:rPr lang="de-AT" sz="2400" dirty="0" err="1"/>
              <a:t>Transpilierung</a:t>
            </a:r>
            <a:r>
              <a:rPr lang="de-AT" sz="2400" dirty="0"/>
              <a:t>“ von Benutzer/Benutzerinnen Eingaben in AEMS-</a:t>
            </a:r>
            <a:r>
              <a:rPr lang="de-AT" sz="2400" dirty="0" err="1"/>
              <a:t>Script</a:t>
            </a:r>
            <a:endParaRPr lang="de-AT" sz="2400" dirty="0"/>
          </a:p>
          <a:p>
            <a:endParaRPr lang="de-AT" sz="2400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A779A2-02F3-464A-A000-06E75746E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9" t="10207" r="-2390" b="4914"/>
          <a:stretch/>
        </p:blipFill>
        <p:spPr>
          <a:xfrm>
            <a:off x="10245941" y="0"/>
            <a:ext cx="1946059" cy="15369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244FA43-BC73-42D1-8D26-6C3E4856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Klassenbibliothek zur Erstellung von JSON zwecks API-Kommunikation. </a:t>
            </a:r>
            <a:br>
              <a:rPr lang="de-AT" sz="2400" dirty="0"/>
            </a:br>
            <a:r>
              <a:rPr lang="de-AT" sz="2400" dirty="0"/>
              <a:t>JSON-Library: GSON (von Google)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Authentifikation bei der API</a:t>
            </a:r>
          </a:p>
          <a:p>
            <a:r>
              <a:rPr lang="de-AT" sz="2400" dirty="0"/>
              <a:t>Encoding / Verschlüsselung (BASE64 und AES) der sensiblen Daten</a:t>
            </a:r>
          </a:p>
          <a:p>
            <a:r>
              <a:rPr lang="de-AT" sz="2400" dirty="0"/>
              <a:t>Einfaches Response-Handling</a:t>
            </a:r>
          </a:p>
          <a:p>
            <a:endParaRPr lang="de-AT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787BADE-94CB-42FD-962A-2AF0EA06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API-LIB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E44AD-0DC2-43BC-B68A-A87984EDD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8034" r="4519"/>
          <a:stretch/>
        </p:blipFill>
        <p:spPr>
          <a:xfrm>
            <a:off x="10985500" y="101600"/>
            <a:ext cx="1149350" cy="11629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4856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2492793-6659-4AB2-A5A9-6FA6B5AEA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93" y="1264596"/>
            <a:ext cx="8544601" cy="1455876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787BADE-94CB-42FD-962A-2AF0EA06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API-LIB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E44AD-0DC2-43BC-B68A-A87984EDDC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8034" r="4519"/>
          <a:stretch/>
        </p:blipFill>
        <p:spPr>
          <a:xfrm>
            <a:off x="10985500" y="101600"/>
            <a:ext cx="1149350" cy="1162996"/>
          </a:xfrm>
          <a:prstGeom prst="ellipse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1D6828-E39C-47FB-9CDF-239970F13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45" y="2977489"/>
            <a:ext cx="7287455" cy="41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4">
            <a:extLst>
              <a:ext uri="{FF2B5EF4-FFF2-40B4-BE49-F238E27FC236}">
                <a16:creationId xmlns:a16="http://schemas.microsoft.com/office/drawing/2014/main" id="{EE1B5E54-144F-44D9-8115-3E0C5584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Sebastian Mandl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B3B8D62-40BA-4B53-A6ED-29D70923114E}"/>
              </a:ext>
            </a:extLst>
          </p:cNvPr>
          <p:cNvSpPr/>
          <p:nvPr/>
        </p:nvSpPr>
        <p:spPr>
          <a:xfrm>
            <a:off x="5056323" y="1134246"/>
            <a:ext cx="5155659" cy="7976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raleway"/>
              </a:rPr>
              <a:t>DBA &amp; BACKEND</a:t>
            </a:r>
            <a:br>
              <a:rPr lang="de-AT" sz="2400" dirty="0">
                <a:latin typeface="raleway"/>
              </a:rPr>
            </a:br>
            <a:r>
              <a:rPr lang="de-AT" sz="2400" dirty="0">
                <a:latin typeface="raleway"/>
              </a:rPr>
              <a:t>oder was anderes :D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A5C7B07-7C4F-4D0F-B942-E91BC54BF4BB}"/>
              </a:ext>
            </a:extLst>
          </p:cNvPr>
          <p:cNvGrpSpPr/>
          <p:nvPr/>
        </p:nvGrpSpPr>
        <p:grpSpPr>
          <a:xfrm>
            <a:off x="3997472" y="2363822"/>
            <a:ext cx="1809345" cy="2661472"/>
            <a:chOff x="3837334" y="2358958"/>
            <a:chExt cx="1809345" cy="2661472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F02867D7-6865-4748-889A-63BE16A10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34" y="2358958"/>
              <a:ext cx="1809345" cy="1809345"/>
            </a:xfrm>
            <a:prstGeom prst="ellipse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17D5BE6-6925-43AA-A7FD-FD0DCA4F1417}"/>
                </a:ext>
              </a:extLst>
            </p:cNvPr>
            <p:cNvSpPr txBox="1"/>
            <p:nvPr/>
          </p:nvSpPr>
          <p:spPr>
            <a:xfrm>
              <a:off x="4138891" y="4250989"/>
              <a:ext cx="12062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1BDA79E-FACE-4EB3-8CF3-AC13FE438A49}"/>
              </a:ext>
            </a:extLst>
          </p:cNvPr>
          <p:cNvGrpSpPr/>
          <p:nvPr/>
        </p:nvGrpSpPr>
        <p:grpSpPr>
          <a:xfrm>
            <a:off x="6577539" y="2358230"/>
            <a:ext cx="2113225" cy="2667064"/>
            <a:chOff x="6661248" y="2364047"/>
            <a:chExt cx="2113225" cy="2667064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542B29F-8A5F-4213-AA08-053733A9939A}"/>
                </a:ext>
              </a:extLst>
            </p:cNvPr>
            <p:cNvSpPr txBox="1"/>
            <p:nvPr/>
          </p:nvSpPr>
          <p:spPr>
            <a:xfrm>
              <a:off x="6661248" y="4261670"/>
              <a:ext cx="2113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51CDCDF-2805-495A-A38A-2CD64321A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459" y="2364047"/>
              <a:ext cx="1810800" cy="1810800"/>
            </a:xfrm>
            <a:prstGeom prst="ellipse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D4021C8-89BC-43CA-85FC-CC7AF59C7DED}"/>
              </a:ext>
            </a:extLst>
          </p:cNvPr>
          <p:cNvGrpSpPr/>
          <p:nvPr/>
        </p:nvGrpSpPr>
        <p:grpSpPr>
          <a:xfrm>
            <a:off x="9155369" y="2358230"/>
            <a:ext cx="2113225" cy="2667064"/>
            <a:chOff x="6661248" y="2364047"/>
            <a:chExt cx="2113225" cy="2667064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640A9B4-29D7-4E2C-8671-D7C25BF06EB5}"/>
                </a:ext>
              </a:extLst>
            </p:cNvPr>
            <p:cNvSpPr txBox="1"/>
            <p:nvPr/>
          </p:nvSpPr>
          <p:spPr>
            <a:xfrm>
              <a:off x="6661248" y="4261670"/>
              <a:ext cx="2113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ECB3E844-1991-400D-B6CE-286FA0308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459" y="2364047"/>
              <a:ext cx="1810800" cy="1810800"/>
            </a:xfrm>
            <a:prstGeom prst="ellipse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9CB393DE-61F6-481D-B798-892D4172A28E}"/>
              </a:ext>
            </a:extLst>
          </p:cNvPr>
          <p:cNvSpPr txBox="1"/>
          <p:nvPr/>
        </p:nvSpPr>
        <p:spPr>
          <a:xfrm>
            <a:off x="3035030" y="5964071"/>
            <a:ext cx="842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Vorschläge: DB, </a:t>
            </a:r>
            <a:r>
              <a:rPr lang="de-AT" dirty="0" err="1"/>
              <a:t>GraphQL</a:t>
            </a:r>
            <a:r>
              <a:rPr lang="de-AT" dirty="0"/>
              <a:t>, </a:t>
            </a:r>
            <a:r>
              <a:rPr lang="de-AT" dirty="0" err="1"/>
              <a:t>Raspberries</a:t>
            </a:r>
            <a:r>
              <a:rPr lang="de-AT" dirty="0"/>
              <a:t>, 	</a:t>
            </a:r>
            <a:r>
              <a:rPr lang="de-AT" dirty="0" err="1"/>
              <a:t>WebUI</a:t>
            </a:r>
            <a:r>
              <a:rPr lang="de-AT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1</a:t>
            </a:r>
          </a:p>
        </p:txBody>
      </p:sp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1057</Words>
  <Application>Microsoft Office PowerPoint</Application>
  <PresentationFormat>Breitbild</PresentationFormat>
  <Paragraphs>202</Paragraphs>
  <Slides>20</Slides>
  <Notes>14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Corbel</vt:lpstr>
      <vt:lpstr>raleway</vt:lpstr>
      <vt:lpstr>Wingdings</vt:lpstr>
      <vt:lpstr>Wingdings 2</vt:lpstr>
      <vt:lpstr>Wingdings 3</vt:lpstr>
      <vt:lpstr>HDOfficeLightV0</vt:lpstr>
      <vt:lpstr>1_HDOfficeLightV0</vt:lpstr>
      <vt:lpstr>PowerPoint-Präsentation</vt:lpstr>
      <vt:lpstr>Partner    Team</vt:lpstr>
      <vt:lpstr>Aufgaben Niklas Graf</vt:lpstr>
      <vt:lpstr>Report-Bot</vt:lpstr>
      <vt:lpstr>Webserver</vt:lpstr>
      <vt:lpstr>API-LIB</vt:lpstr>
      <vt:lpstr>API-LIB</vt:lpstr>
      <vt:lpstr>Aufgaben Sebastian Mandl</vt:lpstr>
      <vt:lpstr>Aufgabe 1</vt:lpstr>
      <vt:lpstr>Aufgabe 2</vt:lpstr>
      <vt:lpstr>Aufgabe 3</vt:lpstr>
      <vt:lpstr>Aufgaben Lukas Knoll</vt:lpstr>
      <vt:lpstr>Android App</vt:lpstr>
      <vt:lpstr>Web (Frontend)</vt:lpstr>
      <vt:lpstr>Web  (Kommunikation)</vt:lpstr>
      <vt:lpstr>Management</vt:lpstr>
      <vt:lpstr>Aufgaben Lukas Knoll</vt:lpstr>
      <vt:lpstr>PowerPoint-Präsentation</vt:lpstr>
      <vt:lpstr>Aufgaben  Lukas Knoll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Lukas Knoll</cp:lastModifiedBy>
  <cp:revision>137</cp:revision>
  <dcterms:created xsi:type="dcterms:W3CDTF">2017-05-31T10:56:12Z</dcterms:created>
  <dcterms:modified xsi:type="dcterms:W3CDTF">2018-05-15T07:39:28Z</dcterms:modified>
</cp:coreProperties>
</file>