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1"/>
  </p:notesMasterIdLst>
  <p:sldIdLst>
    <p:sldId id="257" r:id="rId4"/>
    <p:sldId id="258" r:id="rId5"/>
    <p:sldId id="274" r:id="rId6"/>
    <p:sldId id="280" r:id="rId7"/>
    <p:sldId id="268" r:id="rId8"/>
    <p:sldId id="276" r:id="rId9"/>
    <p:sldId id="281" r:id="rId10"/>
    <p:sldId id="269" r:id="rId11"/>
    <p:sldId id="270" r:id="rId12"/>
    <p:sldId id="272" r:id="rId13"/>
    <p:sldId id="273" r:id="rId14"/>
    <p:sldId id="275" r:id="rId15"/>
    <p:sldId id="271" r:id="rId16"/>
    <p:sldId id="278" r:id="rId17"/>
    <p:sldId id="277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8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>
        <p:guide pos="2320"/>
        <p:guide pos="6970"/>
        <p:guide orient="horz" pos="2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9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1AA5-67AA-453E-8D31-4E6F2672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B01AB-AD24-4CDD-9B47-537C9A8F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9" y="383206"/>
            <a:ext cx="8088161" cy="609158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26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WebUI</a:t>
            </a:r>
            <a:r>
              <a:rPr lang="de-AT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487DCA-4362-4417-A357-7E61DBE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2" y="1640750"/>
            <a:ext cx="8219553" cy="3576500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0801-E510-494E-8394-592A8579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FDFDC-2D89-4394-9088-2E375F2B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888" y="609600"/>
            <a:ext cx="7873553" cy="5759116"/>
          </a:xfrm>
        </p:spPr>
        <p:txBody>
          <a:bodyPr>
            <a:normAutofit/>
          </a:bodyPr>
          <a:lstStyle/>
          <a:p>
            <a:r>
              <a:rPr lang="de-AT" sz="2400" dirty="0"/>
              <a:t>Das System wird anfangs in Oberösterreich eingesetzt und anschließend auf ganz Österreich ausgedehnt</a:t>
            </a:r>
          </a:p>
          <a:p>
            <a:endParaRPr lang="de-AT" sz="2400" dirty="0"/>
          </a:p>
          <a:p>
            <a:r>
              <a:rPr lang="de-AT" sz="2400" dirty="0"/>
              <a:t>Energiegenossenschaft Eferding und drei weitere Energieregionen nutzen das System.</a:t>
            </a:r>
          </a:p>
          <a:p>
            <a:pPr lvl="1"/>
            <a:r>
              <a:rPr lang="de-AT" sz="2000" dirty="0"/>
              <a:t>Etwa 15.000 Zählpunkte</a:t>
            </a:r>
          </a:p>
          <a:p>
            <a:pPr lvl="1"/>
            <a:endParaRPr lang="de-AT" sz="2000" dirty="0"/>
          </a:p>
          <a:p>
            <a:r>
              <a:rPr lang="de-AT" sz="2400" dirty="0"/>
              <a:t>Veröffentlichung auch für Firmen geplant</a:t>
            </a:r>
          </a:p>
          <a:p>
            <a:pPr lvl="1"/>
            <a:endParaRPr lang="de-AT" sz="2000" dirty="0"/>
          </a:p>
          <a:p>
            <a:r>
              <a:rPr lang="de-AT" sz="2400" dirty="0"/>
              <a:t>Genutzt wird das System für </a:t>
            </a:r>
          </a:p>
          <a:p>
            <a:pPr lvl="1"/>
            <a:r>
              <a:rPr lang="de-AT" sz="2000" dirty="0"/>
              <a:t>Gebäude</a:t>
            </a:r>
          </a:p>
          <a:p>
            <a:pPr lvl="1"/>
            <a:r>
              <a:rPr lang="de-AT" sz="2000" dirty="0"/>
              <a:t>Maschinen</a:t>
            </a:r>
          </a:p>
          <a:p>
            <a:pPr lvl="1"/>
            <a:r>
              <a:rPr lang="de-AT" sz="2000" dirty="0"/>
              <a:t>Einzelne Räume</a:t>
            </a:r>
          </a:p>
          <a:p>
            <a:pPr lvl="1"/>
            <a:r>
              <a:rPr lang="de-AT" sz="2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27002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1211-58B5-4ED3-93B0-8B64D3F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Einsparung von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C61C-9CDB-4756-AAE5-F18C5A0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3916439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de-AT" sz="4000" b="1" dirty="0"/>
              <a:t>10000 </a:t>
            </a:r>
            <a:r>
              <a:rPr lang="de-AT" sz="2800" dirty="0"/>
              <a:t>kWh Strom kosten über </a:t>
            </a:r>
            <a:r>
              <a:rPr lang="de-AT" sz="4000" b="1" dirty="0"/>
              <a:t>2.200€</a:t>
            </a:r>
          </a:p>
          <a:p>
            <a:pPr marL="502920" lvl="1" indent="0">
              <a:buNone/>
            </a:pPr>
            <a:r>
              <a:rPr lang="de-AT" sz="2400" dirty="0"/>
              <a:t>(Preis pro kWh ca. 22,5 Cent)</a:t>
            </a:r>
          </a:p>
          <a:p>
            <a:pPr marL="50292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4000" b="1" dirty="0"/>
              <a:t>     1000 </a:t>
            </a:r>
            <a:r>
              <a:rPr lang="de-AT" sz="2800" dirty="0"/>
              <a:t>m³</a:t>
            </a:r>
            <a:r>
              <a:rPr lang="de-AT" sz="4000" b="1" dirty="0"/>
              <a:t> </a:t>
            </a:r>
            <a:r>
              <a:rPr lang="de-AT" sz="2800" dirty="0"/>
              <a:t>Erdgas kosten </a:t>
            </a:r>
            <a:r>
              <a:rPr lang="de-AT" sz="4000" b="1" dirty="0"/>
              <a:t>500€</a:t>
            </a:r>
          </a:p>
          <a:p>
            <a:pPr marL="0" indent="0">
              <a:buNone/>
            </a:pPr>
            <a:r>
              <a:rPr lang="de-AT" sz="2400" dirty="0"/>
              <a:t>        (Preis pro m³ ca. 50 Cent)</a:t>
            </a:r>
          </a:p>
          <a:p>
            <a:pPr marL="0" indent="0">
              <a:buNone/>
            </a:pP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2D8A89-65DD-4255-B064-62628DA0E493}"/>
              </a:ext>
            </a:extLst>
          </p:cNvPr>
          <p:cNvSpPr txBox="1"/>
          <p:nvPr/>
        </p:nvSpPr>
        <p:spPr>
          <a:xfrm>
            <a:off x="4920026" y="5708978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Energiekosten: https://www.e-control.at </a:t>
            </a:r>
          </a:p>
        </p:txBody>
      </p:sp>
    </p:spTree>
    <p:extLst>
      <p:ext uri="{BB962C8B-B14F-4D97-AF65-F5344CB8AC3E}">
        <p14:creationId xmlns:p14="http://schemas.microsoft.com/office/powerpoint/2010/main" val="190758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B2CF-DC19-4607-97C5-497CC10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Effekt auf die Umwelt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88C9C-CD7A-473E-83BA-7E765A8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AT" sz="2800" dirty="0"/>
              <a:t>Ersparnis von </a:t>
            </a:r>
            <a:r>
              <a:rPr lang="de-AT" sz="4000" b="1" dirty="0"/>
              <a:t>10.000</a:t>
            </a:r>
            <a:r>
              <a:rPr lang="de-AT" sz="2800" dirty="0"/>
              <a:t> kWh Strom, ergibt ein CO2 Äquivalent von über </a:t>
            </a:r>
            <a:r>
              <a:rPr lang="de-AT" sz="4000" b="1" dirty="0"/>
              <a:t>3000</a:t>
            </a:r>
            <a:r>
              <a:rPr lang="de-AT" sz="2800" dirty="0"/>
              <a:t> kg.</a:t>
            </a:r>
          </a:p>
          <a:p>
            <a:pPr marL="502920" lvl="1" indent="0">
              <a:buNone/>
            </a:pPr>
            <a:endParaRPr lang="de-AT" sz="2800" dirty="0"/>
          </a:p>
          <a:p>
            <a:pPr marL="502920" lvl="1" indent="0">
              <a:buNone/>
            </a:pPr>
            <a:r>
              <a:rPr lang="de-AT" sz="2800" dirty="0"/>
              <a:t>Eine Einsparung von </a:t>
            </a:r>
            <a:r>
              <a:rPr lang="de-AT" sz="4000" b="1" dirty="0"/>
              <a:t>1000</a:t>
            </a:r>
            <a:r>
              <a:rPr lang="de-AT" sz="2800" dirty="0"/>
              <a:t> m³ Erdgas, ergibt ca. </a:t>
            </a:r>
            <a:r>
              <a:rPr lang="de-AT" sz="4000" b="1" dirty="0"/>
              <a:t>2500</a:t>
            </a:r>
            <a:r>
              <a:rPr lang="de-AT" sz="2800" dirty="0"/>
              <a:t> kg CO2.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277C0B-006D-47E2-9C10-3916B3AF7594}"/>
              </a:ext>
            </a:extLst>
          </p:cNvPr>
          <p:cNvSpPr txBox="1"/>
          <p:nvPr/>
        </p:nvSpPr>
        <p:spPr>
          <a:xfrm>
            <a:off x="4252660" y="5993892"/>
            <a:ext cx="74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- Einsparungspotential: Energiegenossenschaft Region Eferding</a:t>
            </a:r>
          </a:p>
          <a:p>
            <a:r>
              <a:rPr lang="de-AT" dirty="0"/>
              <a:t>Quelle – CO2 </a:t>
            </a:r>
            <a:r>
              <a:rPr lang="de-AT" dirty="0" err="1"/>
              <a:t>Aquivalent</a:t>
            </a:r>
            <a:r>
              <a:rPr lang="de-AT" dirty="0"/>
              <a:t>: http://www.umweltbundesamt.at</a:t>
            </a:r>
          </a:p>
        </p:txBody>
      </p:sp>
    </p:spTree>
    <p:extLst>
      <p:ext uri="{BB962C8B-B14F-4D97-AF65-F5344CB8AC3E}">
        <p14:creationId xmlns:p14="http://schemas.microsoft.com/office/powerpoint/2010/main" val="99212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59088-F7AC-4719-BD33-3C335A99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7" y="1123837"/>
            <a:ext cx="3076414" cy="4601183"/>
          </a:xfrm>
        </p:spPr>
        <p:txBody>
          <a:bodyPr/>
          <a:lstStyle/>
          <a:p>
            <a:r>
              <a:rPr lang="de-AT" dirty="0"/>
              <a:t>Was ist AEMS?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586390"/>
            <a:ext cx="7501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AEMS</a:t>
            </a:r>
            <a:r>
              <a:rPr lang="de-AT" sz="2800" dirty="0"/>
              <a:t> ist ein System zur </a:t>
            </a:r>
            <a:r>
              <a:rPr lang="de-AT" sz="2800" b="1" dirty="0"/>
              <a:t>Überwachung</a:t>
            </a:r>
            <a:r>
              <a:rPr lang="de-AT" sz="2800" dirty="0"/>
              <a:t> von </a:t>
            </a:r>
            <a:r>
              <a:rPr lang="de-AT" sz="3200" b="1" dirty="0"/>
              <a:t>Energieverbräuchen</a:t>
            </a:r>
            <a:r>
              <a:rPr lang="de-AT" sz="2800" dirty="0"/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763505"/>
            <a:ext cx="790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Daten werden </a:t>
            </a:r>
            <a:r>
              <a:rPr lang="de-AT" sz="3200" b="1" dirty="0"/>
              <a:t>gesammelt</a:t>
            </a:r>
            <a:r>
              <a:rPr lang="de-AT" sz="2800" dirty="0"/>
              <a:t> und </a:t>
            </a:r>
            <a:r>
              <a:rPr lang="de-AT" sz="3200" b="1" dirty="0"/>
              <a:t>ausgewertet</a:t>
            </a:r>
            <a:r>
              <a:rPr lang="de-AT" sz="2800" dirty="0"/>
              <a:t>, Begutachtung mittels </a:t>
            </a:r>
            <a:r>
              <a:rPr lang="de-AT" sz="3200" b="1" dirty="0"/>
              <a:t>Statistiken</a:t>
            </a:r>
            <a:r>
              <a:rPr lang="de-AT" sz="2800" dirty="0"/>
              <a:t>, </a:t>
            </a:r>
            <a:r>
              <a:rPr lang="de-AT" sz="3200" b="1" dirty="0"/>
              <a:t>Berichten</a:t>
            </a:r>
            <a:r>
              <a:rPr lang="de-AT" sz="2800" dirty="0"/>
              <a:t> und </a:t>
            </a:r>
            <a:r>
              <a:rPr lang="de-AT" sz="3200" b="1" dirty="0"/>
              <a:t>Benachrichtigungen</a:t>
            </a:r>
            <a:r>
              <a:rPr lang="de-AT" sz="2800" dirty="0"/>
              <a:t>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E173-5614-4E3C-ADAC-D846921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Programmier-sprachen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B2D63-3C96-4FF6-80E4-D0BCDBD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Programmierung</a:t>
            </a:r>
          </a:p>
          <a:p>
            <a:r>
              <a:rPr lang="de-AT"/>
              <a:t>HTML</a:t>
            </a:r>
          </a:p>
          <a:p>
            <a:r>
              <a:rPr lang="de-AT"/>
              <a:t>CSS</a:t>
            </a:r>
          </a:p>
          <a:p>
            <a:r>
              <a:rPr lang="de-AT"/>
              <a:t>Javascript</a:t>
            </a:r>
          </a:p>
          <a:p>
            <a:r>
              <a:rPr lang="de-AT"/>
              <a:t>Java</a:t>
            </a:r>
          </a:p>
          <a:p>
            <a:r>
              <a:rPr lang="de-AT"/>
              <a:t>XML</a:t>
            </a:r>
          </a:p>
          <a:p>
            <a:r>
              <a:rPr lang="de-AT"/>
              <a:t>XHTML</a:t>
            </a:r>
          </a:p>
          <a:p>
            <a:r>
              <a:rPr lang="de-AT"/>
              <a:t>Java Server Faces</a:t>
            </a:r>
          </a:p>
          <a:p>
            <a:r>
              <a:rPr lang="de-AT"/>
              <a:t>SQL </a:t>
            </a:r>
          </a:p>
          <a:p>
            <a:r>
              <a:rPr lang="de-AT"/>
              <a:t>Python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C8E9B5-B1F6-4F6C-894F-131E65C6B0D3}"/>
              </a:ext>
            </a:extLst>
          </p:cNvPr>
          <p:cNvSpPr txBox="1">
            <a:spLocks/>
          </p:cNvSpPr>
          <p:nvPr/>
        </p:nvSpPr>
        <p:spPr>
          <a:xfrm>
            <a:off x="7485617" y="1295845"/>
            <a:ext cx="3293532" cy="42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Libraries</a:t>
            </a:r>
            <a:endParaRPr lang="de-AT" dirty="0"/>
          </a:p>
          <a:p>
            <a:r>
              <a:rPr lang="de-AT" dirty="0" err="1"/>
              <a:t>MPAndroidchart</a:t>
            </a:r>
            <a:endParaRPr lang="de-AT" dirty="0"/>
          </a:p>
          <a:p>
            <a:r>
              <a:rPr lang="de-AT" dirty="0" err="1"/>
              <a:t>Noty</a:t>
            </a:r>
            <a:endParaRPr lang="de-AT" dirty="0"/>
          </a:p>
          <a:p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r>
              <a:rPr lang="de-AT" dirty="0"/>
              <a:t>Apache POI</a:t>
            </a:r>
          </a:p>
          <a:p>
            <a:r>
              <a:rPr lang="de-AT" dirty="0" err="1"/>
              <a:t>HtmlUnit</a:t>
            </a:r>
            <a:endParaRPr lang="de-AT" dirty="0"/>
          </a:p>
          <a:p>
            <a:r>
              <a:rPr lang="de-AT" dirty="0"/>
              <a:t>PostgreSQL</a:t>
            </a:r>
          </a:p>
          <a:p>
            <a:r>
              <a:rPr lang="de-AT" dirty="0" err="1"/>
              <a:t>CleanModalDialog</a:t>
            </a:r>
            <a:endParaRPr lang="de-AT" dirty="0"/>
          </a:p>
          <a:p>
            <a:r>
              <a:rPr lang="de-AT" dirty="0"/>
              <a:t>Bootstrap</a:t>
            </a:r>
          </a:p>
          <a:p>
            <a:r>
              <a:rPr lang="de-AT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3598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F46-3049-4390-9AAF-23612349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0EDF9-66DB-4FB0-A439-C95D3F8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01" y="402079"/>
            <a:ext cx="883405" cy="7773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A0D794-1778-42B0-A809-93A38FE113F9}"/>
              </a:ext>
            </a:extLst>
          </p:cNvPr>
          <p:cNvSpPr txBox="1"/>
          <p:nvPr/>
        </p:nvSpPr>
        <p:spPr>
          <a:xfrm>
            <a:off x="3987907" y="647111"/>
            <a:ext cx="31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Im Web Bereich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9E41C7-EBD2-4D89-BFF7-4C939340C554}"/>
              </a:ext>
            </a:extLst>
          </p:cNvPr>
          <p:cNvSpPr txBox="1"/>
          <p:nvPr/>
        </p:nvSpPr>
        <p:spPr>
          <a:xfrm>
            <a:off x="4339522" y="1170331"/>
            <a:ext cx="1972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/>
              <a:t>jQuery</a:t>
            </a:r>
            <a:endParaRPr lang="de-AT" sz="2400" dirty="0"/>
          </a:p>
        </p:txBody>
      </p:sp>
      <p:pic>
        <p:nvPicPr>
          <p:cNvPr id="1026" name="Picture 2" descr="Database, Icon, Mobile, Technology, Computer, Internet">
            <a:extLst>
              <a:ext uri="{FF2B5EF4-FFF2-40B4-BE49-F238E27FC236}">
                <a16:creationId xmlns:a16="http://schemas.microsoft.com/office/drawing/2014/main" id="{3BF6FAE1-9C10-42D0-AF0E-BD5B6BF0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91" y="1565394"/>
            <a:ext cx="1517543" cy="15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B688612-61DD-4424-9DF1-547E46514A3E}"/>
              </a:ext>
            </a:extLst>
          </p:cNvPr>
          <p:cNvSpPr txBox="1"/>
          <p:nvPr/>
        </p:nvSpPr>
        <p:spPr>
          <a:xfrm>
            <a:off x="8337941" y="2324166"/>
            <a:ext cx="36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Das Backend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B266C3-E0E0-4BD9-89FB-48EED9085F53}"/>
              </a:ext>
            </a:extLst>
          </p:cNvPr>
          <p:cNvSpPr txBox="1"/>
          <p:nvPr/>
        </p:nvSpPr>
        <p:spPr>
          <a:xfrm>
            <a:off x="8446576" y="2866250"/>
            <a:ext cx="294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Java Technologien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XML , XHTML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PostgreSQL</a:t>
            </a:r>
          </a:p>
        </p:txBody>
      </p:sp>
      <p:pic>
        <p:nvPicPr>
          <p:cNvPr id="1030" name="Picture 6" descr="Gear, Settings, Options, Icon">
            <a:extLst>
              <a:ext uri="{FF2B5EF4-FFF2-40B4-BE49-F238E27FC236}">
                <a16:creationId xmlns:a16="http://schemas.microsoft.com/office/drawing/2014/main" id="{E556C26A-30BC-4257-A117-2ACEB08F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0" y="3144929"/>
            <a:ext cx="777396" cy="7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A5B28F-5473-40A2-90BC-C567D1AB44C9}"/>
              </a:ext>
            </a:extLst>
          </p:cNvPr>
          <p:cNvSpPr txBox="1"/>
          <p:nvPr/>
        </p:nvSpPr>
        <p:spPr>
          <a:xfrm>
            <a:off x="4083799" y="3564623"/>
            <a:ext cx="276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Open Source 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53168-C4C6-4E77-92AB-25201887D719}"/>
              </a:ext>
            </a:extLst>
          </p:cNvPr>
          <p:cNvSpPr txBox="1"/>
          <p:nvPr/>
        </p:nvSpPr>
        <p:spPr>
          <a:xfrm>
            <a:off x="4339522" y="4072346"/>
            <a:ext cx="41535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MPAndroidChart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Firebase</a:t>
            </a:r>
            <a:r>
              <a:rPr lang="de-AT" sz="2400" dirty="0"/>
              <a:t>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Apache POI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HtmlUnit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Chart.js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…</a:t>
            </a:r>
          </a:p>
          <a:p>
            <a:endParaRPr lang="de-AT" dirty="0"/>
          </a:p>
          <a:p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777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359</Words>
  <Application>Microsoft Office PowerPoint</Application>
  <PresentationFormat>Breitbild</PresentationFormat>
  <Paragraphs>110</Paragraphs>
  <Slides>17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Was ist AEMS?</vt:lpstr>
      <vt:lpstr>Warum AEMS?</vt:lpstr>
      <vt:lpstr>Programmier-sprachen</vt:lpstr>
      <vt:lpstr>Verwendete Technologien</vt:lpstr>
      <vt:lpstr>Integration mit Netz-online</vt:lpstr>
      <vt:lpstr>Statistiken nach Belieben konfigurieren</vt:lpstr>
      <vt:lpstr>Einfache Administration</vt:lpstr>
      <vt:lpstr>Android – App, um auch unterwegs stets informiert zu sein</vt:lpstr>
      <vt:lpstr>Raspberry PI Tool</vt:lpstr>
      <vt:lpstr>Grafischer Editor  (WebUI)</vt:lpstr>
      <vt:lpstr>Einsatz</vt:lpstr>
      <vt:lpstr>Einsparung von Kosten</vt:lpstr>
      <vt:lpstr>Effekt auf die Umwelt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111</cp:revision>
  <dcterms:created xsi:type="dcterms:W3CDTF">2017-05-31T10:56:12Z</dcterms:created>
  <dcterms:modified xsi:type="dcterms:W3CDTF">2018-04-04T18:05:36Z</dcterms:modified>
</cp:coreProperties>
</file>