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a:t>Mastertitelformat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A7955E8A-8E6B-4EE8-82B7-B7EDCF34F8E6}" type="datetimeFigureOut">
              <a:rPr lang="de-DE" smtClean="0"/>
              <a:t>14.09.2023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516C906-C03B-4EBA-B0EB-18E9CD4F5E25}" type="slidenum">
              <a:rPr lang="de-DE" smtClean="0"/>
              <a:t>‹Nr.›</a:t>
            </a:fld>
            <a:endParaRPr lang="de-DE"/>
          </a:p>
        </p:txBody>
      </p:sp>
    </p:spTree>
    <p:extLst>
      <p:ext uri="{BB962C8B-B14F-4D97-AF65-F5344CB8AC3E}">
        <p14:creationId xmlns:p14="http://schemas.microsoft.com/office/powerpoint/2010/main" val="221321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7955E8A-8E6B-4EE8-82B7-B7EDCF34F8E6}" type="datetimeFigureOut">
              <a:rPr lang="de-DE" smtClean="0"/>
              <a:t>14.09.2023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516C906-C03B-4EBA-B0EB-18E9CD4F5E25}" type="slidenum">
              <a:rPr lang="de-DE" smtClean="0"/>
              <a:t>‹Nr.›</a:t>
            </a:fld>
            <a:endParaRPr lang="de-DE"/>
          </a:p>
        </p:txBody>
      </p:sp>
    </p:spTree>
    <p:extLst>
      <p:ext uri="{BB962C8B-B14F-4D97-AF65-F5344CB8AC3E}">
        <p14:creationId xmlns:p14="http://schemas.microsoft.com/office/powerpoint/2010/main" val="352408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7955E8A-8E6B-4EE8-82B7-B7EDCF34F8E6}" type="datetimeFigureOut">
              <a:rPr lang="de-DE" smtClean="0"/>
              <a:t>14.09.2023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516C906-C03B-4EBA-B0EB-18E9CD4F5E25}" type="slidenum">
              <a:rPr lang="de-DE" smtClean="0"/>
              <a:t>‹Nr.›</a:t>
            </a:fld>
            <a:endParaRPr lang="de-D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1392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7955E8A-8E6B-4EE8-82B7-B7EDCF34F8E6}" type="datetimeFigureOut">
              <a:rPr lang="de-DE" smtClean="0"/>
              <a:t>14.09.2023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516C906-C03B-4EBA-B0EB-18E9CD4F5E25}" type="slidenum">
              <a:rPr lang="de-DE" smtClean="0"/>
              <a:t>‹Nr.›</a:t>
            </a:fld>
            <a:endParaRPr lang="de-DE"/>
          </a:p>
        </p:txBody>
      </p:sp>
    </p:spTree>
    <p:extLst>
      <p:ext uri="{BB962C8B-B14F-4D97-AF65-F5344CB8AC3E}">
        <p14:creationId xmlns:p14="http://schemas.microsoft.com/office/powerpoint/2010/main" val="1849528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7955E8A-8E6B-4EE8-82B7-B7EDCF34F8E6}" type="datetimeFigureOut">
              <a:rPr lang="de-DE" smtClean="0"/>
              <a:t>14.09.2023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516C906-C03B-4EBA-B0EB-18E9CD4F5E25}" type="slidenum">
              <a:rPr lang="de-DE" smtClean="0"/>
              <a:t>‹Nr.›</a:t>
            </a:fld>
            <a:endParaRPr lang="de-D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9717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7955E8A-8E6B-4EE8-82B7-B7EDCF34F8E6}" type="datetimeFigureOut">
              <a:rPr lang="de-DE" smtClean="0"/>
              <a:t>14.09.2023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516C906-C03B-4EBA-B0EB-18E9CD4F5E25}" type="slidenum">
              <a:rPr lang="de-DE" smtClean="0"/>
              <a:t>‹Nr.›</a:t>
            </a:fld>
            <a:endParaRPr lang="de-DE"/>
          </a:p>
        </p:txBody>
      </p:sp>
    </p:spTree>
    <p:extLst>
      <p:ext uri="{BB962C8B-B14F-4D97-AF65-F5344CB8AC3E}">
        <p14:creationId xmlns:p14="http://schemas.microsoft.com/office/powerpoint/2010/main" val="404015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7955E8A-8E6B-4EE8-82B7-B7EDCF34F8E6}" type="datetimeFigureOut">
              <a:rPr lang="de-DE" smtClean="0"/>
              <a:t>14.09.2023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516C906-C03B-4EBA-B0EB-18E9CD4F5E25}" type="slidenum">
              <a:rPr lang="de-DE" smtClean="0"/>
              <a:t>‹Nr.›</a:t>
            </a:fld>
            <a:endParaRPr lang="de-DE"/>
          </a:p>
        </p:txBody>
      </p:sp>
    </p:spTree>
    <p:extLst>
      <p:ext uri="{BB962C8B-B14F-4D97-AF65-F5344CB8AC3E}">
        <p14:creationId xmlns:p14="http://schemas.microsoft.com/office/powerpoint/2010/main" val="944093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a:t>Mastertitelformat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7955E8A-8E6B-4EE8-82B7-B7EDCF34F8E6}" type="datetimeFigureOut">
              <a:rPr lang="de-DE" smtClean="0"/>
              <a:t>14.09.2023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516C906-C03B-4EBA-B0EB-18E9CD4F5E25}" type="slidenum">
              <a:rPr lang="de-DE" smtClean="0"/>
              <a:t>‹Nr.›</a:t>
            </a:fld>
            <a:endParaRPr lang="de-DE"/>
          </a:p>
        </p:txBody>
      </p:sp>
    </p:spTree>
    <p:extLst>
      <p:ext uri="{BB962C8B-B14F-4D97-AF65-F5344CB8AC3E}">
        <p14:creationId xmlns:p14="http://schemas.microsoft.com/office/powerpoint/2010/main" val="289238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7955E8A-8E6B-4EE8-82B7-B7EDCF34F8E6}" type="datetimeFigureOut">
              <a:rPr lang="de-DE" smtClean="0"/>
              <a:t>14.09.2023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516C906-C03B-4EBA-B0EB-18E9CD4F5E25}" type="slidenum">
              <a:rPr lang="de-DE" smtClean="0"/>
              <a:t>‹Nr.›</a:t>
            </a:fld>
            <a:endParaRPr lang="de-DE"/>
          </a:p>
        </p:txBody>
      </p:sp>
    </p:spTree>
    <p:extLst>
      <p:ext uri="{BB962C8B-B14F-4D97-AF65-F5344CB8AC3E}">
        <p14:creationId xmlns:p14="http://schemas.microsoft.com/office/powerpoint/2010/main" val="167202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7955E8A-8E6B-4EE8-82B7-B7EDCF34F8E6}" type="datetimeFigureOut">
              <a:rPr lang="de-DE" smtClean="0"/>
              <a:t>14.09.2023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516C906-C03B-4EBA-B0EB-18E9CD4F5E25}" type="slidenum">
              <a:rPr lang="de-DE" smtClean="0"/>
              <a:t>‹Nr.›</a:t>
            </a:fld>
            <a:endParaRPr lang="de-DE"/>
          </a:p>
        </p:txBody>
      </p:sp>
    </p:spTree>
    <p:extLst>
      <p:ext uri="{BB962C8B-B14F-4D97-AF65-F5344CB8AC3E}">
        <p14:creationId xmlns:p14="http://schemas.microsoft.com/office/powerpoint/2010/main" val="14406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A7955E8A-8E6B-4EE8-82B7-B7EDCF34F8E6}" type="datetimeFigureOut">
              <a:rPr lang="de-DE" smtClean="0"/>
              <a:t>14.09.2023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516C906-C03B-4EBA-B0EB-18E9CD4F5E25}" type="slidenum">
              <a:rPr lang="de-DE" smtClean="0"/>
              <a:t>‹Nr.›</a:t>
            </a:fld>
            <a:endParaRPr lang="de-DE"/>
          </a:p>
        </p:txBody>
      </p:sp>
    </p:spTree>
    <p:extLst>
      <p:ext uri="{BB962C8B-B14F-4D97-AF65-F5344CB8AC3E}">
        <p14:creationId xmlns:p14="http://schemas.microsoft.com/office/powerpoint/2010/main" val="708700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7955E8A-8E6B-4EE8-82B7-B7EDCF34F8E6}" type="datetimeFigureOut">
              <a:rPr lang="de-DE" smtClean="0"/>
              <a:t>14.09.2023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516C906-C03B-4EBA-B0EB-18E9CD4F5E25}" type="slidenum">
              <a:rPr lang="de-DE" smtClean="0"/>
              <a:t>‹Nr.›</a:t>
            </a:fld>
            <a:endParaRPr lang="de-DE"/>
          </a:p>
        </p:txBody>
      </p:sp>
    </p:spTree>
    <p:extLst>
      <p:ext uri="{BB962C8B-B14F-4D97-AF65-F5344CB8AC3E}">
        <p14:creationId xmlns:p14="http://schemas.microsoft.com/office/powerpoint/2010/main" val="123879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A7955E8A-8E6B-4EE8-82B7-B7EDCF34F8E6}" type="datetimeFigureOut">
              <a:rPr lang="de-DE" smtClean="0"/>
              <a:t>14.09.2023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516C906-C03B-4EBA-B0EB-18E9CD4F5E25}" type="slidenum">
              <a:rPr lang="de-DE" smtClean="0"/>
              <a:t>‹Nr.›</a:t>
            </a:fld>
            <a:endParaRPr lang="de-DE"/>
          </a:p>
        </p:txBody>
      </p:sp>
    </p:spTree>
    <p:extLst>
      <p:ext uri="{BB962C8B-B14F-4D97-AF65-F5344CB8AC3E}">
        <p14:creationId xmlns:p14="http://schemas.microsoft.com/office/powerpoint/2010/main" val="352113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55E8A-8E6B-4EE8-82B7-B7EDCF34F8E6}" type="datetimeFigureOut">
              <a:rPr lang="de-DE" smtClean="0"/>
              <a:t>14.09.2023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516C906-C03B-4EBA-B0EB-18E9CD4F5E25}" type="slidenum">
              <a:rPr lang="de-DE" smtClean="0"/>
              <a:t>‹Nr.›</a:t>
            </a:fld>
            <a:endParaRPr lang="de-DE"/>
          </a:p>
        </p:txBody>
      </p:sp>
    </p:spTree>
    <p:extLst>
      <p:ext uri="{BB962C8B-B14F-4D97-AF65-F5344CB8AC3E}">
        <p14:creationId xmlns:p14="http://schemas.microsoft.com/office/powerpoint/2010/main" val="2044649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a:t>Mastertitelformat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A7955E8A-8E6B-4EE8-82B7-B7EDCF34F8E6}" type="datetimeFigureOut">
              <a:rPr lang="de-DE" smtClean="0"/>
              <a:t>14.09.2023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516C906-C03B-4EBA-B0EB-18E9CD4F5E25}" type="slidenum">
              <a:rPr lang="de-DE" smtClean="0"/>
              <a:t>‹Nr.›</a:t>
            </a:fld>
            <a:endParaRPr lang="de-DE"/>
          </a:p>
        </p:txBody>
      </p:sp>
    </p:spTree>
    <p:extLst>
      <p:ext uri="{BB962C8B-B14F-4D97-AF65-F5344CB8AC3E}">
        <p14:creationId xmlns:p14="http://schemas.microsoft.com/office/powerpoint/2010/main" val="66883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A7955E8A-8E6B-4EE8-82B7-B7EDCF34F8E6}" type="datetimeFigureOut">
              <a:rPr lang="de-DE" smtClean="0"/>
              <a:t>14.09.2023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516C906-C03B-4EBA-B0EB-18E9CD4F5E25}" type="slidenum">
              <a:rPr lang="de-DE" smtClean="0"/>
              <a:t>‹Nr.›</a:t>
            </a:fld>
            <a:endParaRPr lang="de-DE"/>
          </a:p>
        </p:txBody>
      </p:sp>
    </p:spTree>
    <p:extLst>
      <p:ext uri="{BB962C8B-B14F-4D97-AF65-F5344CB8AC3E}">
        <p14:creationId xmlns:p14="http://schemas.microsoft.com/office/powerpoint/2010/main" val="2819360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955E8A-8E6B-4EE8-82B7-B7EDCF34F8E6}" type="datetimeFigureOut">
              <a:rPr lang="de-DE" smtClean="0"/>
              <a:t>14.09.2023</a:t>
            </a:fld>
            <a:endParaRPr lang="de-D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16C906-C03B-4EBA-B0EB-18E9CD4F5E25}" type="slidenum">
              <a:rPr lang="de-DE" smtClean="0"/>
              <a:t>‹Nr.›</a:t>
            </a:fld>
            <a:endParaRPr lang="de-DE"/>
          </a:p>
        </p:txBody>
      </p:sp>
    </p:spTree>
    <p:extLst>
      <p:ext uri="{BB962C8B-B14F-4D97-AF65-F5344CB8AC3E}">
        <p14:creationId xmlns:p14="http://schemas.microsoft.com/office/powerpoint/2010/main" val="296852387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A32474-9E4C-4D25-BE24-565D9C1CE90C}"/>
              </a:ext>
            </a:extLst>
          </p:cNvPr>
          <p:cNvSpPr>
            <a:spLocks noGrp="1"/>
          </p:cNvSpPr>
          <p:nvPr>
            <p:ph type="ctrTitle"/>
          </p:nvPr>
        </p:nvSpPr>
        <p:spPr/>
        <p:txBody>
          <a:bodyPr/>
          <a:lstStyle/>
          <a:p>
            <a:r>
              <a:rPr lang="de-DE" dirty="0"/>
              <a:t>SWOT-Analyse</a:t>
            </a:r>
          </a:p>
        </p:txBody>
      </p:sp>
      <p:sp>
        <p:nvSpPr>
          <p:cNvPr id="3" name="Untertitel 2">
            <a:extLst>
              <a:ext uri="{FF2B5EF4-FFF2-40B4-BE49-F238E27FC236}">
                <a16:creationId xmlns:a16="http://schemas.microsoft.com/office/drawing/2014/main" id="{6B2457AC-B7C1-479C-B42A-7049508534F8}"/>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03132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C41CB4-73A1-4C5B-A3D7-C73EAC61CDE4}"/>
              </a:ext>
            </a:extLst>
          </p:cNvPr>
          <p:cNvSpPr>
            <a:spLocks noGrp="1"/>
          </p:cNvSpPr>
          <p:nvPr>
            <p:ph type="title"/>
          </p:nvPr>
        </p:nvSpPr>
        <p:spPr>
          <a:xfrm>
            <a:off x="838200" y="365126"/>
            <a:ext cx="10515600" cy="742222"/>
          </a:xfrm>
        </p:spPr>
        <p:txBody>
          <a:bodyPr/>
          <a:lstStyle/>
          <a:p>
            <a:r>
              <a:rPr lang="de-DE" dirty="0"/>
              <a:t>Strategien der </a:t>
            </a:r>
            <a:r>
              <a:rPr lang="de-DE" dirty="0" err="1"/>
              <a:t>Swot</a:t>
            </a:r>
            <a:r>
              <a:rPr lang="de-DE" dirty="0"/>
              <a:t>-Analyse</a:t>
            </a:r>
          </a:p>
        </p:txBody>
      </p:sp>
      <p:graphicFrame>
        <p:nvGraphicFramePr>
          <p:cNvPr id="4" name="Tabelle 4">
            <a:extLst>
              <a:ext uri="{FF2B5EF4-FFF2-40B4-BE49-F238E27FC236}">
                <a16:creationId xmlns:a16="http://schemas.microsoft.com/office/drawing/2014/main" id="{6DA9484B-06A5-4228-9824-BFA5BAC98C7C}"/>
              </a:ext>
            </a:extLst>
          </p:cNvPr>
          <p:cNvGraphicFramePr>
            <a:graphicFrameLocks noGrp="1"/>
          </p:cNvGraphicFramePr>
          <p:nvPr>
            <p:ph idx="1"/>
            <p:extLst>
              <p:ext uri="{D42A27DB-BD31-4B8C-83A1-F6EECF244321}">
                <p14:modId xmlns:p14="http://schemas.microsoft.com/office/powerpoint/2010/main" val="3626307717"/>
              </p:ext>
            </p:extLst>
          </p:nvPr>
        </p:nvGraphicFramePr>
        <p:xfrm>
          <a:off x="838200" y="1389395"/>
          <a:ext cx="10515600" cy="5400743"/>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78100238"/>
                    </a:ext>
                  </a:extLst>
                </a:gridCol>
                <a:gridCol w="5257800">
                  <a:extLst>
                    <a:ext uri="{9D8B030D-6E8A-4147-A177-3AD203B41FA5}">
                      <a16:colId xmlns:a16="http://schemas.microsoft.com/office/drawing/2014/main" val="584629797"/>
                    </a:ext>
                  </a:extLst>
                </a:gridCol>
              </a:tblGrid>
              <a:tr h="2291783">
                <a:tc>
                  <a:txBody>
                    <a:bodyPr/>
                    <a:lstStyle/>
                    <a:p>
                      <a:r>
                        <a:rPr lang="de-DE" sz="1800" b="0" i="0" kern="1200" dirty="0">
                          <a:solidFill>
                            <a:schemeClr val="lt1"/>
                          </a:solidFill>
                          <a:effectLst/>
                          <a:latin typeface="+mn-lt"/>
                          <a:ea typeface="+mn-ea"/>
                          <a:cs typeface="+mn-cs"/>
                        </a:rPr>
                        <a:t>SO – Strategie </a:t>
                      </a:r>
                    </a:p>
                    <a:p>
                      <a:r>
                        <a:rPr lang="de-DE" sz="1800" b="0" i="0" kern="1200" dirty="0">
                          <a:solidFill>
                            <a:schemeClr val="lt1"/>
                          </a:solidFill>
                          <a:effectLst/>
                          <a:latin typeface="+mn-lt"/>
                          <a:ea typeface="+mn-ea"/>
                          <a:cs typeface="+mn-cs"/>
                        </a:rPr>
                        <a:t>Ressourcen sollten eingesetzt werden, um Chancen im Markt zu nutzen; ein mögliches Feld für Investitionen und zusätzliche Budgets sowie für neue Projekte oder Produkte. - Mit dem eigenen Produkt Werbung machen ( Die stärken des Produktes zeigen)</a:t>
                      </a:r>
                      <a:endParaRPr lang="de-DE" dirty="0"/>
                    </a:p>
                  </a:txBody>
                  <a:tcPr/>
                </a:tc>
                <a:tc>
                  <a:txBody>
                    <a:bodyPr/>
                    <a:lstStyle/>
                    <a:p>
                      <a:r>
                        <a:rPr lang="de-DE" sz="1800" b="0" i="0" kern="1200" dirty="0">
                          <a:solidFill>
                            <a:schemeClr val="lt1"/>
                          </a:solidFill>
                          <a:effectLst/>
                          <a:latin typeface="+mn-lt"/>
                          <a:ea typeface="+mn-ea"/>
                          <a:cs typeface="+mn-cs"/>
                        </a:rPr>
                        <a:t>ST – Strategie</a:t>
                      </a:r>
                    </a:p>
                    <a:p>
                      <a:r>
                        <a:rPr lang="de-DE" sz="1800" b="0" i="0" kern="1200" dirty="0">
                          <a:solidFill>
                            <a:schemeClr val="lt1"/>
                          </a:solidFill>
                          <a:effectLst/>
                          <a:latin typeface="+mn-lt"/>
                          <a:ea typeface="+mn-ea"/>
                          <a:cs typeface="+mn-cs"/>
                        </a:rPr>
                        <a:t> Maßnahmenpläne werden entwickelt, um mögliche Risiken zu begrenzen und Gefahren abzuwenden. Möglicherweise können die Risiken zu Chancen umgewandelt werden, wenn dafür gute Ideen, neue Produkte oder andere Geschäftsmodelle realisiert werden. - Kundenorientiertes Arbeiten</a:t>
                      </a:r>
                      <a:endParaRPr lang="de-DE" dirty="0"/>
                    </a:p>
                  </a:txBody>
                  <a:tcPr/>
                </a:tc>
                <a:extLst>
                  <a:ext uri="{0D108BD9-81ED-4DB2-BD59-A6C34878D82A}">
                    <a16:rowId xmlns:a16="http://schemas.microsoft.com/office/drawing/2014/main" val="3913371942"/>
                  </a:ext>
                </a:extLst>
              </a:tr>
              <a:tr h="2291783">
                <a:tc>
                  <a:txBody>
                    <a:bodyPr/>
                    <a:lstStyle/>
                    <a:p>
                      <a:r>
                        <a:rPr lang="de-DE" sz="1800" b="0" i="0" kern="1200" dirty="0">
                          <a:solidFill>
                            <a:schemeClr val="dk1"/>
                          </a:solidFill>
                          <a:effectLst/>
                          <a:latin typeface="+mn-lt"/>
                          <a:ea typeface="+mn-ea"/>
                          <a:cs typeface="+mn-cs"/>
                        </a:rPr>
                        <a:t>WO – Strategie</a:t>
                      </a:r>
                    </a:p>
                    <a:p>
                      <a:r>
                        <a:rPr lang="de-DE" sz="1800" b="0" i="0" kern="1200" dirty="0">
                          <a:solidFill>
                            <a:schemeClr val="dk1"/>
                          </a:solidFill>
                          <a:effectLst/>
                          <a:latin typeface="+mn-lt"/>
                          <a:ea typeface="+mn-ea"/>
                          <a:cs typeface="+mn-cs"/>
                        </a:rPr>
                        <a:t>Im Einzelfall muss entschieden werden, ob</a:t>
                      </a:r>
                    </a:p>
                    <a:p>
                      <a:r>
                        <a:rPr lang="de-DE" sz="1800" b="0" i="0" kern="1200" dirty="0">
                          <a:solidFill>
                            <a:schemeClr val="dk1"/>
                          </a:solidFill>
                          <a:effectLst/>
                          <a:latin typeface="+mn-lt"/>
                          <a:ea typeface="+mn-ea"/>
                          <a:cs typeface="+mn-cs"/>
                        </a:rPr>
                        <a:t>das Unternehmen die Ressourcen</a:t>
                      </a:r>
                    </a:p>
                    <a:p>
                      <a:r>
                        <a:rPr lang="de-DE" sz="1800" b="0" i="0" kern="1200" dirty="0">
                          <a:solidFill>
                            <a:schemeClr val="dk1"/>
                          </a:solidFill>
                          <a:effectLst/>
                          <a:latin typeface="+mn-lt"/>
                          <a:ea typeface="+mn-ea"/>
                          <a:cs typeface="+mn-cs"/>
                        </a:rPr>
                        <a:t>aufbringen kann und will, um die Chancen</a:t>
                      </a:r>
                    </a:p>
                    <a:p>
                      <a:r>
                        <a:rPr lang="de-DE" sz="1800" b="0" i="0" kern="1200" dirty="0">
                          <a:solidFill>
                            <a:schemeClr val="dk1"/>
                          </a:solidFill>
                          <a:effectLst/>
                          <a:latin typeface="+mn-lt"/>
                          <a:ea typeface="+mn-ea"/>
                          <a:cs typeface="+mn-cs"/>
                        </a:rPr>
                        <a:t>in diesem Bereich zu nutzen, obwohl die</a:t>
                      </a:r>
                    </a:p>
                    <a:p>
                      <a:r>
                        <a:rPr lang="de-DE" sz="1800" b="0" i="0" kern="1200" dirty="0">
                          <a:solidFill>
                            <a:schemeClr val="dk1"/>
                          </a:solidFill>
                          <a:effectLst/>
                          <a:latin typeface="+mn-lt"/>
                          <a:ea typeface="+mn-ea"/>
                          <a:cs typeface="+mn-cs"/>
                        </a:rPr>
                        <a:t>internen Voraussetzungen dafür nicht</a:t>
                      </a:r>
                    </a:p>
                    <a:p>
                      <a:r>
                        <a:rPr lang="de-DE" sz="1800" b="0" i="0" kern="1200" dirty="0">
                          <a:solidFill>
                            <a:schemeClr val="dk1"/>
                          </a:solidFill>
                          <a:effectLst/>
                          <a:latin typeface="+mn-lt"/>
                          <a:ea typeface="+mn-ea"/>
                          <a:cs typeface="+mn-cs"/>
                        </a:rPr>
                        <a:t>gegeben sind. Hier muss das Unternehmen</a:t>
                      </a:r>
                    </a:p>
                    <a:p>
                      <a:r>
                        <a:rPr lang="de-DE" sz="1800" b="0" i="0" kern="1200" dirty="0">
                          <a:solidFill>
                            <a:schemeClr val="dk1"/>
                          </a:solidFill>
                          <a:effectLst/>
                          <a:latin typeface="+mn-lt"/>
                          <a:ea typeface="+mn-ea"/>
                          <a:cs typeface="+mn-cs"/>
                        </a:rPr>
                        <a:t>investieren, um einzelne Schwächen gezielt</a:t>
                      </a:r>
                    </a:p>
                    <a:p>
                      <a:r>
                        <a:rPr lang="de-DE" sz="1800" b="0" i="0" kern="1200" dirty="0">
                          <a:solidFill>
                            <a:schemeClr val="dk1"/>
                          </a:solidFill>
                          <a:effectLst/>
                          <a:latin typeface="+mn-lt"/>
                          <a:ea typeface="+mn-ea"/>
                          <a:cs typeface="+mn-cs"/>
                        </a:rPr>
                        <a:t>zu beseitigen.</a:t>
                      </a:r>
                    </a:p>
                    <a:p>
                      <a:r>
                        <a:rPr lang="de-DE" sz="1800" b="0" i="0" kern="1200" dirty="0">
                          <a:solidFill>
                            <a:schemeClr val="dk1"/>
                          </a:solidFill>
                          <a:effectLst/>
                          <a:latin typeface="+mn-lt"/>
                          <a:ea typeface="+mn-ea"/>
                          <a:cs typeface="+mn-cs"/>
                        </a:rPr>
                        <a:t>- Produkt/Software weiterentwickeln</a:t>
                      </a:r>
                    </a:p>
                    <a:p>
                      <a:endParaRPr lang="de-DE" dirty="0"/>
                    </a:p>
                  </a:txBody>
                  <a:tcPr/>
                </a:tc>
                <a:tc>
                  <a:txBody>
                    <a:bodyPr/>
                    <a:lstStyle/>
                    <a:p>
                      <a:r>
                        <a:rPr lang="de-DE" sz="1800" b="0" i="0" kern="1200" dirty="0">
                          <a:solidFill>
                            <a:schemeClr val="dk1"/>
                          </a:solidFill>
                          <a:effectLst/>
                          <a:latin typeface="+mn-lt"/>
                          <a:ea typeface="+mn-ea"/>
                          <a:cs typeface="+mn-cs"/>
                        </a:rPr>
                        <a:t>WT – Strategie</a:t>
                      </a:r>
                    </a:p>
                    <a:p>
                      <a:r>
                        <a:rPr lang="de-DE" sz="1800" b="0" i="0" kern="1200" dirty="0">
                          <a:solidFill>
                            <a:schemeClr val="dk1"/>
                          </a:solidFill>
                          <a:effectLst/>
                          <a:latin typeface="+mn-lt"/>
                          <a:ea typeface="+mn-ea"/>
                          <a:cs typeface="+mn-cs"/>
                        </a:rPr>
                        <a:t> Das Unternehmen ist möglicherweise ernsthaft gefährdet. Es müssen Projekte initiiert werden, um Schaden vom Unternehmen abzuwenden. Das Unternehmen muss sich gegebenenfalls aus den entsprechenden Bereichen zurückziehen.</a:t>
                      </a:r>
                      <a:endParaRPr lang="de-DE" dirty="0"/>
                    </a:p>
                  </a:txBody>
                  <a:tcPr/>
                </a:tc>
                <a:extLst>
                  <a:ext uri="{0D108BD9-81ED-4DB2-BD59-A6C34878D82A}">
                    <a16:rowId xmlns:a16="http://schemas.microsoft.com/office/drawing/2014/main" val="742510363"/>
                  </a:ext>
                </a:extLst>
              </a:tr>
            </a:tbl>
          </a:graphicData>
        </a:graphic>
      </p:graphicFrame>
    </p:spTree>
    <p:extLst>
      <p:ext uri="{BB962C8B-B14F-4D97-AF65-F5344CB8AC3E}">
        <p14:creationId xmlns:p14="http://schemas.microsoft.com/office/powerpoint/2010/main" val="1026940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589130-77F4-4B27-BD20-5265A3B1765A}"/>
              </a:ext>
            </a:extLst>
          </p:cNvPr>
          <p:cNvSpPr>
            <a:spLocks noGrp="1"/>
          </p:cNvSpPr>
          <p:nvPr>
            <p:ph type="title"/>
          </p:nvPr>
        </p:nvSpPr>
        <p:spPr/>
        <p:txBody>
          <a:bodyPr/>
          <a:lstStyle/>
          <a:p>
            <a:r>
              <a:rPr lang="de-DE" dirty="0"/>
              <a:t>Chancen (</a:t>
            </a:r>
            <a:r>
              <a:rPr lang="de-DE" dirty="0" err="1"/>
              <a:t>Opportunities</a:t>
            </a:r>
            <a:r>
              <a:rPr lang="de-DE" dirty="0"/>
              <a:t>)</a:t>
            </a:r>
          </a:p>
        </p:txBody>
      </p:sp>
      <p:sp>
        <p:nvSpPr>
          <p:cNvPr id="3" name="Inhaltsplatzhalter 2">
            <a:extLst>
              <a:ext uri="{FF2B5EF4-FFF2-40B4-BE49-F238E27FC236}">
                <a16:creationId xmlns:a16="http://schemas.microsoft.com/office/drawing/2014/main" id="{816AC14E-FB7B-45F5-ABF9-D1CFAC0E4194}"/>
              </a:ext>
            </a:extLst>
          </p:cNvPr>
          <p:cNvSpPr>
            <a:spLocks noGrp="1"/>
          </p:cNvSpPr>
          <p:nvPr>
            <p:ph idx="1"/>
          </p:nvPr>
        </p:nvSpPr>
        <p:spPr/>
        <p:txBody>
          <a:bodyPr>
            <a:normAutofit fontScale="85000" lnSpcReduction="10000"/>
          </a:bodyPr>
          <a:lstStyle/>
          <a:p>
            <a:r>
              <a:rPr lang="de-DE" dirty="0"/>
              <a:t>Die Chancen ( </a:t>
            </a:r>
            <a:r>
              <a:rPr lang="de-DE" dirty="0" err="1"/>
              <a:t>Opportunities</a:t>
            </a:r>
            <a:r>
              <a:rPr lang="de-DE" dirty="0"/>
              <a:t> ) eines Unternehmens in der Corona Zeit sind vielseitig, die Leute sind teilweise gezwungen oder aus Gesundheitsspezifischen Aspekten darauf angewiesen von zuhause zu arbeiten, somit steigt auch die Nachfrage.</a:t>
            </a:r>
          </a:p>
          <a:p>
            <a:endParaRPr lang="de-DE" dirty="0"/>
          </a:p>
          <a:p>
            <a:r>
              <a:rPr lang="de-DE" dirty="0"/>
              <a:t>Es wurden im Privaten so wie öffentlichen Raum neue Geschäftsgebiete erschlossen z.B. Lehranstalten, Bürokomplexe von Firmen oder Verwaltung im Öffentlichen Dienst, daraus könnte auch eine Globale Verbreitung des Produktes resultieren.</a:t>
            </a:r>
          </a:p>
          <a:p>
            <a:endParaRPr lang="de-DE" dirty="0"/>
          </a:p>
          <a:p>
            <a:r>
              <a:rPr lang="de-DE" dirty="0"/>
              <a:t>Bei überwiegenden Vorteilen des Programmes könnte es sein, dass die Software auch nach der Pandemie genutzt wird.</a:t>
            </a:r>
          </a:p>
          <a:p>
            <a:endParaRPr lang="de-DE" dirty="0"/>
          </a:p>
          <a:p>
            <a:r>
              <a:rPr lang="de-DE" dirty="0"/>
              <a:t>Durch mehr Feedbacks zur Software, kann die Kundenzufriedenheit verbessert werden und man kann die Software anpassen und -/oder erweitern und nach Kundenwunsch gestalten.</a:t>
            </a:r>
          </a:p>
        </p:txBody>
      </p:sp>
    </p:spTree>
    <p:extLst>
      <p:ext uri="{BB962C8B-B14F-4D97-AF65-F5344CB8AC3E}">
        <p14:creationId xmlns:p14="http://schemas.microsoft.com/office/powerpoint/2010/main" val="60188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138423-DA00-4378-B2B8-043A41880758}"/>
              </a:ext>
            </a:extLst>
          </p:cNvPr>
          <p:cNvSpPr>
            <a:spLocks noGrp="1"/>
          </p:cNvSpPr>
          <p:nvPr>
            <p:ph type="title"/>
          </p:nvPr>
        </p:nvSpPr>
        <p:spPr/>
        <p:txBody>
          <a:bodyPr/>
          <a:lstStyle/>
          <a:p>
            <a:r>
              <a:rPr lang="de-DE" dirty="0"/>
              <a:t>Welche Chancen ergeben sich ? </a:t>
            </a:r>
          </a:p>
        </p:txBody>
      </p:sp>
      <p:sp>
        <p:nvSpPr>
          <p:cNvPr id="3" name="Inhaltsplatzhalter 2">
            <a:extLst>
              <a:ext uri="{FF2B5EF4-FFF2-40B4-BE49-F238E27FC236}">
                <a16:creationId xmlns:a16="http://schemas.microsoft.com/office/drawing/2014/main" id="{353225AA-A2F2-49F9-A3C7-707B9122C245}"/>
              </a:ext>
            </a:extLst>
          </p:cNvPr>
          <p:cNvSpPr>
            <a:spLocks noGrp="1"/>
          </p:cNvSpPr>
          <p:nvPr>
            <p:ph idx="1"/>
          </p:nvPr>
        </p:nvSpPr>
        <p:spPr/>
        <p:txBody>
          <a:bodyPr/>
          <a:lstStyle/>
          <a:p>
            <a:pPr algn="l"/>
            <a:r>
              <a:rPr lang="de-DE" b="0" i="0" dirty="0">
                <a:solidFill>
                  <a:srgbClr val="000000"/>
                </a:solidFill>
                <a:effectLst/>
                <a:latin typeface="Times New Roman" panose="02020603050405020304" pitchFamily="18" charset="0"/>
              </a:rPr>
              <a:t>- Markterweiterung</a:t>
            </a:r>
          </a:p>
          <a:p>
            <a:pPr algn="l"/>
            <a:r>
              <a:rPr lang="de-DE" b="0" i="0" dirty="0">
                <a:solidFill>
                  <a:srgbClr val="000000"/>
                </a:solidFill>
                <a:effectLst/>
                <a:latin typeface="Times New Roman" panose="02020603050405020304" pitchFamily="18" charset="0"/>
              </a:rPr>
              <a:t>- Kundenakquise</a:t>
            </a:r>
          </a:p>
          <a:p>
            <a:pPr algn="l"/>
            <a:r>
              <a:rPr lang="de-DE" b="0" i="0" dirty="0">
                <a:solidFill>
                  <a:srgbClr val="000000"/>
                </a:solidFill>
                <a:effectLst/>
                <a:latin typeface="Times New Roman" panose="02020603050405020304" pitchFamily="18" charset="0"/>
              </a:rPr>
              <a:t>- Kundenbindung</a:t>
            </a:r>
          </a:p>
          <a:p>
            <a:pPr algn="l"/>
            <a:r>
              <a:rPr lang="de-DE" b="0" i="0" dirty="0">
                <a:solidFill>
                  <a:srgbClr val="000000"/>
                </a:solidFill>
                <a:effectLst/>
                <a:latin typeface="Times New Roman" panose="02020603050405020304" pitchFamily="18" charset="0"/>
              </a:rPr>
              <a:t>- Globalisierung</a:t>
            </a:r>
          </a:p>
          <a:p>
            <a:pPr algn="l"/>
            <a:r>
              <a:rPr lang="de-DE" b="0" i="0" dirty="0">
                <a:solidFill>
                  <a:srgbClr val="000000"/>
                </a:solidFill>
                <a:effectLst/>
                <a:latin typeface="Times New Roman" panose="02020603050405020304" pitchFamily="18" charset="0"/>
              </a:rPr>
              <a:t>- Kundenorientierung</a:t>
            </a:r>
          </a:p>
          <a:p>
            <a:endParaRPr lang="de-DE" dirty="0"/>
          </a:p>
        </p:txBody>
      </p:sp>
    </p:spTree>
    <p:extLst>
      <p:ext uri="{BB962C8B-B14F-4D97-AF65-F5344CB8AC3E}">
        <p14:creationId xmlns:p14="http://schemas.microsoft.com/office/powerpoint/2010/main" val="291460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969490-4410-4470-B3FA-962119A1BBED}"/>
              </a:ext>
            </a:extLst>
          </p:cNvPr>
          <p:cNvSpPr>
            <a:spLocks noGrp="1"/>
          </p:cNvSpPr>
          <p:nvPr>
            <p:ph type="title"/>
          </p:nvPr>
        </p:nvSpPr>
        <p:spPr/>
        <p:txBody>
          <a:bodyPr/>
          <a:lstStyle/>
          <a:p>
            <a:r>
              <a:rPr lang="de-DE" dirty="0"/>
              <a:t>Externe Chancen der </a:t>
            </a:r>
            <a:r>
              <a:rPr lang="de-DE" dirty="0" err="1"/>
              <a:t>Swot</a:t>
            </a:r>
            <a:r>
              <a:rPr lang="de-DE" dirty="0"/>
              <a:t>-Analyse</a:t>
            </a:r>
          </a:p>
        </p:txBody>
      </p:sp>
      <p:sp>
        <p:nvSpPr>
          <p:cNvPr id="3" name="Inhaltsplatzhalter 2">
            <a:extLst>
              <a:ext uri="{FF2B5EF4-FFF2-40B4-BE49-F238E27FC236}">
                <a16:creationId xmlns:a16="http://schemas.microsoft.com/office/drawing/2014/main" id="{3E9D0AC7-A53A-4D4D-80AD-0664309B58E3}"/>
              </a:ext>
            </a:extLst>
          </p:cNvPr>
          <p:cNvSpPr>
            <a:spLocks noGrp="1"/>
          </p:cNvSpPr>
          <p:nvPr>
            <p:ph idx="1"/>
          </p:nvPr>
        </p:nvSpPr>
        <p:spPr/>
        <p:txBody>
          <a:bodyPr>
            <a:normAutofit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2200" b="0" i="0" u="none" strike="noStrike" kern="1200" cap="none" spc="0" normalizeH="0" baseline="0" noProof="0" dirty="0">
                <a:ln>
                  <a:noFill/>
                </a:ln>
                <a:solidFill>
                  <a:srgbClr val="2A2B2C"/>
                </a:solidFill>
                <a:effectLst/>
                <a:uLnTx/>
                <a:uFillTx/>
                <a:latin typeface="gordita"/>
                <a:ea typeface="+mn-ea"/>
                <a:cs typeface="+mn-cs"/>
              </a:rPr>
              <a:t>Da es mehrere Möglichkeiten gibt, Chancen zu ermitteln, ist es hilfreich, sich als ersten Schritt folgende Fragen zu stellen: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2200" b="0" i="0" u="none" strike="noStrike" kern="1200" cap="none" spc="0" normalizeH="0" baseline="0" noProof="0" dirty="0">
                <a:ln>
                  <a:noFill/>
                </a:ln>
                <a:solidFill>
                  <a:srgbClr val="0D0E10"/>
                </a:solidFill>
                <a:effectLst/>
                <a:uLnTx/>
                <a:uFillTx/>
                <a:latin typeface="inherit"/>
                <a:ea typeface="+mn-ea"/>
                <a:cs typeface="+mn-cs"/>
              </a:rPr>
              <a:t>Welche Ressourcen können wir einsetzen, um unsere Schwächen zu verbessern?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2200" b="0" i="0" u="none" strike="noStrike" kern="1200" cap="none" spc="0" normalizeH="0" baseline="0" noProof="0" dirty="0">
                <a:ln>
                  <a:noFill/>
                </a:ln>
                <a:solidFill>
                  <a:srgbClr val="0D0E10"/>
                </a:solidFill>
                <a:effectLst/>
                <a:uLnTx/>
                <a:uFillTx/>
                <a:latin typeface="inherit"/>
                <a:ea typeface="+mn-ea"/>
                <a:cs typeface="+mn-cs"/>
              </a:rPr>
              <a:t>Gibt es Marktlücken, die wir mit unserem Service noch erschließen können?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2200" b="0" i="0" u="none" strike="noStrike" kern="1200" cap="none" spc="0" normalizeH="0" baseline="0" noProof="0" dirty="0">
                <a:ln>
                  <a:noFill/>
                </a:ln>
                <a:solidFill>
                  <a:srgbClr val="0D0E10"/>
                </a:solidFill>
                <a:effectLst/>
                <a:uLnTx/>
                <a:uFillTx/>
                <a:latin typeface="inherit"/>
                <a:ea typeface="+mn-ea"/>
                <a:cs typeface="+mn-cs"/>
              </a:rPr>
              <a:t>Welche Ziele verfolgen wir dieses Jahr?</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de-DE" sz="2200" b="0" i="0" u="none" strike="noStrike" kern="1200" cap="none" spc="0" normalizeH="0" baseline="0" noProof="0" dirty="0">
              <a:ln>
                <a:noFill/>
              </a:ln>
              <a:solidFill>
                <a:srgbClr val="0D0E10"/>
              </a:solidFill>
              <a:effectLst/>
              <a:uLnTx/>
              <a:uFillTx/>
              <a:latin typeface="inherit"/>
              <a:ea typeface="+mn-ea"/>
              <a:cs typeface="+mn-cs"/>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de-DE" sz="2200" b="0" i="0" u="none" strike="noStrike" kern="1200" cap="none" spc="0" normalizeH="0" baseline="0" noProof="0" dirty="0">
                <a:ln>
                  <a:noFill/>
                </a:ln>
                <a:solidFill>
                  <a:srgbClr val="0D0E10"/>
                </a:solidFill>
                <a:effectLst/>
                <a:uLnTx/>
                <a:uFillTx/>
                <a:latin typeface="inherit"/>
                <a:ea typeface="+mn-ea"/>
                <a:cs typeface="+mn-cs"/>
              </a:rPr>
              <a:t>Chancen einer </a:t>
            </a:r>
            <a:r>
              <a:rPr kumimoji="0" lang="de-DE" sz="2200" b="0" i="0" u="none" strike="noStrike" kern="1200" cap="none" spc="0" normalizeH="0" baseline="0" noProof="0" dirty="0" err="1">
                <a:ln>
                  <a:noFill/>
                </a:ln>
                <a:solidFill>
                  <a:srgbClr val="0D0E10"/>
                </a:solidFill>
                <a:effectLst/>
                <a:uLnTx/>
                <a:uFillTx/>
                <a:latin typeface="inherit"/>
                <a:ea typeface="+mn-ea"/>
                <a:cs typeface="+mn-cs"/>
              </a:rPr>
              <a:t>Swot</a:t>
            </a:r>
            <a:r>
              <a:rPr kumimoji="0" lang="de-DE" sz="2200" b="0" i="0" u="none" strike="noStrike" kern="1200" cap="none" spc="0" normalizeH="0" baseline="0" noProof="0" dirty="0">
                <a:ln>
                  <a:noFill/>
                </a:ln>
                <a:solidFill>
                  <a:srgbClr val="0D0E10"/>
                </a:solidFill>
                <a:effectLst/>
                <a:uLnTx/>
                <a:uFillTx/>
                <a:latin typeface="inherit"/>
                <a:ea typeface="+mn-ea"/>
                <a:cs typeface="+mn-cs"/>
              </a:rPr>
              <a:t> Analyse sind beispielsweise Möglichkeiten, durch neue oder verbesserte Produkte und Dienstleistungen Kunden zu gewinnen oder Stammkunden zu halten.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de-DE" sz="2200" b="0" i="0" u="none" strike="noStrike" kern="1200" cap="none" spc="0" normalizeH="0" baseline="0" noProof="0" dirty="0">
              <a:ln>
                <a:noFill/>
              </a:ln>
              <a:solidFill>
                <a:srgbClr val="0D0E10"/>
              </a:solidFill>
              <a:effectLst/>
              <a:uLnTx/>
              <a:uFillTx/>
              <a:latin typeface="inherit"/>
              <a:ea typeface="+mn-ea"/>
              <a:cs typeface="+mn-cs"/>
            </a:endParaRPr>
          </a:p>
          <a:p>
            <a:endParaRPr lang="de-DE" dirty="0"/>
          </a:p>
        </p:txBody>
      </p:sp>
    </p:spTree>
    <p:extLst>
      <p:ext uri="{BB962C8B-B14F-4D97-AF65-F5344CB8AC3E}">
        <p14:creationId xmlns:p14="http://schemas.microsoft.com/office/powerpoint/2010/main" val="370832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0B3DE9-AC0A-45F7-B278-DA2F38BCF2CA}"/>
              </a:ext>
            </a:extLst>
          </p:cNvPr>
          <p:cNvSpPr>
            <a:spLocks noGrp="1"/>
          </p:cNvSpPr>
          <p:nvPr>
            <p:ph type="title"/>
          </p:nvPr>
        </p:nvSpPr>
        <p:spPr/>
        <p:txBody>
          <a:bodyPr/>
          <a:lstStyle/>
          <a:p>
            <a:r>
              <a:rPr lang="de-DE" dirty="0"/>
              <a:t>Externe Risiken der </a:t>
            </a:r>
            <a:r>
              <a:rPr lang="de-DE" dirty="0" err="1"/>
              <a:t>Swot</a:t>
            </a:r>
            <a:r>
              <a:rPr lang="de-DE" dirty="0"/>
              <a:t>-Analyse</a:t>
            </a:r>
          </a:p>
        </p:txBody>
      </p:sp>
      <p:sp>
        <p:nvSpPr>
          <p:cNvPr id="3" name="Inhaltsplatzhalter 2">
            <a:extLst>
              <a:ext uri="{FF2B5EF4-FFF2-40B4-BE49-F238E27FC236}">
                <a16:creationId xmlns:a16="http://schemas.microsoft.com/office/drawing/2014/main" id="{5DE6A6BB-2CCA-46D8-984A-B0AB0455C3E6}"/>
              </a:ext>
            </a:extLst>
          </p:cNvPr>
          <p:cNvSpPr>
            <a:spLocks noGrp="1"/>
          </p:cNvSpPr>
          <p:nvPr>
            <p:ph idx="1"/>
          </p:nvPr>
        </p:nvSpPr>
        <p:spPr>
          <a:xfrm>
            <a:off x="838200" y="1825625"/>
            <a:ext cx="10515600" cy="4952680"/>
          </a:xfrm>
        </p:spPr>
        <p:txBody>
          <a:bodyPr>
            <a:normAutofit/>
          </a:body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Risiken beziehen sich bei der SWOT-Analyse auf Bereiche, die über das Potenzial verfügen, Probleme zu verursachen. Dies unterscheidet sich von Schwächen, da Risiken extern sind und sich im Allgemeinen Ihrer Kontrolle entziehen. Zu einer Risiken-Analyse kann alles gehören, von einer weltweiten Pandemie bis hin zu einer Veränderung des Wettbewerbsumfelds. </a:t>
            </a:r>
            <a:endParaRPr kumimoji="0" lang="de-D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Hier sind einige Fragen, die Sie sich stellen können, um externe Risiken zu ermitteln: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Welche Änderungen in der Branche sind besorgniserregend?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Welche neuen Markttrends sind bereits abzuschätzen?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Wo schneiden unsere Mitbewerber besser ab als wir?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Sobald die Risiken aus Sicht der Verantwortlichen zu groß werden, sind geeignete Maßnahmen einzuleiten. Die Auswahl der Aktionen richtet sich nach der Einschätzung der eigenen Stärken und Schwächen (im Vergleich zum Wettbewerb) durch die Entscheidungsträger.</a:t>
            </a:r>
          </a:p>
          <a:p>
            <a:endParaRPr lang="de-DE" dirty="0"/>
          </a:p>
        </p:txBody>
      </p:sp>
    </p:spTree>
    <p:extLst>
      <p:ext uri="{BB962C8B-B14F-4D97-AF65-F5344CB8AC3E}">
        <p14:creationId xmlns:p14="http://schemas.microsoft.com/office/powerpoint/2010/main" val="2541773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8B100F-5456-4994-8DD0-16E0B212875B}"/>
              </a:ext>
            </a:extLst>
          </p:cNvPr>
          <p:cNvSpPr>
            <a:spLocks noGrp="1"/>
          </p:cNvSpPr>
          <p:nvPr>
            <p:ph type="title"/>
          </p:nvPr>
        </p:nvSpPr>
        <p:spPr/>
        <p:txBody>
          <a:bodyPr/>
          <a:lstStyle/>
          <a:p>
            <a:r>
              <a:rPr lang="de-DE" dirty="0"/>
              <a:t>Stärken und Schwächen </a:t>
            </a:r>
          </a:p>
        </p:txBody>
      </p:sp>
      <p:pic>
        <p:nvPicPr>
          <p:cNvPr id="1026" name="Picture 2">
            <a:extLst>
              <a:ext uri="{FF2B5EF4-FFF2-40B4-BE49-F238E27FC236}">
                <a16:creationId xmlns:a16="http://schemas.microsoft.com/office/drawing/2014/main" id="{512A425D-FEBC-4502-9651-7CDBEF54E7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6236" y="1930400"/>
            <a:ext cx="6678806" cy="467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273070"/>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033DEB03B7FC84295A6343ED3D94313" ma:contentTypeVersion="11" ma:contentTypeDescription="Ein neues Dokument erstellen." ma:contentTypeScope="" ma:versionID="e5d8e4da8c25dcf6ebf2dcd4160320b6">
  <xsd:schema xmlns:xsd="http://www.w3.org/2001/XMLSchema" xmlns:xs="http://www.w3.org/2001/XMLSchema" xmlns:p="http://schemas.microsoft.com/office/2006/metadata/properties" xmlns:ns2="6f9fc43e-dc08-416c-ba7b-56d0a0e21260" xmlns:ns3="4deee408-f0b9-4f21-9bc6-00d984c1b104" targetNamespace="http://schemas.microsoft.com/office/2006/metadata/properties" ma:root="true" ma:fieldsID="c6ebaf734d4b52fdf3486c65fa13b478" ns2:_="" ns3:_="">
    <xsd:import namespace="6f9fc43e-dc08-416c-ba7b-56d0a0e21260"/>
    <xsd:import namespace="4deee408-f0b9-4f21-9bc6-00d984c1b10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9fc43e-dc08-416c-ba7b-56d0a0e212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Bildmarkierungen" ma:readOnly="false" ma:fieldId="{5cf76f15-5ced-4ddc-b409-7134ff3c332f}" ma:taxonomyMulti="true" ma:sspId="8af48a06-ed4b-42ab-a976-5013053131ad"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eee408-f0b9-4f21-9bc6-00d984c1b104" elementFormDefault="qualified">
    <xsd:import namespace="http://schemas.microsoft.com/office/2006/documentManagement/types"/>
    <xsd:import namespace="http://schemas.microsoft.com/office/infopath/2007/PartnerControls"/>
    <xsd:element name="SharedWithUsers" ma:index="11"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Freigegeben für - Details" ma:internalName="SharedWithDetails" ma:readOnly="true">
      <xsd:simpleType>
        <xsd:restriction base="dms:Note">
          <xsd:maxLength value="255"/>
        </xsd:restriction>
      </xsd:simpleType>
    </xsd:element>
    <xsd:element name="TaxCatchAll" ma:index="15" nillable="true" ma:displayName="Taxonomy Catch All Column" ma:hidden="true" ma:list="{e486c6c7-7197-4a52-bcc3-c473e2d02400}" ma:internalName="TaxCatchAll" ma:showField="CatchAllData" ma:web="4deee408-f0b9-4f21-9bc6-00d984c1b10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E134AA-79CF-4BF9-9034-805AEE774E71}"/>
</file>

<file path=customXml/itemProps2.xml><?xml version="1.0" encoding="utf-8"?>
<ds:datastoreItem xmlns:ds="http://schemas.openxmlformats.org/officeDocument/2006/customXml" ds:itemID="{8EF355F0-7CA4-462A-8AF8-28B2E63BEE62}"/>
</file>

<file path=docProps/app.xml><?xml version="1.0" encoding="utf-8"?>
<Properties xmlns="http://schemas.openxmlformats.org/officeDocument/2006/extended-properties" xmlns:vt="http://schemas.openxmlformats.org/officeDocument/2006/docPropsVTypes">
  <Template>Facet</Template>
  <TotalTime>0</TotalTime>
  <Words>541</Words>
  <Application>Microsoft Office PowerPoint</Application>
  <PresentationFormat>Breitbild</PresentationFormat>
  <Paragraphs>51</Paragraphs>
  <Slides>7</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7</vt:i4>
      </vt:variant>
    </vt:vector>
  </HeadingPairs>
  <TitlesOfParts>
    <vt:vector size="15" baseType="lpstr">
      <vt:lpstr>Arial</vt:lpstr>
      <vt:lpstr>Calibri</vt:lpstr>
      <vt:lpstr>gordita</vt:lpstr>
      <vt:lpstr>inherit</vt:lpstr>
      <vt:lpstr>Times New Roman</vt:lpstr>
      <vt:lpstr>Trebuchet MS</vt:lpstr>
      <vt:lpstr>Wingdings 3</vt:lpstr>
      <vt:lpstr>Facette</vt:lpstr>
      <vt:lpstr>SWOT-Analyse</vt:lpstr>
      <vt:lpstr>Strategien der Swot-Analyse</vt:lpstr>
      <vt:lpstr>Chancen (Opportunities)</vt:lpstr>
      <vt:lpstr>Welche Chancen ergeben sich ? </vt:lpstr>
      <vt:lpstr>Externe Chancen der Swot-Analyse</vt:lpstr>
      <vt:lpstr>Externe Risiken der Swot-Analyse</vt:lpstr>
      <vt:lpstr>Stärken und Schwächen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SWOT</dc:title>
  <dc:creator>Umschueler</dc:creator>
  <cp:lastModifiedBy>Umschueler</cp:lastModifiedBy>
  <cp:revision>6</cp:revision>
  <dcterms:created xsi:type="dcterms:W3CDTF">2023-09-13T10:49:08Z</dcterms:created>
  <dcterms:modified xsi:type="dcterms:W3CDTF">2023-09-14T06:12:11Z</dcterms:modified>
</cp:coreProperties>
</file>