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Authors.xml" ContentType="application/vnd.openxmlformats-officedocument.presentationml.commentAuthors+xml"/>
  <Override PartName="/ppt/diagrams/layout2.xml" ContentType="application/vnd.openxmlformats-officedocument.drawingml.diagramLayout+xml"/>
  <Override PartName="/ppt/theme/theme1.xml" ContentType="application/vnd.openxmlformats-officedocument.theme+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rawing1.xml" ContentType="application/vnd.ms-office.drawingml.diagramDrawing+xml"/>
  <Override PartName="/ppt/diagrams/quickStyle1.xml" ContentType="application/vnd.openxmlformats-officedocument.drawingml.diagramStyle+xml"/>
  <Override PartName="/ppt/diagrams/layout1.xml" ContentType="application/vnd.openxmlformats-officedocument.drawingml.diagramLayout+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9" r:id="rId3"/>
    <p:sldId id="258"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Kern" initials="CK" lastIdx="1" clrIdx="0">
    <p:extLst>
      <p:ext uri="{19B8F6BF-5375-455C-9EA6-DF929625EA0E}">
        <p15:presenceInfo xmlns:p15="http://schemas.microsoft.com/office/powerpoint/2012/main" userId="Christian Ker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Kern" userId="c65cfcc6-68fd-4c87-a152-461835b54e34" providerId="ADAL" clId="{AC28C280-1798-4908-81B1-FEE071DA5A3D}"/>
    <pc:docChg chg="custSel addSld modSld">
      <pc:chgData name="Christian Kern" userId="c65cfcc6-68fd-4c87-a152-461835b54e34" providerId="ADAL" clId="{AC28C280-1798-4908-81B1-FEE071DA5A3D}" dt="2023-09-13T09:10:23.629" v="10" actId="207"/>
      <pc:docMkLst>
        <pc:docMk/>
      </pc:docMkLst>
      <pc:sldChg chg="modSp">
        <pc:chgData name="Christian Kern" userId="c65cfcc6-68fd-4c87-a152-461835b54e34" providerId="ADAL" clId="{AC28C280-1798-4908-81B1-FEE071DA5A3D}" dt="2023-09-13T09:10:23.629" v="10" actId="207"/>
        <pc:sldMkLst>
          <pc:docMk/>
          <pc:sldMk cId="1858619995" sldId="257"/>
        </pc:sldMkLst>
        <pc:graphicFrameChg chg="mod">
          <ac:chgData name="Christian Kern" userId="c65cfcc6-68fd-4c87-a152-461835b54e34" providerId="ADAL" clId="{AC28C280-1798-4908-81B1-FEE071DA5A3D}" dt="2023-09-13T09:10:23.629" v="10" actId="207"/>
          <ac:graphicFrameMkLst>
            <pc:docMk/>
            <pc:sldMk cId="1858619995" sldId="257"/>
            <ac:graphicFrameMk id="12" creationId="{77E86FB9-7FC0-45FF-8DF9-54152512DEE5}"/>
          </ac:graphicFrameMkLst>
        </pc:graphicFrameChg>
      </pc:sldChg>
      <pc:sldChg chg="addSp delSp modSp add mod">
        <pc:chgData name="Christian Kern" userId="c65cfcc6-68fd-4c87-a152-461835b54e34" providerId="ADAL" clId="{AC28C280-1798-4908-81B1-FEE071DA5A3D}" dt="2023-09-13T09:08:57.917" v="3"/>
        <pc:sldMkLst>
          <pc:docMk/>
          <pc:sldMk cId="2051261658" sldId="258"/>
        </pc:sldMkLst>
        <pc:spChg chg="add mod">
          <ac:chgData name="Christian Kern" userId="c65cfcc6-68fd-4c87-a152-461835b54e34" providerId="ADAL" clId="{AC28C280-1798-4908-81B1-FEE071DA5A3D}" dt="2023-09-13T09:08:57.917" v="3"/>
          <ac:spMkLst>
            <pc:docMk/>
            <pc:sldMk cId="2051261658" sldId="258"/>
            <ac:spMk id="4" creationId="{10EB5181-446A-4BFF-8B7C-0D9B47FC9383}"/>
          </ac:spMkLst>
        </pc:spChg>
        <pc:graphicFrameChg chg="del mod">
          <ac:chgData name="Christian Kern" userId="c65cfcc6-68fd-4c87-a152-461835b54e34" providerId="ADAL" clId="{AC28C280-1798-4908-81B1-FEE071DA5A3D}" dt="2023-09-13T09:08:56.764" v="2" actId="478"/>
          <ac:graphicFrameMkLst>
            <pc:docMk/>
            <pc:sldMk cId="2051261658" sldId="258"/>
            <ac:graphicFrameMk id="6" creationId="{6C9499BF-9CB5-4320-B53E-A10402BF072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25C1DA-4CF5-46AF-94B6-F80EA21A6AFA}"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de-DE"/>
        </a:p>
      </dgm:t>
    </dgm:pt>
    <dgm:pt modelId="{9C76A64A-2617-4D30-A6DF-5490CA226C7E}">
      <dgm:prSet phldrT="[Text]" custT="1"/>
      <dgm:spPr/>
      <dgm:t>
        <a:bodyPr/>
        <a:lstStyle/>
        <a:p>
          <a:r>
            <a:rPr lang="de-DE" sz="1600" b="1" dirty="0" err="1"/>
            <a:t>Strengths</a:t>
          </a:r>
          <a:endParaRPr lang="de-DE" sz="1300" b="1" dirty="0"/>
        </a:p>
      </dgm:t>
    </dgm:pt>
    <dgm:pt modelId="{BF8A678D-AC2A-4339-A96D-BED9D889265B}" type="parTrans" cxnId="{A2133744-A2E8-401A-827A-4BB6A508D171}">
      <dgm:prSet/>
      <dgm:spPr/>
      <dgm:t>
        <a:bodyPr/>
        <a:lstStyle/>
        <a:p>
          <a:endParaRPr lang="de-DE"/>
        </a:p>
      </dgm:t>
    </dgm:pt>
    <dgm:pt modelId="{C0325D0D-76CA-499E-8960-5F15AC008CB6}" type="sibTrans" cxnId="{A2133744-A2E8-401A-827A-4BB6A508D171}">
      <dgm:prSet/>
      <dgm:spPr/>
      <dgm:t>
        <a:bodyPr/>
        <a:lstStyle/>
        <a:p>
          <a:endParaRPr lang="de-DE"/>
        </a:p>
      </dgm:t>
    </dgm:pt>
    <dgm:pt modelId="{EF894DFD-0E45-4C18-8D1E-835E6E911DBC}">
      <dgm:prSet phldrT="[Text]"/>
      <dgm:spPr/>
      <dgm:t>
        <a:bodyPr/>
        <a:lstStyle/>
        <a:p>
          <a:r>
            <a:rPr lang="de-DE" b="1" dirty="0"/>
            <a:t>Hochwertige Videokonferenzsoftware</a:t>
          </a:r>
          <a:r>
            <a:rPr lang="de-DE" dirty="0"/>
            <a:t>: Das Unternehmen verfügt über eine etablierte, qualitativ hochwertige Videokonferenzsoftware, die bereits von vielen Unternehmen genutzt wird.</a:t>
          </a:r>
        </a:p>
      </dgm:t>
    </dgm:pt>
    <dgm:pt modelId="{CF2B34D2-359A-479F-8CA3-85E694284B93}" type="parTrans" cxnId="{2C3CA7D9-726A-4531-907F-AF511A31DAA8}">
      <dgm:prSet/>
      <dgm:spPr/>
      <dgm:t>
        <a:bodyPr/>
        <a:lstStyle/>
        <a:p>
          <a:endParaRPr lang="de-DE"/>
        </a:p>
      </dgm:t>
    </dgm:pt>
    <dgm:pt modelId="{572205C2-C755-4380-A547-A6E0A706416B}" type="sibTrans" cxnId="{2C3CA7D9-726A-4531-907F-AF511A31DAA8}">
      <dgm:prSet/>
      <dgm:spPr/>
      <dgm:t>
        <a:bodyPr/>
        <a:lstStyle/>
        <a:p>
          <a:endParaRPr lang="de-DE"/>
        </a:p>
      </dgm:t>
    </dgm:pt>
    <dgm:pt modelId="{90CC0F4E-1645-4EAC-BA33-2F0258AF1C12}">
      <dgm:prSet phldrT="[Text]" custT="1"/>
      <dgm:spPr/>
      <dgm:t>
        <a:bodyPr/>
        <a:lstStyle/>
        <a:p>
          <a:r>
            <a:rPr lang="de-DE" sz="1600" b="1" dirty="0" err="1"/>
            <a:t>Weaknesses</a:t>
          </a:r>
          <a:endParaRPr lang="de-DE" sz="1300" b="1" dirty="0"/>
        </a:p>
      </dgm:t>
    </dgm:pt>
    <dgm:pt modelId="{989A458D-61B8-4E23-AC28-1C4C63EAA092}" type="parTrans" cxnId="{37538D16-9A81-4C93-93C7-D1C04E6F4BE4}">
      <dgm:prSet/>
      <dgm:spPr/>
      <dgm:t>
        <a:bodyPr/>
        <a:lstStyle/>
        <a:p>
          <a:endParaRPr lang="de-DE"/>
        </a:p>
      </dgm:t>
    </dgm:pt>
    <dgm:pt modelId="{A3363756-DA70-4880-B8D5-FBA740580956}" type="sibTrans" cxnId="{37538D16-9A81-4C93-93C7-D1C04E6F4BE4}">
      <dgm:prSet/>
      <dgm:spPr/>
      <dgm:t>
        <a:bodyPr/>
        <a:lstStyle/>
        <a:p>
          <a:endParaRPr lang="de-DE"/>
        </a:p>
      </dgm:t>
    </dgm:pt>
    <dgm:pt modelId="{171FB5D8-0204-45BD-A150-AAAB3C468084}">
      <dgm:prSet phldrT="[Text]" custT="1"/>
      <dgm:spPr/>
      <dgm:t>
        <a:bodyPr/>
        <a:lstStyle/>
        <a:p>
          <a:r>
            <a:rPr lang="de-DE" sz="1600" b="1" dirty="0" err="1"/>
            <a:t>Opportunities</a:t>
          </a:r>
          <a:endParaRPr lang="de-DE" sz="1300" b="1" dirty="0"/>
        </a:p>
      </dgm:t>
    </dgm:pt>
    <dgm:pt modelId="{C6B1A2FD-4DE3-4238-BCBF-6646A5E1046A}" type="parTrans" cxnId="{2086F7A9-8100-4345-BD89-D4BE198C8C7C}">
      <dgm:prSet/>
      <dgm:spPr/>
      <dgm:t>
        <a:bodyPr/>
        <a:lstStyle/>
        <a:p>
          <a:endParaRPr lang="de-DE"/>
        </a:p>
      </dgm:t>
    </dgm:pt>
    <dgm:pt modelId="{7FBD85DE-E248-4825-910E-23435210DD72}" type="sibTrans" cxnId="{2086F7A9-8100-4345-BD89-D4BE198C8C7C}">
      <dgm:prSet/>
      <dgm:spPr/>
      <dgm:t>
        <a:bodyPr/>
        <a:lstStyle/>
        <a:p>
          <a:endParaRPr lang="de-DE"/>
        </a:p>
      </dgm:t>
    </dgm:pt>
    <dgm:pt modelId="{5CD2830D-12A3-44EB-894D-18D88DBA5689}">
      <dgm:prSet phldrT="[Text]"/>
      <dgm:spPr/>
      <dgm:t>
        <a:bodyPr/>
        <a:lstStyle/>
        <a:p>
          <a:r>
            <a:rPr lang="de-DE" b="1" dirty="0"/>
            <a:t>Langfristige Nachfrage</a:t>
          </a:r>
          <a:r>
            <a:rPr lang="de-DE" dirty="0"/>
            <a:t>: Selbst wenn die Pandemie nachlässt, wird die Nachfrage nach Videokonferenzlösungen voraussichtlich hoch bleiben, da Unternehmen remote und hybride Arbeitsmodelle beibehalten.</a:t>
          </a:r>
        </a:p>
      </dgm:t>
    </dgm:pt>
    <dgm:pt modelId="{4FD655E8-7092-4A06-A5A2-256003ED2EB6}" type="parTrans" cxnId="{39B1E631-0D83-4D35-8BD4-18962A0D4EB0}">
      <dgm:prSet/>
      <dgm:spPr/>
      <dgm:t>
        <a:bodyPr/>
        <a:lstStyle/>
        <a:p>
          <a:endParaRPr lang="de-DE"/>
        </a:p>
      </dgm:t>
    </dgm:pt>
    <dgm:pt modelId="{36001120-A8F8-4A45-B2F1-0ECB18E71AFA}" type="sibTrans" cxnId="{39B1E631-0D83-4D35-8BD4-18962A0D4EB0}">
      <dgm:prSet/>
      <dgm:spPr/>
      <dgm:t>
        <a:bodyPr/>
        <a:lstStyle/>
        <a:p>
          <a:endParaRPr lang="de-DE"/>
        </a:p>
      </dgm:t>
    </dgm:pt>
    <dgm:pt modelId="{5BC2A3A1-586B-4851-BA8D-934B5542665D}">
      <dgm:prSet custT="1"/>
      <dgm:spPr/>
      <dgm:t>
        <a:bodyPr/>
        <a:lstStyle/>
        <a:p>
          <a:r>
            <a:rPr lang="de-DE" sz="1600" b="1" dirty="0" err="1"/>
            <a:t>Threats</a:t>
          </a:r>
          <a:endParaRPr lang="de-DE" sz="1300" b="1" dirty="0"/>
        </a:p>
      </dgm:t>
    </dgm:pt>
    <dgm:pt modelId="{BE3DBAB1-A407-4945-A5D5-7EC06D4E605A}" type="parTrans" cxnId="{07EA5A76-1A14-49D1-A147-6B70CBB2DAD8}">
      <dgm:prSet/>
      <dgm:spPr/>
      <dgm:t>
        <a:bodyPr/>
        <a:lstStyle/>
        <a:p>
          <a:endParaRPr lang="de-DE"/>
        </a:p>
      </dgm:t>
    </dgm:pt>
    <dgm:pt modelId="{1F875A1D-908B-49EF-942D-B6A3A9E0ADA4}" type="sibTrans" cxnId="{07EA5A76-1A14-49D1-A147-6B70CBB2DAD8}">
      <dgm:prSet/>
      <dgm:spPr/>
      <dgm:t>
        <a:bodyPr/>
        <a:lstStyle/>
        <a:p>
          <a:endParaRPr lang="de-DE"/>
        </a:p>
      </dgm:t>
    </dgm:pt>
    <dgm:pt modelId="{741468F8-C9AD-478F-9B4B-905F100DF87E}">
      <dgm:prSet phldrT="[Text]"/>
      <dgm:spPr/>
      <dgm:t>
        <a:bodyPr/>
        <a:lstStyle/>
        <a:p>
          <a:r>
            <a:rPr lang="de-DE" b="1" dirty="0"/>
            <a:t>Abhängigkeit von der Pandemie</a:t>
          </a:r>
          <a:r>
            <a:rPr lang="de-DE" dirty="0"/>
            <a:t>: Das Geschäftsmodell des Unternehmens ist stark von der Pandemie abhängig. Ein Rückgang der Nachfrage nach Videokonferenzsoftware könnte das Geschäft beeinträchtigen.</a:t>
          </a:r>
        </a:p>
      </dgm:t>
    </dgm:pt>
    <dgm:pt modelId="{640F0B6D-C491-435F-9637-5B6194502DA2}" type="sibTrans" cxnId="{5EC4F404-6CD7-4EC1-977D-CD35B2DEAD1C}">
      <dgm:prSet/>
      <dgm:spPr/>
      <dgm:t>
        <a:bodyPr/>
        <a:lstStyle/>
        <a:p>
          <a:endParaRPr lang="de-DE"/>
        </a:p>
      </dgm:t>
    </dgm:pt>
    <dgm:pt modelId="{33B19D17-DE66-44E1-9D96-D5EF84708DA1}" type="parTrans" cxnId="{5EC4F404-6CD7-4EC1-977D-CD35B2DEAD1C}">
      <dgm:prSet/>
      <dgm:spPr/>
      <dgm:t>
        <a:bodyPr/>
        <a:lstStyle/>
        <a:p>
          <a:endParaRPr lang="de-DE"/>
        </a:p>
      </dgm:t>
    </dgm:pt>
    <dgm:pt modelId="{FA630BC6-B5B0-4015-859E-7CE9517F9575}">
      <dgm:prSet/>
      <dgm:spPr/>
      <dgm:t>
        <a:bodyPr/>
        <a:lstStyle/>
        <a:p>
          <a:r>
            <a:rPr lang="de-DE" b="1" dirty="0"/>
            <a:t>Starke Kundenbasis</a:t>
          </a:r>
          <a:r>
            <a:rPr lang="de-DE" dirty="0"/>
            <a:t>: In der aktuellen Situation nutzen viele Unternehmen Videokonferenzlösungen, was zu einer wachsenden Kundenbasis führt.</a:t>
          </a:r>
        </a:p>
      </dgm:t>
    </dgm:pt>
    <dgm:pt modelId="{84990BDE-8048-4EF9-9590-1E25EE498E15}" type="parTrans" cxnId="{86A59CF9-0F58-4AB7-B5C9-C146AF59DDF1}">
      <dgm:prSet/>
      <dgm:spPr/>
      <dgm:t>
        <a:bodyPr/>
        <a:lstStyle/>
        <a:p>
          <a:endParaRPr lang="de-DE"/>
        </a:p>
      </dgm:t>
    </dgm:pt>
    <dgm:pt modelId="{5634A92E-90B2-471C-834B-9470711620AB}" type="sibTrans" cxnId="{86A59CF9-0F58-4AB7-B5C9-C146AF59DDF1}">
      <dgm:prSet/>
      <dgm:spPr/>
      <dgm:t>
        <a:bodyPr/>
        <a:lstStyle/>
        <a:p>
          <a:endParaRPr lang="de-DE"/>
        </a:p>
      </dgm:t>
    </dgm:pt>
    <dgm:pt modelId="{BE7F1B05-91CD-4270-8827-DF905F440600}">
      <dgm:prSet/>
      <dgm:spPr/>
      <dgm:t>
        <a:bodyPr/>
        <a:lstStyle/>
        <a:p>
          <a:r>
            <a:rPr lang="de-DE" b="1" dirty="0"/>
            <a:t>Flexible Arbeitsweise</a:t>
          </a:r>
          <a:r>
            <a:rPr lang="de-DE" dirty="0"/>
            <a:t>: Das Unternehmen hat bereits Erfahrung darin, remote zu arbeiten und kann schnell auf sich ändernde Anforderungen reagieren.</a:t>
          </a:r>
        </a:p>
      </dgm:t>
    </dgm:pt>
    <dgm:pt modelId="{4E853E49-A7AC-4B05-8B7A-6A02DF34ED48}" type="parTrans" cxnId="{C47C5D7B-7CB9-4111-B0E7-1CB5DE0A785B}">
      <dgm:prSet/>
      <dgm:spPr/>
      <dgm:t>
        <a:bodyPr/>
        <a:lstStyle/>
        <a:p>
          <a:endParaRPr lang="de-DE"/>
        </a:p>
      </dgm:t>
    </dgm:pt>
    <dgm:pt modelId="{41CF3BF4-4A48-45A3-BFE1-DE7B1AFEAC02}" type="sibTrans" cxnId="{C47C5D7B-7CB9-4111-B0E7-1CB5DE0A785B}">
      <dgm:prSet/>
      <dgm:spPr/>
      <dgm:t>
        <a:bodyPr/>
        <a:lstStyle/>
        <a:p>
          <a:endParaRPr lang="de-DE"/>
        </a:p>
      </dgm:t>
    </dgm:pt>
    <dgm:pt modelId="{9D09C0B9-931C-4FCB-9E1A-1019AFF70851}">
      <dgm:prSet/>
      <dgm:spPr/>
      <dgm:t>
        <a:bodyPr/>
        <a:lstStyle/>
        <a:p>
          <a:r>
            <a:rPr lang="de-DE" b="1" dirty="0"/>
            <a:t>Technische Expertise</a:t>
          </a:r>
          <a:r>
            <a:rPr lang="de-DE" dirty="0"/>
            <a:t>: Es verfügt über erfahrenes Personal und eine starke technische Kompetenz, um die Software kontinuierlich zu verbessern.</a:t>
          </a:r>
        </a:p>
      </dgm:t>
    </dgm:pt>
    <dgm:pt modelId="{6B614619-39D7-4F15-8D1D-E41A2F282CE6}" type="parTrans" cxnId="{426E2AD5-C859-4D35-832B-D9FCB86AF746}">
      <dgm:prSet/>
      <dgm:spPr/>
      <dgm:t>
        <a:bodyPr/>
        <a:lstStyle/>
        <a:p>
          <a:endParaRPr lang="de-DE"/>
        </a:p>
      </dgm:t>
    </dgm:pt>
    <dgm:pt modelId="{88FF74DB-6DE0-411F-8574-D784E85A3BC3}" type="sibTrans" cxnId="{426E2AD5-C859-4D35-832B-D9FCB86AF746}">
      <dgm:prSet/>
      <dgm:spPr/>
      <dgm:t>
        <a:bodyPr/>
        <a:lstStyle/>
        <a:p>
          <a:endParaRPr lang="de-DE"/>
        </a:p>
      </dgm:t>
    </dgm:pt>
    <dgm:pt modelId="{7680DB3C-9256-45BB-9D2F-9883FF3BE297}">
      <dgm:prSet/>
      <dgm:spPr/>
      <dgm:t>
        <a:bodyPr/>
        <a:lstStyle/>
        <a:p>
          <a:r>
            <a:rPr lang="de-DE" b="1" dirty="0"/>
            <a:t>Wettbewerb</a:t>
          </a:r>
          <a:r>
            <a:rPr lang="de-DE" dirty="0"/>
            <a:t>: Es gibt eine wachsende Konkurrenz in der Branche, was den Druck auf Preise und Innovation erhöhen könnte.</a:t>
          </a:r>
        </a:p>
      </dgm:t>
    </dgm:pt>
    <dgm:pt modelId="{88615B89-286E-46BA-85F4-4603D5B22C52}" type="parTrans" cxnId="{B2B4B766-2BE5-4833-B515-55C77EED1760}">
      <dgm:prSet/>
      <dgm:spPr/>
      <dgm:t>
        <a:bodyPr/>
        <a:lstStyle/>
        <a:p>
          <a:endParaRPr lang="de-DE"/>
        </a:p>
      </dgm:t>
    </dgm:pt>
    <dgm:pt modelId="{BB7D921A-5038-418C-B73B-B0394DA9AAB0}" type="sibTrans" cxnId="{B2B4B766-2BE5-4833-B515-55C77EED1760}">
      <dgm:prSet/>
      <dgm:spPr/>
      <dgm:t>
        <a:bodyPr/>
        <a:lstStyle/>
        <a:p>
          <a:endParaRPr lang="de-DE"/>
        </a:p>
      </dgm:t>
    </dgm:pt>
    <dgm:pt modelId="{551A482C-28BD-4419-8984-DDBC6CDBE86F}">
      <dgm:prSet/>
      <dgm:spPr/>
      <dgm:t>
        <a:bodyPr/>
        <a:lstStyle/>
        <a:p>
          <a:r>
            <a:rPr lang="de-DE" b="1" dirty="0"/>
            <a:t>Sicherheitsbedenken:</a:t>
          </a:r>
          <a:r>
            <a:rPr lang="de-DE" dirty="0"/>
            <a:t> Mit dem verstärkten Einsatz von Videokonferenzsoftware werden auch Sicherheitsbedenken relevanter. Das Unternehmen muss sicherstellen, dass seine Software sicher bleibt.</a:t>
          </a:r>
        </a:p>
      </dgm:t>
    </dgm:pt>
    <dgm:pt modelId="{EEC32DF4-31DF-4074-B2F4-AA517511242B}" type="parTrans" cxnId="{70C2F39F-EB42-4FEA-A90A-FB1F84E498B7}">
      <dgm:prSet/>
      <dgm:spPr/>
      <dgm:t>
        <a:bodyPr/>
        <a:lstStyle/>
        <a:p>
          <a:endParaRPr lang="de-DE"/>
        </a:p>
      </dgm:t>
    </dgm:pt>
    <dgm:pt modelId="{AB681D8E-7FBB-4771-BE2C-DBACA6C08ACB}" type="sibTrans" cxnId="{70C2F39F-EB42-4FEA-A90A-FB1F84E498B7}">
      <dgm:prSet/>
      <dgm:spPr/>
      <dgm:t>
        <a:bodyPr/>
        <a:lstStyle/>
        <a:p>
          <a:endParaRPr lang="de-DE"/>
        </a:p>
      </dgm:t>
    </dgm:pt>
    <dgm:pt modelId="{6749D88C-7FAA-4968-934E-FADFB04EEF94}">
      <dgm:prSet/>
      <dgm:spPr/>
      <dgm:t>
        <a:bodyPr/>
        <a:lstStyle/>
        <a:p>
          <a:r>
            <a:rPr lang="de-DE" b="1" dirty="0"/>
            <a:t>Internationalisierung</a:t>
          </a:r>
          <a:r>
            <a:rPr lang="de-DE" dirty="0"/>
            <a:t>: Das Unternehmen kann die internationale Expansion in Regionen in Betracht ziehen, in denen die Nachfrage nach Videokonferenzsoftware steigt.</a:t>
          </a:r>
        </a:p>
      </dgm:t>
    </dgm:pt>
    <dgm:pt modelId="{B81F1575-C3A1-4206-945A-0284ABBB4C03}" type="parTrans" cxnId="{22DA630A-73C0-42CA-BC94-89E725386B2D}">
      <dgm:prSet/>
      <dgm:spPr/>
      <dgm:t>
        <a:bodyPr/>
        <a:lstStyle/>
        <a:p>
          <a:endParaRPr lang="de-DE"/>
        </a:p>
      </dgm:t>
    </dgm:pt>
    <dgm:pt modelId="{4D7C2A7E-3ED8-4614-B110-93BEEA762044}" type="sibTrans" cxnId="{22DA630A-73C0-42CA-BC94-89E725386B2D}">
      <dgm:prSet/>
      <dgm:spPr/>
      <dgm:t>
        <a:bodyPr/>
        <a:lstStyle/>
        <a:p>
          <a:endParaRPr lang="de-DE"/>
        </a:p>
      </dgm:t>
    </dgm:pt>
    <dgm:pt modelId="{9ED387F2-5168-4C60-A65D-44074A69EF89}">
      <dgm:prSet/>
      <dgm:spPr/>
      <dgm:t>
        <a:bodyPr/>
        <a:lstStyle/>
        <a:p>
          <a:r>
            <a:rPr lang="de-DE" b="1" dirty="0"/>
            <a:t>Partnerschaften</a:t>
          </a:r>
          <a:r>
            <a:rPr lang="de-DE" dirty="0"/>
            <a:t>: Es kann strategische Partnerschaften mit anderen Technologieunternehmen eingehen, um das Angebot zu erweitern oder neue Funktionen zu entwickeln.</a:t>
          </a:r>
        </a:p>
      </dgm:t>
    </dgm:pt>
    <dgm:pt modelId="{673F4E50-E669-49B4-9FA7-BABA7F2429D9}" type="parTrans" cxnId="{CE505287-F2CB-4EA7-A8FF-53D6C41BA134}">
      <dgm:prSet/>
      <dgm:spPr/>
      <dgm:t>
        <a:bodyPr/>
        <a:lstStyle/>
        <a:p>
          <a:endParaRPr lang="de-DE"/>
        </a:p>
      </dgm:t>
    </dgm:pt>
    <dgm:pt modelId="{80F47752-C8BD-44E9-A756-FB2A680092A8}" type="sibTrans" cxnId="{CE505287-F2CB-4EA7-A8FF-53D6C41BA134}">
      <dgm:prSet/>
      <dgm:spPr/>
      <dgm:t>
        <a:bodyPr/>
        <a:lstStyle/>
        <a:p>
          <a:endParaRPr lang="de-DE"/>
        </a:p>
      </dgm:t>
    </dgm:pt>
    <dgm:pt modelId="{87D043EE-4D2D-445D-8E1A-099DB6B0300A}">
      <dgm:prSet phldrT="[Text]"/>
      <dgm:spPr/>
      <dgm:t>
        <a:bodyPr/>
        <a:lstStyle/>
        <a:p>
          <a:r>
            <a:rPr lang="de-DE" b="1" dirty="0"/>
            <a:t>Wettbewerbsdruck</a:t>
          </a:r>
          <a:r>
            <a:rPr lang="de-DE" b="0" dirty="0"/>
            <a:t>: Der Wettbewerb in der Branche kann zu einem Preisdruck und einer erschwerten Marktstellung führen.</a:t>
          </a:r>
        </a:p>
      </dgm:t>
    </dgm:pt>
    <dgm:pt modelId="{51E9509C-B572-4CA6-9C0C-5A7FDAA943B1}" type="sibTrans" cxnId="{2D3FFD98-8CBA-4AE8-8AD2-4B271DBCB103}">
      <dgm:prSet/>
      <dgm:spPr/>
      <dgm:t>
        <a:bodyPr/>
        <a:lstStyle/>
        <a:p>
          <a:endParaRPr lang="de-DE"/>
        </a:p>
      </dgm:t>
    </dgm:pt>
    <dgm:pt modelId="{2E1B136B-C58F-440F-9605-C4E675661233}" type="parTrans" cxnId="{2D3FFD98-8CBA-4AE8-8AD2-4B271DBCB103}">
      <dgm:prSet/>
      <dgm:spPr/>
      <dgm:t>
        <a:bodyPr/>
        <a:lstStyle/>
        <a:p>
          <a:endParaRPr lang="de-DE"/>
        </a:p>
      </dgm:t>
    </dgm:pt>
    <dgm:pt modelId="{CD92F1DF-460C-49EC-BA17-F7D01FE594E5}">
      <dgm:prSet/>
      <dgm:spPr/>
      <dgm:t>
        <a:bodyPr/>
        <a:lstStyle/>
        <a:p>
          <a:r>
            <a:rPr lang="de-DE" b="1" dirty="0"/>
            <a:t>Technologische Obsoleszenz</a:t>
          </a:r>
          <a:r>
            <a:rPr lang="de-DE" b="0" dirty="0"/>
            <a:t>: Die Technologie entwickelt sich schnell weiter. Das Unternehmen muss sicherstellen, dass es mit den neuesten Trends und Innovationen Schritt hält.</a:t>
          </a:r>
        </a:p>
      </dgm:t>
    </dgm:pt>
    <dgm:pt modelId="{1332C71E-8059-45AE-A3D8-15E548CEB50A}" type="parTrans" cxnId="{2FF9FE4F-2D8D-474B-A6A5-9FBA03DD9246}">
      <dgm:prSet/>
      <dgm:spPr/>
      <dgm:t>
        <a:bodyPr/>
        <a:lstStyle/>
        <a:p>
          <a:endParaRPr lang="de-DE"/>
        </a:p>
      </dgm:t>
    </dgm:pt>
    <dgm:pt modelId="{67CF05B8-A5EC-43C3-951B-4C4856C56E87}" type="sibTrans" cxnId="{2FF9FE4F-2D8D-474B-A6A5-9FBA03DD9246}">
      <dgm:prSet/>
      <dgm:spPr/>
      <dgm:t>
        <a:bodyPr/>
        <a:lstStyle/>
        <a:p>
          <a:endParaRPr lang="de-DE"/>
        </a:p>
      </dgm:t>
    </dgm:pt>
    <dgm:pt modelId="{473DB664-B684-42F7-97A3-29FA8F709DCB}">
      <dgm:prSet/>
      <dgm:spPr/>
      <dgm:t>
        <a:bodyPr/>
        <a:lstStyle/>
        <a:p>
          <a:r>
            <a:rPr lang="de-DE" b="1" dirty="0"/>
            <a:t>Sicherheitsrisiken:</a:t>
          </a:r>
          <a:r>
            <a:rPr lang="de-DE" b="0" dirty="0"/>
            <a:t> Das Auftreten von Sicherheitsverletzungen oder Datenschutzverletzungen könnte das Vertrauen der Kunden erschüttern und rechtliche Konsequenzen nach sich ziehen.</a:t>
          </a:r>
        </a:p>
      </dgm:t>
    </dgm:pt>
    <dgm:pt modelId="{7B61E093-5D79-446C-8B34-57639E05BD64}" type="parTrans" cxnId="{948EC221-D27E-4F65-A06D-A88B7381A81F}">
      <dgm:prSet/>
      <dgm:spPr/>
      <dgm:t>
        <a:bodyPr/>
        <a:lstStyle/>
        <a:p>
          <a:endParaRPr lang="de-DE"/>
        </a:p>
      </dgm:t>
    </dgm:pt>
    <dgm:pt modelId="{76069DA5-9AF2-4EA8-9E32-49A41603A520}" type="sibTrans" cxnId="{948EC221-D27E-4F65-A06D-A88B7381A81F}">
      <dgm:prSet/>
      <dgm:spPr/>
      <dgm:t>
        <a:bodyPr/>
        <a:lstStyle/>
        <a:p>
          <a:endParaRPr lang="de-DE"/>
        </a:p>
      </dgm:t>
    </dgm:pt>
    <dgm:pt modelId="{4DD34CD1-C224-4622-BA08-222D62536F3C}">
      <dgm:prSet/>
      <dgm:spPr/>
      <dgm:t>
        <a:bodyPr/>
        <a:lstStyle/>
        <a:p>
          <a:r>
            <a:rPr lang="de-DE" b="1" dirty="0"/>
            <a:t>Marktregulierungen:</a:t>
          </a:r>
          <a:r>
            <a:rPr lang="de-DE" b="0" dirty="0"/>
            <a:t> Neue Regulierungen könnten die Art und Weise, wie Videokonferenzsoftware betrieben wird, beeinflussen und zusätzliche Anforderungen an Datenschutz und Sicherheit stellen.</a:t>
          </a:r>
        </a:p>
      </dgm:t>
    </dgm:pt>
    <dgm:pt modelId="{9AE7078A-464C-49DA-B6A0-3D788CB0BBC4}" type="parTrans" cxnId="{2EFD6DDD-F885-4EB5-A138-AD3B8383F182}">
      <dgm:prSet/>
      <dgm:spPr/>
      <dgm:t>
        <a:bodyPr/>
        <a:lstStyle/>
        <a:p>
          <a:endParaRPr lang="de-DE"/>
        </a:p>
      </dgm:t>
    </dgm:pt>
    <dgm:pt modelId="{3604F240-EDC7-4F05-BB4D-DEC04AF495F7}" type="sibTrans" cxnId="{2EFD6DDD-F885-4EB5-A138-AD3B8383F182}">
      <dgm:prSet/>
      <dgm:spPr/>
      <dgm:t>
        <a:bodyPr/>
        <a:lstStyle/>
        <a:p>
          <a:endParaRPr lang="de-DE"/>
        </a:p>
      </dgm:t>
    </dgm:pt>
    <dgm:pt modelId="{9666D711-8D3D-49F8-9375-29800357B2F5}" type="pres">
      <dgm:prSet presAssocID="{2225C1DA-4CF5-46AF-94B6-F80EA21A6AFA}" presName="Name0" presStyleCnt="0">
        <dgm:presLayoutVars>
          <dgm:dir/>
          <dgm:animLvl val="lvl"/>
          <dgm:resizeHandles val="exact"/>
        </dgm:presLayoutVars>
      </dgm:prSet>
      <dgm:spPr/>
    </dgm:pt>
    <dgm:pt modelId="{94F0BAB3-85F3-40EB-A1C2-ADBFF9E23BE2}" type="pres">
      <dgm:prSet presAssocID="{9C76A64A-2617-4D30-A6DF-5490CA226C7E}" presName="composite" presStyleCnt="0"/>
      <dgm:spPr/>
    </dgm:pt>
    <dgm:pt modelId="{7805675B-7B21-4FD4-962F-F2FB76B7B5E6}" type="pres">
      <dgm:prSet presAssocID="{9C76A64A-2617-4D30-A6DF-5490CA226C7E}" presName="parTx" presStyleLbl="alignNode1" presStyleIdx="0" presStyleCnt="4">
        <dgm:presLayoutVars>
          <dgm:chMax val="0"/>
          <dgm:chPref val="0"/>
          <dgm:bulletEnabled val="1"/>
        </dgm:presLayoutVars>
      </dgm:prSet>
      <dgm:spPr/>
    </dgm:pt>
    <dgm:pt modelId="{6AB86B29-B4B5-4FFB-B165-243DCC19F306}" type="pres">
      <dgm:prSet presAssocID="{9C76A64A-2617-4D30-A6DF-5490CA226C7E}" presName="desTx" presStyleLbl="alignAccFollowNode1" presStyleIdx="0" presStyleCnt="4">
        <dgm:presLayoutVars>
          <dgm:bulletEnabled val="1"/>
        </dgm:presLayoutVars>
      </dgm:prSet>
      <dgm:spPr/>
    </dgm:pt>
    <dgm:pt modelId="{37BA6B8C-817B-4E45-92A1-A50552DDF2D1}" type="pres">
      <dgm:prSet presAssocID="{C0325D0D-76CA-499E-8960-5F15AC008CB6}" presName="space" presStyleCnt="0"/>
      <dgm:spPr/>
    </dgm:pt>
    <dgm:pt modelId="{BBC56E46-284B-44BD-BC13-BBC70B333A90}" type="pres">
      <dgm:prSet presAssocID="{90CC0F4E-1645-4EAC-BA33-2F0258AF1C12}" presName="composite" presStyleCnt="0"/>
      <dgm:spPr/>
    </dgm:pt>
    <dgm:pt modelId="{44AFFEA4-262C-45FC-80EA-3F7551579625}" type="pres">
      <dgm:prSet presAssocID="{90CC0F4E-1645-4EAC-BA33-2F0258AF1C12}" presName="parTx" presStyleLbl="alignNode1" presStyleIdx="1" presStyleCnt="4">
        <dgm:presLayoutVars>
          <dgm:chMax val="0"/>
          <dgm:chPref val="0"/>
          <dgm:bulletEnabled val="1"/>
        </dgm:presLayoutVars>
      </dgm:prSet>
      <dgm:spPr/>
    </dgm:pt>
    <dgm:pt modelId="{03EEE747-143D-41E3-9965-42EC67663EC4}" type="pres">
      <dgm:prSet presAssocID="{90CC0F4E-1645-4EAC-BA33-2F0258AF1C12}" presName="desTx" presStyleLbl="alignAccFollowNode1" presStyleIdx="1" presStyleCnt="4">
        <dgm:presLayoutVars>
          <dgm:bulletEnabled val="1"/>
        </dgm:presLayoutVars>
      </dgm:prSet>
      <dgm:spPr/>
    </dgm:pt>
    <dgm:pt modelId="{D3ADAD12-DC36-40BC-969B-19086653F66D}" type="pres">
      <dgm:prSet presAssocID="{A3363756-DA70-4880-B8D5-FBA740580956}" presName="space" presStyleCnt="0"/>
      <dgm:spPr/>
    </dgm:pt>
    <dgm:pt modelId="{A389BCCE-6BD4-4341-B938-F898AEA975F2}" type="pres">
      <dgm:prSet presAssocID="{171FB5D8-0204-45BD-A150-AAAB3C468084}" presName="composite" presStyleCnt="0"/>
      <dgm:spPr/>
    </dgm:pt>
    <dgm:pt modelId="{A46D28A1-B56C-4F59-B36A-547226B6D5F1}" type="pres">
      <dgm:prSet presAssocID="{171FB5D8-0204-45BD-A150-AAAB3C468084}" presName="parTx" presStyleLbl="alignNode1" presStyleIdx="2" presStyleCnt="4">
        <dgm:presLayoutVars>
          <dgm:chMax val="0"/>
          <dgm:chPref val="0"/>
          <dgm:bulletEnabled val="1"/>
        </dgm:presLayoutVars>
      </dgm:prSet>
      <dgm:spPr/>
    </dgm:pt>
    <dgm:pt modelId="{017E8BDA-E7CE-4B51-A62B-4BA2BF8F6B92}" type="pres">
      <dgm:prSet presAssocID="{171FB5D8-0204-45BD-A150-AAAB3C468084}" presName="desTx" presStyleLbl="alignAccFollowNode1" presStyleIdx="2" presStyleCnt="4">
        <dgm:presLayoutVars>
          <dgm:bulletEnabled val="1"/>
        </dgm:presLayoutVars>
      </dgm:prSet>
      <dgm:spPr/>
    </dgm:pt>
    <dgm:pt modelId="{F79F8DCE-5709-42C7-A15D-6572130307BB}" type="pres">
      <dgm:prSet presAssocID="{7FBD85DE-E248-4825-910E-23435210DD72}" presName="space" presStyleCnt="0"/>
      <dgm:spPr/>
    </dgm:pt>
    <dgm:pt modelId="{F840A988-FD3F-494E-85D5-16E308E24685}" type="pres">
      <dgm:prSet presAssocID="{5BC2A3A1-586B-4851-BA8D-934B5542665D}" presName="composite" presStyleCnt="0"/>
      <dgm:spPr/>
    </dgm:pt>
    <dgm:pt modelId="{891C4EB9-935A-407F-9844-3383D23DB3E0}" type="pres">
      <dgm:prSet presAssocID="{5BC2A3A1-586B-4851-BA8D-934B5542665D}" presName="parTx" presStyleLbl="alignNode1" presStyleIdx="3" presStyleCnt="4">
        <dgm:presLayoutVars>
          <dgm:chMax val="0"/>
          <dgm:chPref val="0"/>
          <dgm:bulletEnabled val="1"/>
        </dgm:presLayoutVars>
      </dgm:prSet>
      <dgm:spPr/>
    </dgm:pt>
    <dgm:pt modelId="{486D7E95-CBBB-41C0-A6F5-D07486F543F6}" type="pres">
      <dgm:prSet presAssocID="{5BC2A3A1-586B-4851-BA8D-934B5542665D}" presName="desTx" presStyleLbl="alignAccFollowNode1" presStyleIdx="3" presStyleCnt="4">
        <dgm:presLayoutVars>
          <dgm:bulletEnabled val="1"/>
        </dgm:presLayoutVars>
      </dgm:prSet>
      <dgm:spPr/>
    </dgm:pt>
  </dgm:ptLst>
  <dgm:cxnLst>
    <dgm:cxn modelId="{90DF5A00-56BA-4DCD-8693-1A7C843B10A7}" type="presOf" srcId="{2225C1DA-4CF5-46AF-94B6-F80EA21A6AFA}" destId="{9666D711-8D3D-49F8-9375-29800357B2F5}" srcOrd="0" destOrd="0" presId="urn:microsoft.com/office/officeart/2005/8/layout/hList1"/>
    <dgm:cxn modelId="{5EC4F404-6CD7-4EC1-977D-CD35B2DEAD1C}" srcId="{90CC0F4E-1645-4EAC-BA33-2F0258AF1C12}" destId="{741468F8-C9AD-478F-9B4B-905F100DF87E}" srcOrd="0" destOrd="0" parTransId="{33B19D17-DE66-44E1-9D96-D5EF84708DA1}" sibTransId="{640F0B6D-C491-435F-9637-5B6194502DA2}"/>
    <dgm:cxn modelId="{22DA630A-73C0-42CA-BC94-89E725386B2D}" srcId="{171FB5D8-0204-45BD-A150-AAAB3C468084}" destId="{6749D88C-7FAA-4968-934E-FADFB04EEF94}" srcOrd="1" destOrd="0" parTransId="{B81F1575-C3A1-4206-945A-0284ABBB4C03}" sibTransId="{4D7C2A7E-3ED8-4614-B110-93BEEA762044}"/>
    <dgm:cxn modelId="{37538D16-9A81-4C93-93C7-D1C04E6F4BE4}" srcId="{2225C1DA-4CF5-46AF-94B6-F80EA21A6AFA}" destId="{90CC0F4E-1645-4EAC-BA33-2F0258AF1C12}" srcOrd="1" destOrd="0" parTransId="{989A458D-61B8-4E23-AC28-1C4C63EAA092}" sibTransId="{A3363756-DA70-4880-B8D5-FBA740580956}"/>
    <dgm:cxn modelId="{D0655C20-7F12-4D9F-839C-76277DFA98DE}" type="presOf" srcId="{9D09C0B9-931C-4FCB-9E1A-1019AFF70851}" destId="{6AB86B29-B4B5-4FFB-B165-243DCC19F306}" srcOrd="0" destOrd="3" presId="urn:microsoft.com/office/officeart/2005/8/layout/hList1"/>
    <dgm:cxn modelId="{AD21EA20-8BB9-4D20-881F-1D898E1BE501}" type="presOf" srcId="{6749D88C-7FAA-4968-934E-FADFB04EEF94}" destId="{017E8BDA-E7CE-4B51-A62B-4BA2BF8F6B92}" srcOrd="0" destOrd="1" presId="urn:microsoft.com/office/officeart/2005/8/layout/hList1"/>
    <dgm:cxn modelId="{948EC221-D27E-4F65-A06D-A88B7381A81F}" srcId="{5BC2A3A1-586B-4851-BA8D-934B5542665D}" destId="{473DB664-B684-42F7-97A3-29FA8F709DCB}" srcOrd="2" destOrd="0" parTransId="{7B61E093-5D79-446C-8B34-57639E05BD64}" sibTransId="{76069DA5-9AF2-4EA8-9E32-49A41603A520}"/>
    <dgm:cxn modelId="{39B1E631-0D83-4D35-8BD4-18962A0D4EB0}" srcId="{171FB5D8-0204-45BD-A150-AAAB3C468084}" destId="{5CD2830D-12A3-44EB-894D-18D88DBA5689}" srcOrd="0" destOrd="0" parTransId="{4FD655E8-7092-4A06-A5A2-256003ED2EB6}" sibTransId="{36001120-A8F8-4A45-B2F1-0ECB18E71AFA}"/>
    <dgm:cxn modelId="{BB93705E-F6A8-4C6E-BF36-2F219218D197}" type="presOf" srcId="{473DB664-B684-42F7-97A3-29FA8F709DCB}" destId="{486D7E95-CBBB-41C0-A6F5-D07486F543F6}" srcOrd="0" destOrd="2" presId="urn:microsoft.com/office/officeart/2005/8/layout/hList1"/>
    <dgm:cxn modelId="{A55E885E-988A-499A-99A8-01BCAE6B0B02}" type="presOf" srcId="{90CC0F4E-1645-4EAC-BA33-2F0258AF1C12}" destId="{44AFFEA4-262C-45FC-80EA-3F7551579625}" srcOrd="0" destOrd="0" presId="urn:microsoft.com/office/officeart/2005/8/layout/hList1"/>
    <dgm:cxn modelId="{1E0DF45F-8BE2-447A-B95C-0B7731B3BB8C}" type="presOf" srcId="{5CD2830D-12A3-44EB-894D-18D88DBA5689}" destId="{017E8BDA-E7CE-4B51-A62B-4BA2BF8F6B92}" srcOrd="0" destOrd="0" presId="urn:microsoft.com/office/officeart/2005/8/layout/hList1"/>
    <dgm:cxn modelId="{A2133744-A2E8-401A-827A-4BB6A508D171}" srcId="{2225C1DA-4CF5-46AF-94B6-F80EA21A6AFA}" destId="{9C76A64A-2617-4D30-A6DF-5490CA226C7E}" srcOrd="0" destOrd="0" parTransId="{BF8A678D-AC2A-4339-A96D-BED9D889265B}" sibTransId="{C0325D0D-76CA-499E-8960-5F15AC008CB6}"/>
    <dgm:cxn modelId="{8F1CC344-C1EE-407C-9FEB-A24D9A7B6402}" type="presOf" srcId="{9ED387F2-5168-4C60-A65D-44074A69EF89}" destId="{017E8BDA-E7CE-4B51-A62B-4BA2BF8F6B92}" srcOrd="0" destOrd="2" presId="urn:microsoft.com/office/officeart/2005/8/layout/hList1"/>
    <dgm:cxn modelId="{33A8CC65-9C46-4D3E-8B94-B73E06FC622D}" type="presOf" srcId="{BE7F1B05-91CD-4270-8827-DF905F440600}" destId="{6AB86B29-B4B5-4FFB-B165-243DCC19F306}" srcOrd="0" destOrd="2" presId="urn:microsoft.com/office/officeart/2005/8/layout/hList1"/>
    <dgm:cxn modelId="{97C53646-C2AB-4EA7-B841-E9E06BAB0670}" type="presOf" srcId="{EF894DFD-0E45-4C18-8D1E-835E6E911DBC}" destId="{6AB86B29-B4B5-4FFB-B165-243DCC19F306}" srcOrd="0" destOrd="0" presId="urn:microsoft.com/office/officeart/2005/8/layout/hList1"/>
    <dgm:cxn modelId="{B2B4B766-2BE5-4833-B515-55C77EED1760}" srcId="{90CC0F4E-1645-4EAC-BA33-2F0258AF1C12}" destId="{7680DB3C-9256-45BB-9D2F-9883FF3BE297}" srcOrd="1" destOrd="0" parTransId="{88615B89-286E-46BA-85F4-4603D5B22C52}" sibTransId="{BB7D921A-5038-418C-B73B-B0394DA9AAB0}"/>
    <dgm:cxn modelId="{2FF9FE4F-2D8D-474B-A6A5-9FBA03DD9246}" srcId="{5BC2A3A1-586B-4851-BA8D-934B5542665D}" destId="{CD92F1DF-460C-49EC-BA17-F7D01FE594E5}" srcOrd="1" destOrd="0" parTransId="{1332C71E-8059-45AE-A3D8-15E548CEB50A}" sibTransId="{67CF05B8-A5EC-43C3-951B-4C4856C56E87}"/>
    <dgm:cxn modelId="{07EA5A76-1A14-49D1-A147-6B70CBB2DAD8}" srcId="{2225C1DA-4CF5-46AF-94B6-F80EA21A6AFA}" destId="{5BC2A3A1-586B-4851-BA8D-934B5542665D}" srcOrd="3" destOrd="0" parTransId="{BE3DBAB1-A407-4945-A5D5-7EC06D4E605A}" sibTransId="{1F875A1D-908B-49EF-942D-B6A3A9E0ADA4}"/>
    <dgm:cxn modelId="{9FFAF277-C8B3-4AEF-BFAA-F2F357762995}" type="presOf" srcId="{171FB5D8-0204-45BD-A150-AAAB3C468084}" destId="{A46D28A1-B56C-4F59-B36A-547226B6D5F1}" srcOrd="0" destOrd="0" presId="urn:microsoft.com/office/officeart/2005/8/layout/hList1"/>
    <dgm:cxn modelId="{C47C5D7B-7CB9-4111-B0E7-1CB5DE0A785B}" srcId="{9C76A64A-2617-4D30-A6DF-5490CA226C7E}" destId="{BE7F1B05-91CD-4270-8827-DF905F440600}" srcOrd="2" destOrd="0" parTransId="{4E853E49-A7AC-4B05-8B7A-6A02DF34ED48}" sibTransId="{41CF3BF4-4A48-45A3-BFE1-DE7B1AFEAC02}"/>
    <dgm:cxn modelId="{1E79707B-6388-4637-8C8F-2535B15F3FAE}" type="presOf" srcId="{741468F8-C9AD-478F-9B4B-905F100DF87E}" destId="{03EEE747-143D-41E3-9965-42EC67663EC4}" srcOrd="0" destOrd="0" presId="urn:microsoft.com/office/officeart/2005/8/layout/hList1"/>
    <dgm:cxn modelId="{CE505287-F2CB-4EA7-A8FF-53D6C41BA134}" srcId="{171FB5D8-0204-45BD-A150-AAAB3C468084}" destId="{9ED387F2-5168-4C60-A65D-44074A69EF89}" srcOrd="2" destOrd="0" parTransId="{673F4E50-E669-49B4-9FA7-BABA7F2429D9}" sibTransId="{80F47752-C8BD-44E9-A756-FB2A680092A8}"/>
    <dgm:cxn modelId="{2D3FFD98-8CBA-4AE8-8AD2-4B271DBCB103}" srcId="{5BC2A3A1-586B-4851-BA8D-934B5542665D}" destId="{87D043EE-4D2D-445D-8E1A-099DB6B0300A}" srcOrd="0" destOrd="0" parTransId="{2E1B136B-C58F-440F-9605-C4E675661233}" sibTransId="{51E9509C-B572-4CA6-9C0C-5A7FDAA943B1}"/>
    <dgm:cxn modelId="{CD91B09D-EE8F-4FA1-B03E-B250ADF23AAC}" type="presOf" srcId="{CD92F1DF-460C-49EC-BA17-F7D01FE594E5}" destId="{486D7E95-CBBB-41C0-A6F5-D07486F543F6}" srcOrd="0" destOrd="1" presId="urn:microsoft.com/office/officeart/2005/8/layout/hList1"/>
    <dgm:cxn modelId="{70C2F39F-EB42-4FEA-A90A-FB1F84E498B7}" srcId="{90CC0F4E-1645-4EAC-BA33-2F0258AF1C12}" destId="{551A482C-28BD-4419-8984-DDBC6CDBE86F}" srcOrd="2" destOrd="0" parTransId="{EEC32DF4-31DF-4074-B2F4-AA517511242B}" sibTransId="{AB681D8E-7FBB-4771-BE2C-DBACA6C08ACB}"/>
    <dgm:cxn modelId="{835B1AA1-DC0A-4C82-A55A-E27F07D867AE}" type="presOf" srcId="{7680DB3C-9256-45BB-9D2F-9883FF3BE297}" destId="{03EEE747-143D-41E3-9965-42EC67663EC4}" srcOrd="0" destOrd="1" presId="urn:microsoft.com/office/officeart/2005/8/layout/hList1"/>
    <dgm:cxn modelId="{2086F7A9-8100-4345-BD89-D4BE198C8C7C}" srcId="{2225C1DA-4CF5-46AF-94B6-F80EA21A6AFA}" destId="{171FB5D8-0204-45BD-A150-AAAB3C468084}" srcOrd="2" destOrd="0" parTransId="{C6B1A2FD-4DE3-4238-BCBF-6646A5E1046A}" sibTransId="{7FBD85DE-E248-4825-910E-23435210DD72}"/>
    <dgm:cxn modelId="{947EE8B1-7A4B-42B5-80A9-3AEB820CB095}" type="presOf" srcId="{5BC2A3A1-586B-4851-BA8D-934B5542665D}" destId="{891C4EB9-935A-407F-9844-3383D23DB3E0}" srcOrd="0" destOrd="0" presId="urn:microsoft.com/office/officeart/2005/8/layout/hList1"/>
    <dgm:cxn modelId="{B04540B2-F351-484F-A39F-1E6D97B4A092}" type="presOf" srcId="{4DD34CD1-C224-4622-BA08-222D62536F3C}" destId="{486D7E95-CBBB-41C0-A6F5-D07486F543F6}" srcOrd="0" destOrd="3" presId="urn:microsoft.com/office/officeart/2005/8/layout/hList1"/>
    <dgm:cxn modelId="{29C3A6CA-A79D-4F70-8BC3-E76C40BFCAC7}" type="presOf" srcId="{87D043EE-4D2D-445D-8E1A-099DB6B0300A}" destId="{486D7E95-CBBB-41C0-A6F5-D07486F543F6}" srcOrd="0" destOrd="0" presId="urn:microsoft.com/office/officeart/2005/8/layout/hList1"/>
    <dgm:cxn modelId="{426E2AD5-C859-4D35-832B-D9FCB86AF746}" srcId="{9C76A64A-2617-4D30-A6DF-5490CA226C7E}" destId="{9D09C0B9-931C-4FCB-9E1A-1019AFF70851}" srcOrd="3" destOrd="0" parTransId="{6B614619-39D7-4F15-8D1D-E41A2F282CE6}" sibTransId="{88FF74DB-6DE0-411F-8574-D784E85A3BC3}"/>
    <dgm:cxn modelId="{DF87C3D8-D84A-42A8-B419-51A31ECAD3D6}" type="presOf" srcId="{FA630BC6-B5B0-4015-859E-7CE9517F9575}" destId="{6AB86B29-B4B5-4FFB-B165-243DCC19F306}" srcOrd="0" destOrd="1" presId="urn:microsoft.com/office/officeart/2005/8/layout/hList1"/>
    <dgm:cxn modelId="{2C3CA7D9-726A-4531-907F-AF511A31DAA8}" srcId="{9C76A64A-2617-4D30-A6DF-5490CA226C7E}" destId="{EF894DFD-0E45-4C18-8D1E-835E6E911DBC}" srcOrd="0" destOrd="0" parTransId="{CF2B34D2-359A-479F-8CA3-85E694284B93}" sibTransId="{572205C2-C755-4380-A547-A6E0A706416B}"/>
    <dgm:cxn modelId="{2EFD6DDD-F885-4EB5-A138-AD3B8383F182}" srcId="{5BC2A3A1-586B-4851-BA8D-934B5542665D}" destId="{4DD34CD1-C224-4622-BA08-222D62536F3C}" srcOrd="3" destOrd="0" parTransId="{9AE7078A-464C-49DA-B6A0-3D788CB0BBC4}" sibTransId="{3604F240-EDC7-4F05-BB4D-DEC04AF495F7}"/>
    <dgm:cxn modelId="{721670E7-926C-4401-A91B-987EE8AF7FEF}" type="presOf" srcId="{9C76A64A-2617-4D30-A6DF-5490CA226C7E}" destId="{7805675B-7B21-4FD4-962F-F2FB76B7B5E6}" srcOrd="0" destOrd="0" presId="urn:microsoft.com/office/officeart/2005/8/layout/hList1"/>
    <dgm:cxn modelId="{C8D904EB-E99C-4330-9308-7C31E7526E86}" type="presOf" srcId="{551A482C-28BD-4419-8984-DDBC6CDBE86F}" destId="{03EEE747-143D-41E3-9965-42EC67663EC4}" srcOrd="0" destOrd="2" presId="urn:microsoft.com/office/officeart/2005/8/layout/hList1"/>
    <dgm:cxn modelId="{86A59CF9-0F58-4AB7-B5C9-C146AF59DDF1}" srcId="{9C76A64A-2617-4D30-A6DF-5490CA226C7E}" destId="{FA630BC6-B5B0-4015-859E-7CE9517F9575}" srcOrd="1" destOrd="0" parTransId="{84990BDE-8048-4EF9-9590-1E25EE498E15}" sibTransId="{5634A92E-90B2-471C-834B-9470711620AB}"/>
    <dgm:cxn modelId="{17EBBC34-7FC9-439E-803E-1ADB33C686D1}" type="presParOf" srcId="{9666D711-8D3D-49F8-9375-29800357B2F5}" destId="{94F0BAB3-85F3-40EB-A1C2-ADBFF9E23BE2}" srcOrd="0" destOrd="0" presId="urn:microsoft.com/office/officeart/2005/8/layout/hList1"/>
    <dgm:cxn modelId="{B49943E4-5380-42D3-B4B8-2329CA961A29}" type="presParOf" srcId="{94F0BAB3-85F3-40EB-A1C2-ADBFF9E23BE2}" destId="{7805675B-7B21-4FD4-962F-F2FB76B7B5E6}" srcOrd="0" destOrd="0" presId="urn:microsoft.com/office/officeart/2005/8/layout/hList1"/>
    <dgm:cxn modelId="{6562F927-22B4-42B9-A5DB-10DF5F203513}" type="presParOf" srcId="{94F0BAB3-85F3-40EB-A1C2-ADBFF9E23BE2}" destId="{6AB86B29-B4B5-4FFB-B165-243DCC19F306}" srcOrd="1" destOrd="0" presId="urn:microsoft.com/office/officeart/2005/8/layout/hList1"/>
    <dgm:cxn modelId="{9E8CF19E-BBE7-41C8-BF66-C8205C280C8C}" type="presParOf" srcId="{9666D711-8D3D-49F8-9375-29800357B2F5}" destId="{37BA6B8C-817B-4E45-92A1-A50552DDF2D1}" srcOrd="1" destOrd="0" presId="urn:microsoft.com/office/officeart/2005/8/layout/hList1"/>
    <dgm:cxn modelId="{724AA0D6-47A3-44A0-9169-A1EEFE41CE5F}" type="presParOf" srcId="{9666D711-8D3D-49F8-9375-29800357B2F5}" destId="{BBC56E46-284B-44BD-BC13-BBC70B333A90}" srcOrd="2" destOrd="0" presId="urn:microsoft.com/office/officeart/2005/8/layout/hList1"/>
    <dgm:cxn modelId="{599345F2-B466-47A1-8DBF-0FE453B6E8DC}" type="presParOf" srcId="{BBC56E46-284B-44BD-BC13-BBC70B333A90}" destId="{44AFFEA4-262C-45FC-80EA-3F7551579625}" srcOrd="0" destOrd="0" presId="urn:microsoft.com/office/officeart/2005/8/layout/hList1"/>
    <dgm:cxn modelId="{4415DFD0-995B-4E08-96AB-5602594C5F08}" type="presParOf" srcId="{BBC56E46-284B-44BD-BC13-BBC70B333A90}" destId="{03EEE747-143D-41E3-9965-42EC67663EC4}" srcOrd="1" destOrd="0" presId="urn:microsoft.com/office/officeart/2005/8/layout/hList1"/>
    <dgm:cxn modelId="{29D3AC5E-935F-4C32-BFAB-62773D4D7AE3}" type="presParOf" srcId="{9666D711-8D3D-49F8-9375-29800357B2F5}" destId="{D3ADAD12-DC36-40BC-969B-19086653F66D}" srcOrd="3" destOrd="0" presId="urn:microsoft.com/office/officeart/2005/8/layout/hList1"/>
    <dgm:cxn modelId="{ACB2273A-0D17-4ED0-832E-3C3C14BE8737}" type="presParOf" srcId="{9666D711-8D3D-49F8-9375-29800357B2F5}" destId="{A389BCCE-6BD4-4341-B938-F898AEA975F2}" srcOrd="4" destOrd="0" presId="urn:microsoft.com/office/officeart/2005/8/layout/hList1"/>
    <dgm:cxn modelId="{6190812E-FA3F-4B9E-85BD-98221045E293}" type="presParOf" srcId="{A389BCCE-6BD4-4341-B938-F898AEA975F2}" destId="{A46D28A1-B56C-4F59-B36A-547226B6D5F1}" srcOrd="0" destOrd="0" presId="urn:microsoft.com/office/officeart/2005/8/layout/hList1"/>
    <dgm:cxn modelId="{A84B9345-03FE-4C6D-941B-79EA1402113B}" type="presParOf" srcId="{A389BCCE-6BD4-4341-B938-F898AEA975F2}" destId="{017E8BDA-E7CE-4B51-A62B-4BA2BF8F6B92}" srcOrd="1" destOrd="0" presId="urn:microsoft.com/office/officeart/2005/8/layout/hList1"/>
    <dgm:cxn modelId="{92A12618-A5EF-4DB3-ACDC-2140C1A412ED}" type="presParOf" srcId="{9666D711-8D3D-49F8-9375-29800357B2F5}" destId="{F79F8DCE-5709-42C7-A15D-6572130307BB}" srcOrd="5" destOrd="0" presId="urn:microsoft.com/office/officeart/2005/8/layout/hList1"/>
    <dgm:cxn modelId="{3E8A2D27-AD76-481D-B108-A190F98D2C81}" type="presParOf" srcId="{9666D711-8D3D-49F8-9375-29800357B2F5}" destId="{F840A988-FD3F-494E-85D5-16E308E24685}" srcOrd="6" destOrd="0" presId="urn:microsoft.com/office/officeart/2005/8/layout/hList1"/>
    <dgm:cxn modelId="{67D5D4CC-2AEA-461C-8362-BA958D4B4BB0}" type="presParOf" srcId="{F840A988-FD3F-494E-85D5-16E308E24685}" destId="{891C4EB9-935A-407F-9844-3383D23DB3E0}" srcOrd="0" destOrd="0" presId="urn:microsoft.com/office/officeart/2005/8/layout/hList1"/>
    <dgm:cxn modelId="{75DB3768-D502-49F1-AB46-10AED968403A}" type="presParOf" srcId="{F840A988-FD3F-494E-85D5-16E308E24685}" destId="{486D7E95-CBBB-41C0-A6F5-D07486F543F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83F9EA-44D4-4683-802E-F966F9F6DA5E}"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de-DE"/>
        </a:p>
      </dgm:t>
    </dgm:pt>
    <dgm:pt modelId="{E41869D5-AC42-433B-891D-783765905FEC}">
      <dgm:prSet phldrT="[Text]"/>
      <dgm:spPr/>
      <dgm:t>
        <a:bodyPr/>
        <a:lstStyle/>
        <a:p>
          <a:endParaRPr lang="de-DE" dirty="0"/>
        </a:p>
      </dgm:t>
    </dgm:pt>
    <dgm:pt modelId="{60080A88-0006-4B36-92DC-04E0BF573D0F}" type="parTrans" cxnId="{D491D64E-2578-4B02-B549-43982A2EF559}">
      <dgm:prSet/>
      <dgm:spPr/>
      <dgm:t>
        <a:bodyPr/>
        <a:lstStyle/>
        <a:p>
          <a:endParaRPr lang="de-DE"/>
        </a:p>
      </dgm:t>
    </dgm:pt>
    <dgm:pt modelId="{7C994EEC-7F20-4776-8E84-E134E8C40351}" type="sibTrans" cxnId="{D491D64E-2578-4B02-B549-43982A2EF559}">
      <dgm:prSet/>
      <dgm:spPr/>
      <dgm:t>
        <a:bodyPr/>
        <a:lstStyle/>
        <a:p>
          <a:endParaRPr lang="de-DE"/>
        </a:p>
      </dgm:t>
    </dgm:pt>
    <dgm:pt modelId="{18707240-1CC4-4D53-861F-110083D71D07}">
      <dgm:prSet phldrT="[Text]"/>
      <dgm:spPr>
        <a:solidFill>
          <a:schemeClr val="accent3"/>
        </a:solidFill>
      </dgm:spPr>
      <dgm:t>
        <a:bodyPr/>
        <a:lstStyle/>
        <a:p>
          <a:r>
            <a:rPr lang="de-DE" b="1" dirty="0"/>
            <a:t>Chancen (</a:t>
          </a:r>
          <a:r>
            <a:rPr lang="de-DE" b="1" dirty="0" err="1"/>
            <a:t>Opportunities</a:t>
          </a:r>
          <a:r>
            <a:rPr lang="de-DE" b="1" dirty="0"/>
            <a:t>):</a:t>
          </a:r>
          <a:br>
            <a:rPr lang="de-DE" dirty="0"/>
          </a:br>
          <a:br>
            <a:rPr lang="de-DE" dirty="0"/>
          </a:br>
          <a:r>
            <a:rPr lang="de-DE" dirty="0"/>
            <a:t>Langfristige Nachfrage.</a:t>
          </a:r>
          <a:br>
            <a:rPr lang="de-DE" dirty="0"/>
          </a:br>
          <a:r>
            <a:rPr lang="de-DE" dirty="0"/>
            <a:t>Internationalisierung.</a:t>
          </a:r>
          <a:br>
            <a:rPr lang="de-DE" dirty="0"/>
          </a:br>
          <a:r>
            <a:rPr lang="de-DE" dirty="0"/>
            <a:t>Partnerschaften.</a:t>
          </a:r>
        </a:p>
      </dgm:t>
    </dgm:pt>
    <dgm:pt modelId="{9F400ECF-61C8-4279-836B-63274D16B030}" type="parTrans" cxnId="{B7506B40-A832-4087-A3D3-73FF42170338}">
      <dgm:prSet/>
      <dgm:spPr/>
      <dgm:t>
        <a:bodyPr/>
        <a:lstStyle/>
        <a:p>
          <a:endParaRPr lang="de-DE"/>
        </a:p>
      </dgm:t>
    </dgm:pt>
    <dgm:pt modelId="{D49CA3E6-22B1-4C43-ADAA-FD066037F114}" type="sibTrans" cxnId="{B7506B40-A832-4087-A3D3-73FF42170338}">
      <dgm:prSet/>
      <dgm:spPr/>
      <dgm:t>
        <a:bodyPr/>
        <a:lstStyle/>
        <a:p>
          <a:endParaRPr lang="de-DE"/>
        </a:p>
      </dgm:t>
    </dgm:pt>
    <dgm:pt modelId="{DD783958-19A3-4496-AC80-B9E35A882FDB}">
      <dgm:prSet phldrT="[Text]"/>
      <dgm:spPr/>
      <dgm:t>
        <a:bodyPr/>
        <a:lstStyle/>
        <a:p>
          <a:r>
            <a:rPr lang="de-DE" b="1" dirty="0"/>
            <a:t>Stärken (</a:t>
          </a:r>
          <a:r>
            <a:rPr lang="de-DE" b="1" dirty="0" err="1"/>
            <a:t>Strengths</a:t>
          </a:r>
          <a:r>
            <a:rPr lang="de-DE" b="1" dirty="0"/>
            <a:t>):</a:t>
          </a:r>
          <a:br>
            <a:rPr lang="de-DE" dirty="0"/>
          </a:br>
          <a:br>
            <a:rPr lang="de-DE" dirty="0"/>
          </a:br>
          <a:r>
            <a:rPr lang="de-DE" dirty="0"/>
            <a:t>Hochwertige Software.</a:t>
          </a:r>
          <a:br>
            <a:rPr lang="de-DE" dirty="0"/>
          </a:br>
          <a:r>
            <a:rPr lang="de-DE" dirty="0"/>
            <a:t>Starke Kundenbasis.</a:t>
          </a:r>
          <a:br>
            <a:rPr lang="de-DE" dirty="0"/>
          </a:br>
          <a:r>
            <a:rPr lang="de-DE" dirty="0"/>
            <a:t>Flexible Arbeitsweise.</a:t>
          </a:r>
          <a:br>
            <a:rPr lang="de-DE" dirty="0"/>
          </a:br>
          <a:r>
            <a:rPr lang="de-DE" dirty="0"/>
            <a:t>Technische Expertise.</a:t>
          </a:r>
        </a:p>
      </dgm:t>
    </dgm:pt>
    <dgm:pt modelId="{5BDB34CA-10F7-404A-9EA8-02E94939C3E4}" type="parTrans" cxnId="{F0BCC65B-C7F4-4637-8C37-1E74E0D20FD3}">
      <dgm:prSet/>
      <dgm:spPr/>
      <dgm:t>
        <a:bodyPr/>
        <a:lstStyle/>
        <a:p>
          <a:endParaRPr lang="de-DE"/>
        </a:p>
      </dgm:t>
    </dgm:pt>
    <dgm:pt modelId="{C4ABF240-CF52-4BBE-8A67-A204F0F8D041}" type="sibTrans" cxnId="{F0BCC65B-C7F4-4637-8C37-1E74E0D20FD3}">
      <dgm:prSet/>
      <dgm:spPr/>
      <dgm:t>
        <a:bodyPr/>
        <a:lstStyle/>
        <a:p>
          <a:endParaRPr lang="de-DE"/>
        </a:p>
      </dgm:t>
    </dgm:pt>
    <dgm:pt modelId="{367C8DCD-DD11-4F46-8C69-6A4A277B321A}">
      <dgm:prSet phldrT="[Text]"/>
      <dgm:spPr>
        <a:solidFill>
          <a:schemeClr val="accent2"/>
        </a:solidFill>
      </dgm:spPr>
      <dgm:t>
        <a:bodyPr/>
        <a:lstStyle/>
        <a:p>
          <a:r>
            <a:rPr lang="de-DE" b="1" dirty="0"/>
            <a:t>Stärken-Chancen-Strategie</a:t>
          </a:r>
          <a:r>
            <a:rPr lang="de-DE" dirty="0"/>
            <a:t>:</a:t>
          </a:r>
          <a:br>
            <a:rPr lang="de-DE" dirty="0"/>
          </a:br>
          <a:br>
            <a:rPr lang="de-DE" dirty="0"/>
          </a:br>
          <a:r>
            <a:rPr lang="de-DE" dirty="0"/>
            <a:t>Mit Qualität und Funktionalität der Software werben.</a:t>
          </a:r>
        </a:p>
      </dgm:t>
    </dgm:pt>
    <dgm:pt modelId="{E6AFDD13-2D4D-4E9F-AF35-5BBBEFDF286B}" type="parTrans" cxnId="{1CCFB6B3-A191-460A-A29A-BFB2B0A247C6}">
      <dgm:prSet/>
      <dgm:spPr/>
      <dgm:t>
        <a:bodyPr/>
        <a:lstStyle/>
        <a:p>
          <a:endParaRPr lang="de-DE"/>
        </a:p>
      </dgm:t>
    </dgm:pt>
    <dgm:pt modelId="{2C5F097A-7C65-4742-A300-9C61BBF07877}" type="sibTrans" cxnId="{1CCFB6B3-A191-460A-A29A-BFB2B0A247C6}">
      <dgm:prSet/>
      <dgm:spPr/>
      <dgm:t>
        <a:bodyPr/>
        <a:lstStyle/>
        <a:p>
          <a:endParaRPr lang="de-DE"/>
        </a:p>
      </dgm:t>
    </dgm:pt>
    <dgm:pt modelId="{01C452D2-512A-4EC9-A863-B171C63B4075}">
      <dgm:prSet phldrT="[Text]"/>
      <dgm:spPr>
        <a:solidFill>
          <a:schemeClr val="accent2"/>
        </a:solidFill>
      </dgm:spPr>
      <dgm:t>
        <a:bodyPr/>
        <a:lstStyle/>
        <a:p>
          <a:r>
            <a:rPr lang="de-DE" b="1" dirty="0"/>
            <a:t>Stärken-Risiken-Strategie:</a:t>
          </a:r>
          <a:br>
            <a:rPr lang="de-DE" dirty="0"/>
          </a:br>
          <a:br>
            <a:rPr lang="de-DE" dirty="0"/>
          </a:br>
          <a:r>
            <a:rPr lang="de-DE" dirty="0"/>
            <a:t>Marktanalyse und anschließende Schulung der Mitarbeiter.</a:t>
          </a:r>
        </a:p>
      </dgm:t>
    </dgm:pt>
    <dgm:pt modelId="{25398CF4-7ACC-4DBD-83B9-F646C5F7CE3B}" type="parTrans" cxnId="{E564B4EB-90E0-4ADB-9FA4-038FC75F75A1}">
      <dgm:prSet/>
      <dgm:spPr/>
      <dgm:t>
        <a:bodyPr/>
        <a:lstStyle/>
        <a:p>
          <a:endParaRPr lang="de-DE"/>
        </a:p>
      </dgm:t>
    </dgm:pt>
    <dgm:pt modelId="{7EA8D092-9B13-43B0-9CDC-86B56D79EC54}" type="sibTrans" cxnId="{E564B4EB-90E0-4ADB-9FA4-038FC75F75A1}">
      <dgm:prSet/>
      <dgm:spPr/>
      <dgm:t>
        <a:bodyPr/>
        <a:lstStyle/>
        <a:p>
          <a:endParaRPr lang="de-DE"/>
        </a:p>
      </dgm:t>
    </dgm:pt>
    <dgm:pt modelId="{FE5EC93C-5597-4E9C-A34F-194E5E98AFD8}">
      <dgm:prSet/>
      <dgm:spPr>
        <a:solidFill>
          <a:schemeClr val="accent3"/>
        </a:solidFill>
      </dgm:spPr>
      <dgm:t>
        <a:bodyPr/>
        <a:lstStyle/>
        <a:p>
          <a:r>
            <a:rPr lang="de-DE" b="1" dirty="0"/>
            <a:t>Risiken (</a:t>
          </a:r>
          <a:r>
            <a:rPr lang="de-DE" b="1" dirty="0" err="1"/>
            <a:t>Threats</a:t>
          </a:r>
          <a:r>
            <a:rPr lang="de-DE" b="1" dirty="0"/>
            <a:t>):</a:t>
          </a:r>
          <a:br>
            <a:rPr lang="de-DE" dirty="0"/>
          </a:br>
          <a:br>
            <a:rPr lang="de-DE" dirty="0"/>
          </a:br>
          <a:r>
            <a:rPr lang="de-DE" dirty="0"/>
            <a:t>Wettbewerbsdruck.</a:t>
          </a:r>
          <a:br>
            <a:rPr lang="de-DE" dirty="0"/>
          </a:br>
          <a:r>
            <a:rPr lang="de-DE" dirty="0"/>
            <a:t>Technologische Obsoleszenz.</a:t>
          </a:r>
          <a:br>
            <a:rPr lang="de-DE" dirty="0"/>
          </a:br>
          <a:r>
            <a:rPr lang="de-DE" dirty="0"/>
            <a:t>Sicherheitsrisiken.</a:t>
          </a:r>
          <a:br>
            <a:rPr lang="de-DE" dirty="0"/>
          </a:br>
          <a:r>
            <a:rPr lang="de-DE" dirty="0"/>
            <a:t>Marktregulierungen.</a:t>
          </a:r>
        </a:p>
      </dgm:t>
    </dgm:pt>
    <dgm:pt modelId="{79AD6E14-E7A7-486D-BB8C-B24F9D62021F}" type="parTrans" cxnId="{A743CEBF-9268-4CB1-82A8-CDE574236F68}">
      <dgm:prSet/>
      <dgm:spPr/>
      <dgm:t>
        <a:bodyPr/>
        <a:lstStyle/>
        <a:p>
          <a:endParaRPr lang="de-DE"/>
        </a:p>
      </dgm:t>
    </dgm:pt>
    <dgm:pt modelId="{985232BD-3ABF-4BC6-B0B0-2C4FC29D044F}" type="sibTrans" cxnId="{A743CEBF-9268-4CB1-82A8-CDE574236F68}">
      <dgm:prSet/>
      <dgm:spPr/>
      <dgm:t>
        <a:bodyPr/>
        <a:lstStyle/>
        <a:p>
          <a:endParaRPr lang="de-DE"/>
        </a:p>
      </dgm:t>
    </dgm:pt>
    <dgm:pt modelId="{18A75D0F-0A78-4824-AA8D-F2600799783E}">
      <dgm:prSet/>
      <dgm:spPr/>
      <dgm:t>
        <a:bodyPr/>
        <a:lstStyle/>
        <a:p>
          <a:r>
            <a:rPr lang="de-DE" b="1" dirty="0"/>
            <a:t>Schwächen (</a:t>
          </a:r>
          <a:r>
            <a:rPr lang="de-DE" b="1" dirty="0" err="1"/>
            <a:t>Weaknesses</a:t>
          </a:r>
          <a:r>
            <a:rPr lang="de-DE" dirty="0"/>
            <a:t>):</a:t>
          </a:r>
          <a:br>
            <a:rPr lang="de-DE" dirty="0"/>
          </a:br>
          <a:br>
            <a:rPr lang="de-DE" dirty="0"/>
          </a:br>
          <a:r>
            <a:rPr lang="de-DE" dirty="0"/>
            <a:t>Abhängigkeit von der Pandemie.</a:t>
          </a:r>
          <a:br>
            <a:rPr lang="de-DE" dirty="0"/>
          </a:br>
          <a:r>
            <a:rPr lang="de-DE" dirty="0"/>
            <a:t>Wettbewerbsdruck.</a:t>
          </a:r>
          <a:br>
            <a:rPr lang="de-DE" dirty="0"/>
          </a:br>
          <a:r>
            <a:rPr lang="de-DE" dirty="0"/>
            <a:t>Sicherheitsbedenken.</a:t>
          </a:r>
        </a:p>
      </dgm:t>
    </dgm:pt>
    <dgm:pt modelId="{D4DAC278-6B43-48D2-9EA4-D8591CBB38F7}" type="parTrans" cxnId="{64317B8D-7C33-44FF-AD7C-80C1FCADA24F}">
      <dgm:prSet/>
      <dgm:spPr/>
      <dgm:t>
        <a:bodyPr/>
        <a:lstStyle/>
        <a:p>
          <a:endParaRPr lang="de-DE"/>
        </a:p>
      </dgm:t>
    </dgm:pt>
    <dgm:pt modelId="{1E7F9C18-2625-4FCC-81F4-59FBA9A2AB33}" type="sibTrans" cxnId="{64317B8D-7C33-44FF-AD7C-80C1FCADA24F}">
      <dgm:prSet/>
      <dgm:spPr/>
      <dgm:t>
        <a:bodyPr/>
        <a:lstStyle/>
        <a:p>
          <a:endParaRPr lang="de-DE"/>
        </a:p>
      </dgm:t>
    </dgm:pt>
    <dgm:pt modelId="{F58D8F1C-C6FA-4CFA-B0F8-313D1BE3D98E}">
      <dgm:prSet/>
      <dgm:spPr>
        <a:solidFill>
          <a:schemeClr val="accent2"/>
        </a:solidFill>
      </dgm:spPr>
      <dgm:t>
        <a:bodyPr/>
        <a:lstStyle/>
        <a:p>
          <a:r>
            <a:rPr lang="de-DE" b="1" dirty="0"/>
            <a:t>Schwächen-Risiken-Strategie</a:t>
          </a:r>
          <a:r>
            <a:rPr lang="de-DE" dirty="0"/>
            <a:t>:</a:t>
          </a:r>
          <a:br>
            <a:rPr lang="de-DE" dirty="0"/>
          </a:br>
          <a:br>
            <a:rPr lang="de-DE" dirty="0"/>
          </a:br>
          <a:r>
            <a:rPr lang="de-DE" dirty="0"/>
            <a:t>Schulung im Bereich IT-Sicherheit.</a:t>
          </a:r>
        </a:p>
      </dgm:t>
    </dgm:pt>
    <dgm:pt modelId="{38C777F7-0069-4EF6-8C14-AA19580933AF}" type="parTrans" cxnId="{7346CB2B-6B01-4254-89AB-35F9F9AAD90D}">
      <dgm:prSet/>
      <dgm:spPr/>
      <dgm:t>
        <a:bodyPr/>
        <a:lstStyle/>
        <a:p>
          <a:endParaRPr lang="de-DE"/>
        </a:p>
      </dgm:t>
    </dgm:pt>
    <dgm:pt modelId="{EF82E09D-5FCA-4171-824C-5CB6EE346A0F}" type="sibTrans" cxnId="{7346CB2B-6B01-4254-89AB-35F9F9AAD90D}">
      <dgm:prSet/>
      <dgm:spPr/>
      <dgm:t>
        <a:bodyPr/>
        <a:lstStyle/>
        <a:p>
          <a:endParaRPr lang="de-DE"/>
        </a:p>
      </dgm:t>
    </dgm:pt>
    <dgm:pt modelId="{C8351539-A4E5-46CD-998A-813D347F0D51}">
      <dgm:prSet/>
      <dgm:spPr>
        <a:solidFill>
          <a:schemeClr val="accent2"/>
        </a:solidFill>
      </dgm:spPr>
      <dgm:t>
        <a:bodyPr/>
        <a:lstStyle/>
        <a:p>
          <a:r>
            <a:rPr lang="de-DE" dirty="0"/>
            <a:t>Schwächen-Chancen-Strategie:</a:t>
          </a:r>
          <a:br>
            <a:rPr lang="de-DE" dirty="0"/>
          </a:br>
          <a:br>
            <a:rPr lang="de-DE" dirty="0"/>
          </a:br>
          <a:r>
            <a:rPr lang="de-DE" dirty="0"/>
            <a:t>IT-Sicherheit erhöhen und damit werben.</a:t>
          </a:r>
        </a:p>
      </dgm:t>
    </dgm:pt>
    <dgm:pt modelId="{8B4687BC-E82D-4431-83E7-2617C915DD43}" type="sibTrans" cxnId="{46C7E2A4-CA7A-44FD-9692-701CAF4666D8}">
      <dgm:prSet/>
      <dgm:spPr/>
      <dgm:t>
        <a:bodyPr/>
        <a:lstStyle/>
        <a:p>
          <a:endParaRPr lang="de-DE"/>
        </a:p>
      </dgm:t>
    </dgm:pt>
    <dgm:pt modelId="{60134269-D149-49E0-91F9-58366129B924}" type="parTrans" cxnId="{46C7E2A4-CA7A-44FD-9692-701CAF4666D8}">
      <dgm:prSet/>
      <dgm:spPr/>
      <dgm:t>
        <a:bodyPr/>
        <a:lstStyle/>
        <a:p>
          <a:endParaRPr lang="de-DE"/>
        </a:p>
      </dgm:t>
    </dgm:pt>
    <dgm:pt modelId="{AFF6D1AE-D544-496C-AA13-34D97E4A7D4D}" type="pres">
      <dgm:prSet presAssocID="{CB83F9EA-44D4-4683-802E-F966F9F6DA5E}" presName="diagram" presStyleCnt="0">
        <dgm:presLayoutVars>
          <dgm:dir/>
          <dgm:resizeHandles val="exact"/>
        </dgm:presLayoutVars>
      </dgm:prSet>
      <dgm:spPr/>
    </dgm:pt>
    <dgm:pt modelId="{B53A021F-28B3-41E4-B746-91018D2E4D45}" type="pres">
      <dgm:prSet presAssocID="{E41869D5-AC42-433B-891D-783765905FEC}" presName="node" presStyleLbl="node1" presStyleIdx="0" presStyleCnt="9">
        <dgm:presLayoutVars>
          <dgm:bulletEnabled val="1"/>
        </dgm:presLayoutVars>
      </dgm:prSet>
      <dgm:spPr/>
    </dgm:pt>
    <dgm:pt modelId="{B4CDB9E8-082C-4D7A-81EC-44331674CB2D}" type="pres">
      <dgm:prSet presAssocID="{7C994EEC-7F20-4776-8E84-E134E8C40351}" presName="sibTrans" presStyleCnt="0"/>
      <dgm:spPr/>
    </dgm:pt>
    <dgm:pt modelId="{E45DFF9A-422A-4B82-82DE-E58932BE7785}" type="pres">
      <dgm:prSet presAssocID="{18707240-1CC4-4D53-861F-110083D71D07}" presName="node" presStyleLbl="node1" presStyleIdx="1" presStyleCnt="9">
        <dgm:presLayoutVars>
          <dgm:bulletEnabled val="1"/>
        </dgm:presLayoutVars>
      </dgm:prSet>
      <dgm:spPr/>
    </dgm:pt>
    <dgm:pt modelId="{8C3D5443-C5D7-4097-9DB9-A826841D28A2}" type="pres">
      <dgm:prSet presAssocID="{D49CA3E6-22B1-4C43-ADAA-FD066037F114}" presName="sibTrans" presStyleCnt="0"/>
      <dgm:spPr/>
    </dgm:pt>
    <dgm:pt modelId="{CC36CD4E-9813-41E5-A939-769D5D9D7F5E}" type="pres">
      <dgm:prSet presAssocID="{FE5EC93C-5597-4E9C-A34F-194E5E98AFD8}" presName="node" presStyleLbl="node1" presStyleIdx="2" presStyleCnt="9">
        <dgm:presLayoutVars>
          <dgm:bulletEnabled val="1"/>
        </dgm:presLayoutVars>
      </dgm:prSet>
      <dgm:spPr/>
    </dgm:pt>
    <dgm:pt modelId="{1F22B852-05EF-4D41-9295-9BC58AA02EB0}" type="pres">
      <dgm:prSet presAssocID="{985232BD-3ABF-4BC6-B0B0-2C4FC29D044F}" presName="sibTrans" presStyleCnt="0"/>
      <dgm:spPr/>
    </dgm:pt>
    <dgm:pt modelId="{C226A4DB-63E4-42FF-8349-2EE253D6180A}" type="pres">
      <dgm:prSet presAssocID="{DD783958-19A3-4496-AC80-B9E35A882FDB}" presName="node" presStyleLbl="node1" presStyleIdx="3" presStyleCnt="9">
        <dgm:presLayoutVars>
          <dgm:bulletEnabled val="1"/>
        </dgm:presLayoutVars>
      </dgm:prSet>
      <dgm:spPr/>
    </dgm:pt>
    <dgm:pt modelId="{3D3712D8-450A-4D1D-A6B1-6CA66E8364C2}" type="pres">
      <dgm:prSet presAssocID="{C4ABF240-CF52-4BBE-8A67-A204F0F8D041}" presName="sibTrans" presStyleCnt="0"/>
      <dgm:spPr/>
    </dgm:pt>
    <dgm:pt modelId="{434E08B7-0B2C-44A1-A0A5-B8BEB74854CE}" type="pres">
      <dgm:prSet presAssocID="{367C8DCD-DD11-4F46-8C69-6A4A277B321A}" presName="node" presStyleLbl="node1" presStyleIdx="4" presStyleCnt="9">
        <dgm:presLayoutVars>
          <dgm:bulletEnabled val="1"/>
        </dgm:presLayoutVars>
      </dgm:prSet>
      <dgm:spPr/>
    </dgm:pt>
    <dgm:pt modelId="{26EE9A7B-C51A-45BA-824C-1EEFA33A9770}" type="pres">
      <dgm:prSet presAssocID="{2C5F097A-7C65-4742-A300-9C61BBF07877}" presName="sibTrans" presStyleCnt="0"/>
      <dgm:spPr/>
    </dgm:pt>
    <dgm:pt modelId="{D12C416D-2ECB-4B3E-B5DA-F950D1C70A7A}" type="pres">
      <dgm:prSet presAssocID="{01C452D2-512A-4EC9-A863-B171C63B4075}" presName="node" presStyleLbl="node1" presStyleIdx="5" presStyleCnt="9">
        <dgm:presLayoutVars>
          <dgm:bulletEnabled val="1"/>
        </dgm:presLayoutVars>
      </dgm:prSet>
      <dgm:spPr/>
    </dgm:pt>
    <dgm:pt modelId="{52C625DD-2994-499A-965E-5B3ABB92B609}" type="pres">
      <dgm:prSet presAssocID="{7EA8D092-9B13-43B0-9CDC-86B56D79EC54}" presName="sibTrans" presStyleCnt="0"/>
      <dgm:spPr/>
    </dgm:pt>
    <dgm:pt modelId="{43113F01-1D18-457F-8C6C-8AD860DC8859}" type="pres">
      <dgm:prSet presAssocID="{18A75D0F-0A78-4824-AA8D-F2600799783E}" presName="node" presStyleLbl="node1" presStyleIdx="6" presStyleCnt="9">
        <dgm:presLayoutVars>
          <dgm:bulletEnabled val="1"/>
        </dgm:presLayoutVars>
      </dgm:prSet>
      <dgm:spPr/>
    </dgm:pt>
    <dgm:pt modelId="{03DA80CE-7026-4E7C-8C29-F0725ECAAACD}" type="pres">
      <dgm:prSet presAssocID="{1E7F9C18-2625-4FCC-81F4-59FBA9A2AB33}" presName="sibTrans" presStyleCnt="0"/>
      <dgm:spPr/>
    </dgm:pt>
    <dgm:pt modelId="{AE8A5930-6530-4B79-9E0E-304F71B00D75}" type="pres">
      <dgm:prSet presAssocID="{C8351539-A4E5-46CD-998A-813D347F0D51}" presName="node" presStyleLbl="node1" presStyleIdx="7" presStyleCnt="9">
        <dgm:presLayoutVars>
          <dgm:bulletEnabled val="1"/>
        </dgm:presLayoutVars>
      </dgm:prSet>
      <dgm:spPr/>
    </dgm:pt>
    <dgm:pt modelId="{EB5A77D2-09FB-44E9-A52D-CB4CEADDAE55}" type="pres">
      <dgm:prSet presAssocID="{8B4687BC-E82D-4431-83E7-2617C915DD43}" presName="sibTrans" presStyleCnt="0"/>
      <dgm:spPr/>
    </dgm:pt>
    <dgm:pt modelId="{96E840FA-9071-4BC6-8591-220F32E2F411}" type="pres">
      <dgm:prSet presAssocID="{F58D8F1C-C6FA-4CFA-B0F8-313D1BE3D98E}" presName="node" presStyleLbl="node1" presStyleIdx="8" presStyleCnt="9">
        <dgm:presLayoutVars>
          <dgm:bulletEnabled val="1"/>
        </dgm:presLayoutVars>
      </dgm:prSet>
      <dgm:spPr/>
    </dgm:pt>
  </dgm:ptLst>
  <dgm:cxnLst>
    <dgm:cxn modelId="{3BEA0D10-1D89-4A66-BB44-B5C0F09CA299}" type="presOf" srcId="{367C8DCD-DD11-4F46-8C69-6A4A277B321A}" destId="{434E08B7-0B2C-44A1-A0A5-B8BEB74854CE}" srcOrd="0" destOrd="0" presId="urn:microsoft.com/office/officeart/2005/8/layout/default"/>
    <dgm:cxn modelId="{47787911-5B0C-4F2B-B989-9D5F740202DF}" type="presOf" srcId="{CB83F9EA-44D4-4683-802E-F966F9F6DA5E}" destId="{AFF6D1AE-D544-496C-AA13-34D97E4A7D4D}" srcOrd="0" destOrd="0" presId="urn:microsoft.com/office/officeart/2005/8/layout/default"/>
    <dgm:cxn modelId="{D496B614-260E-4C1A-93B8-B50EDBA4BEA3}" type="presOf" srcId="{F58D8F1C-C6FA-4CFA-B0F8-313D1BE3D98E}" destId="{96E840FA-9071-4BC6-8591-220F32E2F411}" srcOrd="0" destOrd="0" presId="urn:microsoft.com/office/officeart/2005/8/layout/default"/>
    <dgm:cxn modelId="{7346CB2B-6B01-4254-89AB-35F9F9AAD90D}" srcId="{CB83F9EA-44D4-4683-802E-F966F9F6DA5E}" destId="{F58D8F1C-C6FA-4CFA-B0F8-313D1BE3D98E}" srcOrd="8" destOrd="0" parTransId="{38C777F7-0069-4EF6-8C14-AA19580933AF}" sibTransId="{EF82E09D-5FCA-4171-824C-5CB6EE346A0F}"/>
    <dgm:cxn modelId="{B7506B40-A832-4087-A3D3-73FF42170338}" srcId="{CB83F9EA-44D4-4683-802E-F966F9F6DA5E}" destId="{18707240-1CC4-4D53-861F-110083D71D07}" srcOrd="1" destOrd="0" parTransId="{9F400ECF-61C8-4279-836B-63274D16B030}" sibTransId="{D49CA3E6-22B1-4C43-ADAA-FD066037F114}"/>
    <dgm:cxn modelId="{F0BCC65B-C7F4-4637-8C37-1E74E0D20FD3}" srcId="{CB83F9EA-44D4-4683-802E-F966F9F6DA5E}" destId="{DD783958-19A3-4496-AC80-B9E35A882FDB}" srcOrd="3" destOrd="0" parTransId="{5BDB34CA-10F7-404A-9EA8-02E94939C3E4}" sibTransId="{C4ABF240-CF52-4BBE-8A67-A204F0F8D041}"/>
    <dgm:cxn modelId="{CC7D0944-3335-412F-BABA-B91BDF250338}" type="presOf" srcId="{01C452D2-512A-4EC9-A863-B171C63B4075}" destId="{D12C416D-2ECB-4B3E-B5DA-F950D1C70A7A}" srcOrd="0" destOrd="0" presId="urn:microsoft.com/office/officeart/2005/8/layout/default"/>
    <dgm:cxn modelId="{D491D64E-2578-4B02-B549-43982A2EF559}" srcId="{CB83F9EA-44D4-4683-802E-F966F9F6DA5E}" destId="{E41869D5-AC42-433B-891D-783765905FEC}" srcOrd="0" destOrd="0" parTransId="{60080A88-0006-4B36-92DC-04E0BF573D0F}" sibTransId="{7C994EEC-7F20-4776-8E84-E134E8C40351}"/>
    <dgm:cxn modelId="{18244E7E-258C-4FB5-9B19-770E4A62988F}" type="presOf" srcId="{DD783958-19A3-4496-AC80-B9E35A882FDB}" destId="{C226A4DB-63E4-42FF-8349-2EE253D6180A}" srcOrd="0" destOrd="0" presId="urn:microsoft.com/office/officeart/2005/8/layout/default"/>
    <dgm:cxn modelId="{69A2628D-8F50-4224-80E4-04A26B3FBE63}" type="presOf" srcId="{FE5EC93C-5597-4E9C-A34F-194E5E98AFD8}" destId="{CC36CD4E-9813-41E5-A939-769D5D9D7F5E}" srcOrd="0" destOrd="0" presId="urn:microsoft.com/office/officeart/2005/8/layout/default"/>
    <dgm:cxn modelId="{64317B8D-7C33-44FF-AD7C-80C1FCADA24F}" srcId="{CB83F9EA-44D4-4683-802E-F966F9F6DA5E}" destId="{18A75D0F-0A78-4824-AA8D-F2600799783E}" srcOrd="6" destOrd="0" parTransId="{D4DAC278-6B43-48D2-9EA4-D8591CBB38F7}" sibTransId="{1E7F9C18-2625-4FCC-81F4-59FBA9A2AB33}"/>
    <dgm:cxn modelId="{FD2FB795-5365-4F5C-BF38-B172636E0A5C}" type="presOf" srcId="{E41869D5-AC42-433B-891D-783765905FEC}" destId="{B53A021F-28B3-41E4-B746-91018D2E4D45}" srcOrd="0" destOrd="0" presId="urn:microsoft.com/office/officeart/2005/8/layout/default"/>
    <dgm:cxn modelId="{C8A8649C-A477-40E7-AEA3-A601D8EE8B01}" type="presOf" srcId="{C8351539-A4E5-46CD-998A-813D347F0D51}" destId="{AE8A5930-6530-4B79-9E0E-304F71B00D75}" srcOrd="0" destOrd="0" presId="urn:microsoft.com/office/officeart/2005/8/layout/default"/>
    <dgm:cxn modelId="{46C7E2A4-CA7A-44FD-9692-701CAF4666D8}" srcId="{CB83F9EA-44D4-4683-802E-F966F9F6DA5E}" destId="{C8351539-A4E5-46CD-998A-813D347F0D51}" srcOrd="7" destOrd="0" parTransId="{60134269-D149-49E0-91F9-58366129B924}" sibTransId="{8B4687BC-E82D-4431-83E7-2617C915DD43}"/>
    <dgm:cxn modelId="{D351BBB1-12FB-41BA-9A66-50ED459B41C8}" type="presOf" srcId="{18707240-1CC4-4D53-861F-110083D71D07}" destId="{E45DFF9A-422A-4B82-82DE-E58932BE7785}" srcOrd="0" destOrd="0" presId="urn:microsoft.com/office/officeart/2005/8/layout/default"/>
    <dgm:cxn modelId="{1CCFB6B3-A191-460A-A29A-BFB2B0A247C6}" srcId="{CB83F9EA-44D4-4683-802E-F966F9F6DA5E}" destId="{367C8DCD-DD11-4F46-8C69-6A4A277B321A}" srcOrd="4" destOrd="0" parTransId="{E6AFDD13-2D4D-4E9F-AF35-5BBBEFDF286B}" sibTransId="{2C5F097A-7C65-4742-A300-9C61BBF07877}"/>
    <dgm:cxn modelId="{A743CEBF-9268-4CB1-82A8-CDE574236F68}" srcId="{CB83F9EA-44D4-4683-802E-F966F9F6DA5E}" destId="{FE5EC93C-5597-4E9C-A34F-194E5E98AFD8}" srcOrd="2" destOrd="0" parTransId="{79AD6E14-E7A7-486D-BB8C-B24F9D62021F}" sibTransId="{985232BD-3ABF-4BC6-B0B0-2C4FC29D044F}"/>
    <dgm:cxn modelId="{FE85BAD1-5BCE-40B9-9BCF-B6E2907D5210}" type="presOf" srcId="{18A75D0F-0A78-4824-AA8D-F2600799783E}" destId="{43113F01-1D18-457F-8C6C-8AD860DC8859}" srcOrd="0" destOrd="0" presId="urn:microsoft.com/office/officeart/2005/8/layout/default"/>
    <dgm:cxn modelId="{E564B4EB-90E0-4ADB-9FA4-038FC75F75A1}" srcId="{CB83F9EA-44D4-4683-802E-F966F9F6DA5E}" destId="{01C452D2-512A-4EC9-A863-B171C63B4075}" srcOrd="5" destOrd="0" parTransId="{25398CF4-7ACC-4DBD-83B9-F646C5F7CE3B}" sibTransId="{7EA8D092-9B13-43B0-9CDC-86B56D79EC54}"/>
    <dgm:cxn modelId="{1F6A89B7-607D-4280-ABA4-399D144C6BA6}" type="presParOf" srcId="{AFF6D1AE-D544-496C-AA13-34D97E4A7D4D}" destId="{B53A021F-28B3-41E4-B746-91018D2E4D45}" srcOrd="0" destOrd="0" presId="urn:microsoft.com/office/officeart/2005/8/layout/default"/>
    <dgm:cxn modelId="{E6402B85-C514-4C54-9171-009CAA8E13FD}" type="presParOf" srcId="{AFF6D1AE-D544-496C-AA13-34D97E4A7D4D}" destId="{B4CDB9E8-082C-4D7A-81EC-44331674CB2D}" srcOrd="1" destOrd="0" presId="urn:microsoft.com/office/officeart/2005/8/layout/default"/>
    <dgm:cxn modelId="{07FB0391-80F5-4498-B57B-B9C48C149AE0}" type="presParOf" srcId="{AFF6D1AE-D544-496C-AA13-34D97E4A7D4D}" destId="{E45DFF9A-422A-4B82-82DE-E58932BE7785}" srcOrd="2" destOrd="0" presId="urn:microsoft.com/office/officeart/2005/8/layout/default"/>
    <dgm:cxn modelId="{0537B598-EC72-4B1C-A402-3634756FE832}" type="presParOf" srcId="{AFF6D1AE-D544-496C-AA13-34D97E4A7D4D}" destId="{8C3D5443-C5D7-4097-9DB9-A826841D28A2}" srcOrd="3" destOrd="0" presId="urn:microsoft.com/office/officeart/2005/8/layout/default"/>
    <dgm:cxn modelId="{AEC28F8E-B5DB-48DD-8475-1249537B279B}" type="presParOf" srcId="{AFF6D1AE-D544-496C-AA13-34D97E4A7D4D}" destId="{CC36CD4E-9813-41E5-A939-769D5D9D7F5E}" srcOrd="4" destOrd="0" presId="urn:microsoft.com/office/officeart/2005/8/layout/default"/>
    <dgm:cxn modelId="{E7574928-E583-4C7D-971D-3250B36193B7}" type="presParOf" srcId="{AFF6D1AE-D544-496C-AA13-34D97E4A7D4D}" destId="{1F22B852-05EF-4D41-9295-9BC58AA02EB0}" srcOrd="5" destOrd="0" presId="urn:microsoft.com/office/officeart/2005/8/layout/default"/>
    <dgm:cxn modelId="{1B03A65A-13EA-4C04-AEEB-5DCD5BBCEED6}" type="presParOf" srcId="{AFF6D1AE-D544-496C-AA13-34D97E4A7D4D}" destId="{C226A4DB-63E4-42FF-8349-2EE253D6180A}" srcOrd="6" destOrd="0" presId="urn:microsoft.com/office/officeart/2005/8/layout/default"/>
    <dgm:cxn modelId="{43C523D9-F312-48F3-B5E7-8EBC02348554}" type="presParOf" srcId="{AFF6D1AE-D544-496C-AA13-34D97E4A7D4D}" destId="{3D3712D8-450A-4D1D-A6B1-6CA66E8364C2}" srcOrd="7" destOrd="0" presId="urn:microsoft.com/office/officeart/2005/8/layout/default"/>
    <dgm:cxn modelId="{76B506E7-74B5-4557-AC64-810F2710413B}" type="presParOf" srcId="{AFF6D1AE-D544-496C-AA13-34D97E4A7D4D}" destId="{434E08B7-0B2C-44A1-A0A5-B8BEB74854CE}" srcOrd="8" destOrd="0" presId="urn:microsoft.com/office/officeart/2005/8/layout/default"/>
    <dgm:cxn modelId="{1B195DAF-02E6-4D0E-A134-824DDBF4F70E}" type="presParOf" srcId="{AFF6D1AE-D544-496C-AA13-34D97E4A7D4D}" destId="{26EE9A7B-C51A-45BA-824C-1EEFA33A9770}" srcOrd="9" destOrd="0" presId="urn:microsoft.com/office/officeart/2005/8/layout/default"/>
    <dgm:cxn modelId="{DA41771B-FE47-49C6-B27D-93444F618CF2}" type="presParOf" srcId="{AFF6D1AE-D544-496C-AA13-34D97E4A7D4D}" destId="{D12C416D-2ECB-4B3E-B5DA-F950D1C70A7A}" srcOrd="10" destOrd="0" presId="urn:microsoft.com/office/officeart/2005/8/layout/default"/>
    <dgm:cxn modelId="{1B6326B1-AA40-4BDF-8F33-481421DA7B0C}" type="presParOf" srcId="{AFF6D1AE-D544-496C-AA13-34D97E4A7D4D}" destId="{52C625DD-2994-499A-965E-5B3ABB92B609}" srcOrd="11" destOrd="0" presId="urn:microsoft.com/office/officeart/2005/8/layout/default"/>
    <dgm:cxn modelId="{689D8C11-22D2-43D6-88FF-E6FB464E4483}" type="presParOf" srcId="{AFF6D1AE-D544-496C-AA13-34D97E4A7D4D}" destId="{43113F01-1D18-457F-8C6C-8AD860DC8859}" srcOrd="12" destOrd="0" presId="urn:microsoft.com/office/officeart/2005/8/layout/default"/>
    <dgm:cxn modelId="{55B33B9A-C62A-4E4E-B1E3-E74AA54D38B3}" type="presParOf" srcId="{AFF6D1AE-D544-496C-AA13-34D97E4A7D4D}" destId="{03DA80CE-7026-4E7C-8C29-F0725ECAAACD}" srcOrd="13" destOrd="0" presId="urn:microsoft.com/office/officeart/2005/8/layout/default"/>
    <dgm:cxn modelId="{F53CF125-5080-4E38-925F-186BBDDD0BDB}" type="presParOf" srcId="{AFF6D1AE-D544-496C-AA13-34D97E4A7D4D}" destId="{AE8A5930-6530-4B79-9E0E-304F71B00D75}" srcOrd="14" destOrd="0" presId="urn:microsoft.com/office/officeart/2005/8/layout/default"/>
    <dgm:cxn modelId="{8915AB5E-DF40-469B-8546-1796ADF0FB88}" type="presParOf" srcId="{AFF6D1AE-D544-496C-AA13-34D97E4A7D4D}" destId="{EB5A77D2-09FB-44E9-A52D-CB4CEADDAE55}" srcOrd="15" destOrd="0" presId="urn:microsoft.com/office/officeart/2005/8/layout/default"/>
    <dgm:cxn modelId="{F438B4C2-868D-406B-969D-FCCE2F5E99A7}" type="presParOf" srcId="{AFF6D1AE-D544-496C-AA13-34D97E4A7D4D}" destId="{96E840FA-9071-4BC6-8591-220F32E2F411}"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5675B-7B21-4FD4-962F-F2FB76B7B5E6}">
      <dsp:nvSpPr>
        <dsp:cNvPr id="0" name=""/>
        <dsp:cNvSpPr/>
      </dsp:nvSpPr>
      <dsp:spPr>
        <a:xfrm>
          <a:off x="4264" y="60401"/>
          <a:ext cx="2564191" cy="40320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de-DE" sz="1600" b="1" kern="1200" dirty="0" err="1"/>
            <a:t>Strengths</a:t>
          </a:r>
          <a:endParaRPr lang="de-DE" sz="1300" b="1" kern="1200" dirty="0"/>
        </a:p>
      </dsp:txBody>
      <dsp:txXfrm>
        <a:off x="4264" y="60401"/>
        <a:ext cx="2564191" cy="403200"/>
      </dsp:txXfrm>
    </dsp:sp>
    <dsp:sp modelId="{6AB86B29-B4B5-4FFB-B165-243DCC19F306}">
      <dsp:nvSpPr>
        <dsp:cNvPr id="0" name=""/>
        <dsp:cNvSpPr/>
      </dsp:nvSpPr>
      <dsp:spPr>
        <a:xfrm>
          <a:off x="4264" y="463601"/>
          <a:ext cx="2564191" cy="484218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de-DE" sz="1400" b="1" kern="1200" dirty="0"/>
            <a:t>Hochwertige Videokonferenzsoftware</a:t>
          </a:r>
          <a:r>
            <a:rPr lang="de-DE" sz="1400" kern="1200" dirty="0"/>
            <a:t>: Das Unternehmen verfügt über eine etablierte, qualitativ hochwertige Videokonferenzsoftware, die bereits von vielen Unternehmen genutzt wird.</a:t>
          </a:r>
        </a:p>
        <a:p>
          <a:pPr marL="114300" lvl="1" indent="-114300" algn="l" defTabSz="622300">
            <a:lnSpc>
              <a:spcPct val="90000"/>
            </a:lnSpc>
            <a:spcBef>
              <a:spcPct val="0"/>
            </a:spcBef>
            <a:spcAft>
              <a:spcPct val="15000"/>
            </a:spcAft>
            <a:buChar char="•"/>
          </a:pPr>
          <a:r>
            <a:rPr lang="de-DE" sz="1400" b="1" kern="1200" dirty="0"/>
            <a:t>Starke Kundenbasis</a:t>
          </a:r>
          <a:r>
            <a:rPr lang="de-DE" sz="1400" kern="1200" dirty="0"/>
            <a:t>: In der aktuellen Situation nutzen viele Unternehmen Videokonferenzlösungen, was zu einer wachsenden Kundenbasis führt.</a:t>
          </a:r>
        </a:p>
        <a:p>
          <a:pPr marL="114300" lvl="1" indent="-114300" algn="l" defTabSz="622300">
            <a:lnSpc>
              <a:spcPct val="90000"/>
            </a:lnSpc>
            <a:spcBef>
              <a:spcPct val="0"/>
            </a:spcBef>
            <a:spcAft>
              <a:spcPct val="15000"/>
            </a:spcAft>
            <a:buChar char="•"/>
          </a:pPr>
          <a:r>
            <a:rPr lang="de-DE" sz="1400" b="1" kern="1200" dirty="0"/>
            <a:t>Flexible Arbeitsweise</a:t>
          </a:r>
          <a:r>
            <a:rPr lang="de-DE" sz="1400" kern="1200" dirty="0"/>
            <a:t>: Das Unternehmen hat bereits Erfahrung darin, remote zu arbeiten und kann schnell auf sich ändernde Anforderungen reagieren.</a:t>
          </a:r>
        </a:p>
        <a:p>
          <a:pPr marL="114300" lvl="1" indent="-114300" algn="l" defTabSz="622300">
            <a:lnSpc>
              <a:spcPct val="90000"/>
            </a:lnSpc>
            <a:spcBef>
              <a:spcPct val="0"/>
            </a:spcBef>
            <a:spcAft>
              <a:spcPct val="15000"/>
            </a:spcAft>
            <a:buChar char="•"/>
          </a:pPr>
          <a:r>
            <a:rPr lang="de-DE" sz="1400" b="1" kern="1200" dirty="0"/>
            <a:t>Technische Expertise</a:t>
          </a:r>
          <a:r>
            <a:rPr lang="de-DE" sz="1400" kern="1200" dirty="0"/>
            <a:t>: Es verfügt über erfahrenes Personal und eine starke technische Kompetenz, um die Software kontinuierlich zu verbessern.</a:t>
          </a:r>
        </a:p>
      </dsp:txBody>
      <dsp:txXfrm>
        <a:off x="4264" y="463601"/>
        <a:ext cx="2564191" cy="4842180"/>
      </dsp:txXfrm>
    </dsp:sp>
    <dsp:sp modelId="{44AFFEA4-262C-45FC-80EA-3F7551579625}">
      <dsp:nvSpPr>
        <dsp:cNvPr id="0" name=""/>
        <dsp:cNvSpPr/>
      </dsp:nvSpPr>
      <dsp:spPr>
        <a:xfrm>
          <a:off x="2927442" y="60401"/>
          <a:ext cx="2564191" cy="40320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de-DE" sz="1600" b="1" kern="1200" dirty="0" err="1"/>
            <a:t>Weaknesses</a:t>
          </a:r>
          <a:endParaRPr lang="de-DE" sz="1300" b="1" kern="1200" dirty="0"/>
        </a:p>
      </dsp:txBody>
      <dsp:txXfrm>
        <a:off x="2927442" y="60401"/>
        <a:ext cx="2564191" cy="403200"/>
      </dsp:txXfrm>
    </dsp:sp>
    <dsp:sp modelId="{03EEE747-143D-41E3-9965-42EC67663EC4}">
      <dsp:nvSpPr>
        <dsp:cNvPr id="0" name=""/>
        <dsp:cNvSpPr/>
      </dsp:nvSpPr>
      <dsp:spPr>
        <a:xfrm>
          <a:off x="2927442" y="463601"/>
          <a:ext cx="2564191" cy="4842180"/>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de-DE" sz="1400" b="1" kern="1200" dirty="0"/>
            <a:t>Abhängigkeit von der Pandemie</a:t>
          </a:r>
          <a:r>
            <a:rPr lang="de-DE" sz="1400" kern="1200" dirty="0"/>
            <a:t>: Das Geschäftsmodell des Unternehmens ist stark von der Pandemie abhängig. Ein Rückgang der Nachfrage nach Videokonferenzsoftware könnte das Geschäft beeinträchtigen.</a:t>
          </a:r>
        </a:p>
        <a:p>
          <a:pPr marL="114300" lvl="1" indent="-114300" algn="l" defTabSz="622300">
            <a:lnSpc>
              <a:spcPct val="90000"/>
            </a:lnSpc>
            <a:spcBef>
              <a:spcPct val="0"/>
            </a:spcBef>
            <a:spcAft>
              <a:spcPct val="15000"/>
            </a:spcAft>
            <a:buChar char="•"/>
          </a:pPr>
          <a:r>
            <a:rPr lang="de-DE" sz="1400" b="1" kern="1200" dirty="0"/>
            <a:t>Wettbewerb</a:t>
          </a:r>
          <a:r>
            <a:rPr lang="de-DE" sz="1400" kern="1200" dirty="0"/>
            <a:t>: Es gibt eine wachsende Konkurrenz in der Branche, was den Druck auf Preise und Innovation erhöhen könnte.</a:t>
          </a:r>
        </a:p>
        <a:p>
          <a:pPr marL="114300" lvl="1" indent="-114300" algn="l" defTabSz="622300">
            <a:lnSpc>
              <a:spcPct val="90000"/>
            </a:lnSpc>
            <a:spcBef>
              <a:spcPct val="0"/>
            </a:spcBef>
            <a:spcAft>
              <a:spcPct val="15000"/>
            </a:spcAft>
            <a:buChar char="•"/>
          </a:pPr>
          <a:r>
            <a:rPr lang="de-DE" sz="1400" b="1" kern="1200" dirty="0"/>
            <a:t>Sicherheitsbedenken:</a:t>
          </a:r>
          <a:r>
            <a:rPr lang="de-DE" sz="1400" kern="1200" dirty="0"/>
            <a:t> Mit dem verstärkten Einsatz von Videokonferenzsoftware werden auch Sicherheitsbedenken relevanter. Das Unternehmen muss sicherstellen, dass seine Software sicher bleibt.</a:t>
          </a:r>
        </a:p>
      </dsp:txBody>
      <dsp:txXfrm>
        <a:off x="2927442" y="463601"/>
        <a:ext cx="2564191" cy="4842180"/>
      </dsp:txXfrm>
    </dsp:sp>
    <dsp:sp modelId="{A46D28A1-B56C-4F59-B36A-547226B6D5F1}">
      <dsp:nvSpPr>
        <dsp:cNvPr id="0" name=""/>
        <dsp:cNvSpPr/>
      </dsp:nvSpPr>
      <dsp:spPr>
        <a:xfrm>
          <a:off x="5850620" y="60401"/>
          <a:ext cx="2564191" cy="403200"/>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de-DE" sz="1600" b="1" kern="1200" dirty="0" err="1"/>
            <a:t>Opportunities</a:t>
          </a:r>
          <a:endParaRPr lang="de-DE" sz="1300" b="1" kern="1200" dirty="0"/>
        </a:p>
      </dsp:txBody>
      <dsp:txXfrm>
        <a:off x="5850620" y="60401"/>
        <a:ext cx="2564191" cy="403200"/>
      </dsp:txXfrm>
    </dsp:sp>
    <dsp:sp modelId="{017E8BDA-E7CE-4B51-A62B-4BA2BF8F6B92}">
      <dsp:nvSpPr>
        <dsp:cNvPr id="0" name=""/>
        <dsp:cNvSpPr/>
      </dsp:nvSpPr>
      <dsp:spPr>
        <a:xfrm>
          <a:off x="5850620" y="463601"/>
          <a:ext cx="2564191" cy="4842180"/>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de-DE" sz="1400" b="1" kern="1200" dirty="0"/>
            <a:t>Langfristige Nachfrage</a:t>
          </a:r>
          <a:r>
            <a:rPr lang="de-DE" sz="1400" kern="1200" dirty="0"/>
            <a:t>: Selbst wenn die Pandemie nachlässt, wird die Nachfrage nach Videokonferenzlösungen voraussichtlich hoch bleiben, da Unternehmen remote und hybride Arbeitsmodelle beibehalten.</a:t>
          </a:r>
        </a:p>
        <a:p>
          <a:pPr marL="114300" lvl="1" indent="-114300" algn="l" defTabSz="622300">
            <a:lnSpc>
              <a:spcPct val="90000"/>
            </a:lnSpc>
            <a:spcBef>
              <a:spcPct val="0"/>
            </a:spcBef>
            <a:spcAft>
              <a:spcPct val="15000"/>
            </a:spcAft>
            <a:buChar char="•"/>
          </a:pPr>
          <a:r>
            <a:rPr lang="de-DE" sz="1400" b="1" kern="1200" dirty="0"/>
            <a:t>Internationalisierung</a:t>
          </a:r>
          <a:r>
            <a:rPr lang="de-DE" sz="1400" kern="1200" dirty="0"/>
            <a:t>: Das Unternehmen kann die internationale Expansion in Regionen in Betracht ziehen, in denen die Nachfrage nach Videokonferenzsoftware steigt.</a:t>
          </a:r>
        </a:p>
        <a:p>
          <a:pPr marL="114300" lvl="1" indent="-114300" algn="l" defTabSz="622300">
            <a:lnSpc>
              <a:spcPct val="90000"/>
            </a:lnSpc>
            <a:spcBef>
              <a:spcPct val="0"/>
            </a:spcBef>
            <a:spcAft>
              <a:spcPct val="15000"/>
            </a:spcAft>
            <a:buChar char="•"/>
          </a:pPr>
          <a:r>
            <a:rPr lang="de-DE" sz="1400" b="1" kern="1200" dirty="0"/>
            <a:t>Partnerschaften</a:t>
          </a:r>
          <a:r>
            <a:rPr lang="de-DE" sz="1400" kern="1200" dirty="0"/>
            <a:t>: Es kann strategische Partnerschaften mit anderen Technologieunternehmen eingehen, um das Angebot zu erweitern oder neue Funktionen zu entwickeln.</a:t>
          </a:r>
        </a:p>
      </dsp:txBody>
      <dsp:txXfrm>
        <a:off x="5850620" y="463601"/>
        <a:ext cx="2564191" cy="4842180"/>
      </dsp:txXfrm>
    </dsp:sp>
    <dsp:sp modelId="{891C4EB9-935A-407F-9844-3383D23DB3E0}">
      <dsp:nvSpPr>
        <dsp:cNvPr id="0" name=""/>
        <dsp:cNvSpPr/>
      </dsp:nvSpPr>
      <dsp:spPr>
        <a:xfrm>
          <a:off x="8773799" y="60401"/>
          <a:ext cx="2564191" cy="403200"/>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de-DE" sz="1600" b="1" kern="1200" dirty="0" err="1"/>
            <a:t>Threats</a:t>
          </a:r>
          <a:endParaRPr lang="de-DE" sz="1300" b="1" kern="1200" dirty="0"/>
        </a:p>
      </dsp:txBody>
      <dsp:txXfrm>
        <a:off x="8773799" y="60401"/>
        <a:ext cx="2564191" cy="403200"/>
      </dsp:txXfrm>
    </dsp:sp>
    <dsp:sp modelId="{486D7E95-CBBB-41C0-A6F5-D07486F543F6}">
      <dsp:nvSpPr>
        <dsp:cNvPr id="0" name=""/>
        <dsp:cNvSpPr/>
      </dsp:nvSpPr>
      <dsp:spPr>
        <a:xfrm>
          <a:off x="8773799" y="463601"/>
          <a:ext cx="2564191" cy="4842180"/>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de-DE" sz="1400" b="1" kern="1200" dirty="0"/>
            <a:t>Wettbewerbsdruck</a:t>
          </a:r>
          <a:r>
            <a:rPr lang="de-DE" sz="1400" b="0" kern="1200" dirty="0"/>
            <a:t>: Der Wettbewerb in der Branche kann zu einem Preisdruck und einer erschwerten Marktstellung führen.</a:t>
          </a:r>
        </a:p>
        <a:p>
          <a:pPr marL="114300" lvl="1" indent="-114300" algn="l" defTabSz="622300">
            <a:lnSpc>
              <a:spcPct val="90000"/>
            </a:lnSpc>
            <a:spcBef>
              <a:spcPct val="0"/>
            </a:spcBef>
            <a:spcAft>
              <a:spcPct val="15000"/>
            </a:spcAft>
            <a:buChar char="•"/>
          </a:pPr>
          <a:r>
            <a:rPr lang="de-DE" sz="1400" b="1" kern="1200" dirty="0"/>
            <a:t>Technologische Obsoleszenz</a:t>
          </a:r>
          <a:r>
            <a:rPr lang="de-DE" sz="1400" b="0" kern="1200" dirty="0"/>
            <a:t>: Die Technologie entwickelt sich schnell weiter. Das Unternehmen muss sicherstellen, dass es mit den neuesten Trends und Innovationen Schritt hält.</a:t>
          </a:r>
        </a:p>
        <a:p>
          <a:pPr marL="114300" lvl="1" indent="-114300" algn="l" defTabSz="622300">
            <a:lnSpc>
              <a:spcPct val="90000"/>
            </a:lnSpc>
            <a:spcBef>
              <a:spcPct val="0"/>
            </a:spcBef>
            <a:spcAft>
              <a:spcPct val="15000"/>
            </a:spcAft>
            <a:buChar char="•"/>
          </a:pPr>
          <a:r>
            <a:rPr lang="de-DE" sz="1400" b="1" kern="1200" dirty="0"/>
            <a:t>Sicherheitsrisiken:</a:t>
          </a:r>
          <a:r>
            <a:rPr lang="de-DE" sz="1400" b="0" kern="1200" dirty="0"/>
            <a:t> Das Auftreten von Sicherheitsverletzungen oder Datenschutzverletzungen könnte das Vertrauen der Kunden erschüttern und rechtliche Konsequenzen nach sich ziehen.</a:t>
          </a:r>
        </a:p>
        <a:p>
          <a:pPr marL="114300" lvl="1" indent="-114300" algn="l" defTabSz="622300">
            <a:lnSpc>
              <a:spcPct val="90000"/>
            </a:lnSpc>
            <a:spcBef>
              <a:spcPct val="0"/>
            </a:spcBef>
            <a:spcAft>
              <a:spcPct val="15000"/>
            </a:spcAft>
            <a:buChar char="•"/>
          </a:pPr>
          <a:r>
            <a:rPr lang="de-DE" sz="1400" b="1" kern="1200" dirty="0"/>
            <a:t>Marktregulierungen:</a:t>
          </a:r>
          <a:r>
            <a:rPr lang="de-DE" sz="1400" b="0" kern="1200" dirty="0"/>
            <a:t> Neue Regulierungen könnten die Art und Weise, wie Videokonferenzsoftware betrieben wird, beeinflussen und zusätzliche Anforderungen an Datenschutz und Sicherheit stellen.</a:t>
          </a:r>
        </a:p>
      </dsp:txBody>
      <dsp:txXfrm>
        <a:off x="8773799" y="463601"/>
        <a:ext cx="2564191" cy="4842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A021F-28B3-41E4-B746-91018D2E4D45}">
      <dsp:nvSpPr>
        <dsp:cNvPr id="0" name=""/>
        <dsp:cNvSpPr/>
      </dsp:nvSpPr>
      <dsp:spPr>
        <a:xfrm>
          <a:off x="971049" y="4256"/>
          <a:ext cx="2657124" cy="1594274"/>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endParaRPr lang="de-DE" sz="1700" kern="1200" dirty="0"/>
        </a:p>
      </dsp:txBody>
      <dsp:txXfrm>
        <a:off x="971049" y="4256"/>
        <a:ext cx="2657124" cy="1594274"/>
      </dsp:txXfrm>
    </dsp:sp>
    <dsp:sp modelId="{E45DFF9A-422A-4B82-82DE-E58932BE7785}">
      <dsp:nvSpPr>
        <dsp:cNvPr id="0" name=""/>
        <dsp:cNvSpPr/>
      </dsp:nvSpPr>
      <dsp:spPr>
        <a:xfrm>
          <a:off x="3893886" y="4256"/>
          <a:ext cx="2657124" cy="1594274"/>
        </a:xfrm>
        <a:prstGeom prst="rect">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b="1" kern="1200" dirty="0"/>
            <a:t>Chancen (</a:t>
          </a:r>
          <a:r>
            <a:rPr lang="de-DE" sz="1700" b="1" kern="1200" dirty="0" err="1"/>
            <a:t>Opportunities</a:t>
          </a:r>
          <a:r>
            <a:rPr lang="de-DE" sz="1700" b="1" kern="1200" dirty="0"/>
            <a:t>):</a:t>
          </a:r>
          <a:br>
            <a:rPr lang="de-DE" sz="1700" kern="1200" dirty="0"/>
          </a:br>
          <a:br>
            <a:rPr lang="de-DE" sz="1700" kern="1200" dirty="0"/>
          </a:br>
          <a:r>
            <a:rPr lang="de-DE" sz="1700" kern="1200" dirty="0"/>
            <a:t>Langfristige Nachfrage.</a:t>
          </a:r>
          <a:br>
            <a:rPr lang="de-DE" sz="1700" kern="1200" dirty="0"/>
          </a:br>
          <a:r>
            <a:rPr lang="de-DE" sz="1700" kern="1200" dirty="0"/>
            <a:t>Internationalisierung.</a:t>
          </a:r>
          <a:br>
            <a:rPr lang="de-DE" sz="1700" kern="1200" dirty="0"/>
          </a:br>
          <a:r>
            <a:rPr lang="de-DE" sz="1700" kern="1200" dirty="0"/>
            <a:t>Partnerschaften.</a:t>
          </a:r>
        </a:p>
      </dsp:txBody>
      <dsp:txXfrm>
        <a:off x="3893886" y="4256"/>
        <a:ext cx="2657124" cy="1594274"/>
      </dsp:txXfrm>
    </dsp:sp>
    <dsp:sp modelId="{CC36CD4E-9813-41E5-A939-769D5D9D7F5E}">
      <dsp:nvSpPr>
        <dsp:cNvPr id="0" name=""/>
        <dsp:cNvSpPr/>
      </dsp:nvSpPr>
      <dsp:spPr>
        <a:xfrm>
          <a:off x="6816723" y="4256"/>
          <a:ext cx="2657124" cy="1594274"/>
        </a:xfrm>
        <a:prstGeom prst="rect">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b="1" kern="1200" dirty="0"/>
            <a:t>Risiken (</a:t>
          </a:r>
          <a:r>
            <a:rPr lang="de-DE" sz="1700" b="1" kern="1200" dirty="0" err="1"/>
            <a:t>Threats</a:t>
          </a:r>
          <a:r>
            <a:rPr lang="de-DE" sz="1700" b="1" kern="1200" dirty="0"/>
            <a:t>):</a:t>
          </a:r>
          <a:br>
            <a:rPr lang="de-DE" sz="1700" kern="1200" dirty="0"/>
          </a:br>
          <a:br>
            <a:rPr lang="de-DE" sz="1700" kern="1200" dirty="0"/>
          </a:br>
          <a:r>
            <a:rPr lang="de-DE" sz="1700" kern="1200" dirty="0"/>
            <a:t>Wettbewerbsdruck.</a:t>
          </a:r>
          <a:br>
            <a:rPr lang="de-DE" sz="1700" kern="1200" dirty="0"/>
          </a:br>
          <a:r>
            <a:rPr lang="de-DE" sz="1700" kern="1200" dirty="0"/>
            <a:t>Technologische Obsoleszenz.</a:t>
          </a:r>
          <a:br>
            <a:rPr lang="de-DE" sz="1700" kern="1200" dirty="0"/>
          </a:br>
          <a:r>
            <a:rPr lang="de-DE" sz="1700" kern="1200" dirty="0"/>
            <a:t>Sicherheitsrisiken.</a:t>
          </a:r>
          <a:br>
            <a:rPr lang="de-DE" sz="1700" kern="1200" dirty="0"/>
          </a:br>
          <a:r>
            <a:rPr lang="de-DE" sz="1700" kern="1200" dirty="0"/>
            <a:t>Marktregulierungen.</a:t>
          </a:r>
        </a:p>
      </dsp:txBody>
      <dsp:txXfrm>
        <a:off x="6816723" y="4256"/>
        <a:ext cx="2657124" cy="1594274"/>
      </dsp:txXfrm>
    </dsp:sp>
    <dsp:sp modelId="{C226A4DB-63E4-42FF-8349-2EE253D6180A}">
      <dsp:nvSpPr>
        <dsp:cNvPr id="0" name=""/>
        <dsp:cNvSpPr/>
      </dsp:nvSpPr>
      <dsp:spPr>
        <a:xfrm>
          <a:off x="971049" y="1864243"/>
          <a:ext cx="2657124" cy="1594274"/>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b="1" kern="1200" dirty="0"/>
            <a:t>Stärken (</a:t>
          </a:r>
          <a:r>
            <a:rPr lang="de-DE" sz="1700" b="1" kern="1200" dirty="0" err="1"/>
            <a:t>Strengths</a:t>
          </a:r>
          <a:r>
            <a:rPr lang="de-DE" sz="1700" b="1" kern="1200" dirty="0"/>
            <a:t>):</a:t>
          </a:r>
          <a:br>
            <a:rPr lang="de-DE" sz="1700" kern="1200" dirty="0"/>
          </a:br>
          <a:br>
            <a:rPr lang="de-DE" sz="1700" kern="1200" dirty="0"/>
          </a:br>
          <a:r>
            <a:rPr lang="de-DE" sz="1700" kern="1200" dirty="0"/>
            <a:t>Hochwertige Software.</a:t>
          </a:r>
          <a:br>
            <a:rPr lang="de-DE" sz="1700" kern="1200" dirty="0"/>
          </a:br>
          <a:r>
            <a:rPr lang="de-DE" sz="1700" kern="1200" dirty="0"/>
            <a:t>Starke Kundenbasis.</a:t>
          </a:r>
          <a:br>
            <a:rPr lang="de-DE" sz="1700" kern="1200" dirty="0"/>
          </a:br>
          <a:r>
            <a:rPr lang="de-DE" sz="1700" kern="1200" dirty="0"/>
            <a:t>Flexible Arbeitsweise.</a:t>
          </a:r>
          <a:br>
            <a:rPr lang="de-DE" sz="1700" kern="1200" dirty="0"/>
          </a:br>
          <a:r>
            <a:rPr lang="de-DE" sz="1700" kern="1200" dirty="0"/>
            <a:t>Technische Expertise.</a:t>
          </a:r>
        </a:p>
      </dsp:txBody>
      <dsp:txXfrm>
        <a:off x="971049" y="1864243"/>
        <a:ext cx="2657124" cy="1594274"/>
      </dsp:txXfrm>
    </dsp:sp>
    <dsp:sp modelId="{434E08B7-0B2C-44A1-A0A5-B8BEB74854CE}">
      <dsp:nvSpPr>
        <dsp:cNvPr id="0" name=""/>
        <dsp:cNvSpPr/>
      </dsp:nvSpPr>
      <dsp:spPr>
        <a:xfrm>
          <a:off x="3893886" y="1864243"/>
          <a:ext cx="2657124" cy="1594274"/>
        </a:xfrm>
        <a:prstGeom prst="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b="1" kern="1200" dirty="0"/>
            <a:t>Stärken-Chancen-Strategie</a:t>
          </a:r>
          <a:r>
            <a:rPr lang="de-DE" sz="1700" kern="1200" dirty="0"/>
            <a:t>:</a:t>
          </a:r>
          <a:br>
            <a:rPr lang="de-DE" sz="1700" kern="1200" dirty="0"/>
          </a:br>
          <a:br>
            <a:rPr lang="de-DE" sz="1700" kern="1200" dirty="0"/>
          </a:br>
          <a:r>
            <a:rPr lang="de-DE" sz="1700" kern="1200" dirty="0"/>
            <a:t>Mit Qualität und Funktionalität der Software werben.</a:t>
          </a:r>
        </a:p>
      </dsp:txBody>
      <dsp:txXfrm>
        <a:off x="3893886" y="1864243"/>
        <a:ext cx="2657124" cy="1594274"/>
      </dsp:txXfrm>
    </dsp:sp>
    <dsp:sp modelId="{D12C416D-2ECB-4B3E-B5DA-F950D1C70A7A}">
      <dsp:nvSpPr>
        <dsp:cNvPr id="0" name=""/>
        <dsp:cNvSpPr/>
      </dsp:nvSpPr>
      <dsp:spPr>
        <a:xfrm>
          <a:off x="6816723" y="1864243"/>
          <a:ext cx="2657124" cy="1594274"/>
        </a:xfrm>
        <a:prstGeom prst="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b="1" kern="1200" dirty="0"/>
            <a:t>Stärken-Risiken-Strategie:</a:t>
          </a:r>
          <a:br>
            <a:rPr lang="de-DE" sz="1700" kern="1200" dirty="0"/>
          </a:br>
          <a:br>
            <a:rPr lang="de-DE" sz="1700" kern="1200" dirty="0"/>
          </a:br>
          <a:r>
            <a:rPr lang="de-DE" sz="1700" kern="1200" dirty="0"/>
            <a:t>Marktanalyse und anschließende Schulung der Mitarbeiter.</a:t>
          </a:r>
        </a:p>
      </dsp:txBody>
      <dsp:txXfrm>
        <a:off x="6816723" y="1864243"/>
        <a:ext cx="2657124" cy="1594274"/>
      </dsp:txXfrm>
    </dsp:sp>
    <dsp:sp modelId="{43113F01-1D18-457F-8C6C-8AD860DC8859}">
      <dsp:nvSpPr>
        <dsp:cNvPr id="0" name=""/>
        <dsp:cNvSpPr/>
      </dsp:nvSpPr>
      <dsp:spPr>
        <a:xfrm>
          <a:off x="971049" y="3724230"/>
          <a:ext cx="2657124" cy="1594274"/>
        </a:xfrm>
        <a:prstGeom prst="rect">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b="1" kern="1200" dirty="0"/>
            <a:t>Schwächen (</a:t>
          </a:r>
          <a:r>
            <a:rPr lang="de-DE" sz="1700" b="1" kern="1200" dirty="0" err="1"/>
            <a:t>Weaknesses</a:t>
          </a:r>
          <a:r>
            <a:rPr lang="de-DE" sz="1700" kern="1200" dirty="0"/>
            <a:t>):</a:t>
          </a:r>
          <a:br>
            <a:rPr lang="de-DE" sz="1700" kern="1200" dirty="0"/>
          </a:br>
          <a:br>
            <a:rPr lang="de-DE" sz="1700" kern="1200" dirty="0"/>
          </a:br>
          <a:r>
            <a:rPr lang="de-DE" sz="1700" kern="1200" dirty="0"/>
            <a:t>Abhängigkeit von der Pandemie.</a:t>
          </a:r>
          <a:br>
            <a:rPr lang="de-DE" sz="1700" kern="1200" dirty="0"/>
          </a:br>
          <a:r>
            <a:rPr lang="de-DE" sz="1700" kern="1200" dirty="0"/>
            <a:t>Wettbewerbsdruck.</a:t>
          </a:r>
          <a:br>
            <a:rPr lang="de-DE" sz="1700" kern="1200" dirty="0"/>
          </a:br>
          <a:r>
            <a:rPr lang="de-DE" sz="1700" kern="1200" dirty="0"/>
            <a:t>Sicherheitsbedenken.</a:t>
          </a:r>
        </a:p>
      </dsp:txBody>
      <dsp:txXfrm>
        <a:off x="971049" y="3724230"/>
        <a:ext cx="2657124" cy="1594274"/>
      </dsp:txXfrm>
    </dsp:sp>
    <dsp:sp modelId="{AE8A5930-6530-4B79-9E0E-304F71B00D75}">
      <dsp:nvSpPr>
        <dsp:cNvPr id="0" name=""/>
        <dsp:cNvSpPr/>
      </dsp:nvSpPr>
      <dsp:spPr>
        <a:xfrm>
          <a:off x="3893886" y="3724230"/>
          <a:ext cx="2657124" cy="1594274"/>
        </a:xfrm>
        <a:prstGeom prst="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kern="1200" dirty="0"/>
            <a:t>Schwächen-Chancen-Strategie:</a:t>
          </a:r>
          <a:br>
            <a:rPr lang="de-DE" sz="1700" kern="1200" dirty="0"/>
          </a:br>
          <a:br>
            <a:rPr lang="de-DE" sz="1700" kern="1200" dirty="0"/>
          </a:br>
          <a:r>
            <a:rPr lang="de-DE" sz="1700" kern="1200" dirty="0"/>
            <a:t>IT-Sicherheit erhöhen und damit werben.</a:t>
          </a:r>
        </a:p>
      </dsp:txBody>
      <dsp:txXfrm>
        <a:off x="3893886" y="3724230"/>
        <a:ext cx="2657124" cy="1594274"/>
      </dsp:txXfrm>
    </dsp:sp>
    <dsp:sp modelId="{96E840FA-9071-4BC6-8591-220F32E2F411}">
      <dsp:nvSpPr>
        <dsp:cNvPr id="0" name=""/>
        <dsp:cNvSpPr/>
      </dsp:nvSpPr>
      <dsp:spPr>
        <a:xfrm>
          <a:off x="6816723" y="3724230"/>
          <a:ext cx="2657124" cy="1594274"/>
        </a:xfrm>
        <a:prstGeom prst="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de-DE" sz="1700" b="1" kern="1200" dirty="0"/>
            <a:t>Schwächen-Risiken-Strategie</a:t>
          </a:r>
          <a:r>
            <a:rPr lang="de-DE" sz="1700" kern="1200" dirty="0"/>
            <a:t>:</a:t>
          </a:r>
          <a:br>
            <a:rPr lang="de-DE" sz="1700" kern="1200" dirty="0"/>
          </a:br>
          <a:br>
            <a:rPr lang="de-DE" sz="1700" kern="1200" dirty="0"/>
          </a:br>
          <a:r>
            <a:rPr lang="de-DE" sz="1700" kern="1200" dirty="0"/>
            <a:t>Schulung im Bereich IT-Sicherheit.</a:t>
          </a:r>
        </a:p>
      </dsp:txBody>
      <dsp:txXfrm>
        <a:off x="6816723" y="3724230"/>
        <a:ext cx="2657124" cy="159427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F1E88D-5203-4417-B332-E5994C02FCBE}" type="datetimeFigureOut">
              <a:rPr lang="de-DE" smtClean="0"/>
              <a:t>15.09.2023</a:t>
            </a:fld>
            <a:endParaRPr lang="de-DE"/>
          </a:p>
        </p:txBody>
      </p:sp>
      <p:sp>
        <p:nvSpPr>
          <p:cNvPr id="5" name="Footer Placeholder 4"/>
          <p:cNvSpPr>
            <a:spLocks noGrp="1"/>
          </p:cNvSpPr>
          <p:nvPr>
            <p:ph type="ftr" sz="quarter" idx="11"/>
          </p:nvPr>
        </p:nvSpPr>
        <p:spPr>
          <a:xfrm>
            <a:off x="1876424" y="5410201"/>
            <a:ext cx="5124886" cy="365125"/>
          </a:xfrm>
        </p:spPr>
        <p:txBody>
          <a:bodyPr/>
          <a:lstStyle/>
          <a:p>
            <a:endParaRPr lang="de-DE"/>
          </a:p>
        </p:txBody>
      </p:sp>
      <p:sp>
        <p:nvSpPr>
          <p:cNvPr id="6" name="Slide Number Placeholder 5"/>
          <p:cNvSpPr>
            <a:spLocks noGrp="1"/>
          </p:cNvSpPr>
          <p:nvPr>
            <p:ph type="sldNum" sz="quarter" idx="12"/>
          </p:nvPr>
        </p:nvSpPr>
        <p:spPr>
          <a:xfrm>
            <a:off x="9896911" y="5410199"/>
            <a:ext cx="771089" cy="365125"/>
          </a:xfrm>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183629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F1E88D-5203-4417-B332-E5994C02FCBE}" type="datetimeFigureOut">
              <a:rPr lang="de-DE" smtClean="0"/>
              <a:t>15.09.2023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64633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F1E88D-5203-4417-B332-E5994C02FCBE}" type="datetimeFigureOut">
              <a:rPr lang="de-DE" smtClean="0"/>
              <a:t>15.09.2023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1365835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F1E88D-5203-4417-B332-E5994C02FCBE}" type="datetimeFigureOut">
              <a:rPr lang="de-DE" smtClean="0"/>
              <a:t>15.09.2023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AF1AE05-60EF-4E43-A463-FE349E0F29E8}" type="slidenum">
              <a:rPr lang="de-DE" smtClean="0"/>
              <a:t>‹Nr.›</a:t>
            </a:fld>
            <a:endParaRPr lang="de-D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0832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F1E88D-5203-4417-B332-E5994C02FCBE}" type="datetimeFigureOut">
              <a:rPr lang="de-DE" smtClean="0"/>
              <a:t>15.09.2023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2053203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F1E88D-5203-4417-B332-E5994C02FCBE}" type="datetimeFigureOut">
              <a:rPr lang="de-DE" smtClean="0"/>
              <a:t>15.09.2023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882422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48F1E88D-5203-4417-B332-E5994C02FCBE}" type="datetimeFigureOut">
              <a:rPr lang="de-DE" smtClean="0"/>
              <a:t>15.09.2023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126427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F1E88D-5203-4417-B332-E5994C02FCBE}" type="datetimeFigureOut">
              <a:rPr lang="de-DE" smtClean="0"/>
              <a:t>15.09.2023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2695252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F1E88D-5203-4417-B332-E5994C02FCBE}" type="datetimeFigureOut">
              <a:rPr lang="de-DE" smtClean="0"/>
              <a:t>15.09.2023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189210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F1E88D-5203-4417-B332-E5994C02FCBE}" type="datetimeFigureOut">
              <a:rPr lang="de-DE" smtClean="0"/>
              <a:t>15.09.2023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234129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F1E88D-5203-4417-B332-E5994C02FCBE}" type="datetimeFigureOut">
              <a:rPr lang="de-DE" smtClean="0"/>
              <a:t>15.09.2023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207034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F1E88D-5203-4417-B332-E5994C02FCBE}" type="datetimeFigureOut">
              <a:rPr lang="de-DE" smtClean="0"/>
              <a:t>15.09.2023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155563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F1E88D-5203-4417-B332-E5994C02FCBE}" type="datetimeFigureOut">
              <a:rPr lang="de-DE" smtClean="0"/>
              <a:t>15.09.2023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132466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F1E88D-5203-4417-B332-E5994C02FCBE}" type="datetimeFigureOut">
              <a:rPr lang="de-DE" smtClean="0"/>
              <a:t>15.09.2023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323716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1E88D-5203-4417-B332-E5994C02FCBE}" type="datetimeFigureOut">
              <a:rPr lang="de-DE" smtClean="0"/>
              <a:t>15.09.2023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277121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F1E88D-5203-4417-B332-E5994C02FCBE}" type="datetimeFigureOut">
              <a:rPr lang="de-DE" smtClean="0"/>
              <a:t>15.09.2023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330008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F1E88D-5203-4417-B332-E5994C02FCBE}" type="datetimeFigureOut">
              <a:rPr lang="de-DE" smtClean="0"/>
              <a:t>15.09.2023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AF1AE05-60EF-4E43-A463-FE349E0F29E8}" type="slidenum">
              <a:rPr lang="de-DE" smtClean="0"/>
              <a:t>‹Nr.›</a:t>
            </a:fld>
            <a:endParaRPr lang="de-DE"/>
          </a:p>
        </p:txBody>
      </p:sp>
    </p:spTree>
    <p:extLst>
      <p:ext uri="{BB962C8B-B14F-4D97-AF65-F5344CB8AC3E}">
        <p14:creationId xmlns:p14="http://schemas.microsoft.com/office/powerpoint/2010/main" val="285900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F1E88D-5203-4417-B332-E5994C02FCBE}" type="datetimeFigureOut">
              <a:rPr lang="de-DE" smtClean="0"/>
              <a:t>15.09.2023</a:t>
            </a:fld>
            <a:endParaRPr lang="de-D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F1AE05-60EF-4E43-A463-FE349E0F29E8}" type="slidenum">
              <a:rPr lang="de-DE" smtClean="0"/>
              <a:t>‹Nr.›</a:t>
            </a:fld>
            <a:endParaRPr lang="de-DE"/>
          </a:p>
        </p:txBody>
      </p:sp>
    </p:spTree>
    <p:extLst>
      <p:ext uri="{BB962C8B-B14F-4D97-AF65-F5344CB8AC3E}">
        <p14:creationId xmlns:p14="http://schemas.microsoft.com/office/powerpoint/2010/main" val="2194679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B6413-E814-48B9-8D2E-3C847F756E2D}"/>
              </a:ext>
            </a:extLst>
          </p:cNvPr>
          <p:cNvSpPr>
            <a:spLocks noGrp="1"/>
          </p:cNvSpPr>
          <p:nvPr>
            <p:ph type="ctrTitle"/>
          </p:nvPr>
        </p:nvSpPr>
        <p:spPr>
          <a:xfrm>
            <a:off x="1524000" y="300327"/>
            <a:ext cx="9144000" cy="808038"/>
          </a:xfrm>
        </p:spPr>
        <p:txBody>
          <a:bodyPr>
            <a:normAutofit/>
          </a:bodyPr>
          <a:lstStyle/>
          <a:p>
            <a:pPr algn="ctr"/>
            <a:r>
              <a:rPr lang="de-DE" dirty="0">
                <a:solidFill>
                  <a:schemeClr val="accent2"/>
                </a:solidFill>
              </a:rPr>
              <a:t>S</a:t>
            </a:r>
            <a:r>
              <a:rPr lang="de-DE" dirty="0">
                <a:solidFill>
                  <a:schemeClr val="accent3"/>
                </a:solidFill>
              </a:rPr>
              <a:t>W</a:t>
            </a:r>
            <a:r>
              <a:rPr lang="de-DE" dirty="0">
                <a:solidFill>
                  <a:schemeClr val="accent4"/>
                </a:solidFill>
              </a:rPr>
              <a:t>O</a:t>
            </a:r>
            <a:r>
              <a:rPr lang="de-DE" dirty="0">
                <a:solidFill>
                  <a:schemeClr val="accent5">
                    <a:lumMod val="60000"/>
                    <a:lumOff val="40000"/>
                  </a:schemeClr>
                </a:solidFill>
              </a:rPr>
              <a:t>T</a:t>
            </a:r>
            <a:r>
              <a:rPr lang="de-DE" dirty="0"/>
              <a:t> Analysis</a:t>
            </a:r>
          </a:p>
        </p:txBody>
      </p:sp>
      <p:sp>
        <p:nvSpPr>
          <p:cNvPr id="4" name="Rechteck 3">
            <a:extLst>
              <a:ext uri="{FF2B5EF4-FFF2-40B4-BE49-F238E27FC236}">
                <a16:creationId xmlns:a16="http://schemas.microsoft.com/office/drawing/2014/main" id="{10EB5181-446A-4BFF-8B7C-0D9B47FC9383}"/>
              </a:ext>
            </a:extLst>
          </p:cNvPr>
          <p:cNvSpPr/>
          <p:nvPr/>
        </p:nvSpPr>
        <p:spPr>
          <a:xfrm>
            <a:off x="2840181" y="2228272"/>
            <a:ext cx="6511637" cy="240145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sz="2400" b="1" dirty="0"/>
              <a:t>Aufgabe:</a:t>
            </a:r>
            <a:br>
              <a:rPr lang="de-DE" sz="2400" b="1" dirty="0"/>
            </a:br>
            <a:br>
              <a:rPr lang="de-DE" dirty="0"/>
            </a:br>
            <a:br>
              <a:rPr lang="de-DE" dirty="0"/>
            </a:br>
            <a:r>
              <a:rPr lang="de-DE" dirty="0"/>
              <a:t>Erstellen sie eine SWOT-Analyse für ein (fiktives) IT-Unternehmen, dass Video-Konferenzsoftware anbietet? Es sollen Chancen und Risiken in Bezug auf die mögliche Entwicklung der Corona Pandemie analysiert werden.</a:t>
            </a:r>
          </a:p>
        </p:txBody>
      </p:sp>
    </p:spTree>
    <p:extLst>
      <p:ext uri="{BB962C8B-B14F-4D97-AF65-F5344CB8AC3E}">
        <p14:creationId xmlns:p14="http://schemas.microsoft.com/office/powerpoint/2010/main" val="200243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B6413-E814-48B9-8D2E-3C847F756E2D}"/>
              </a:ext>
            </a:extLst>
          </p:cNvPr>
          <p:cNvSpPr>
            <a:spLocks noGrp="1"/>
          </p:cNvSpPr>
          <p:nvPr>
            <p:ph type="ctrTitle"/>
          </p:nvPr>
        </p:nvSpPr>
        <p:spPr>
          <a:xfrm>
            <a:off x="1524000" y="300327"/>
            <a:ext cx="9144000" cy="808038"/>
          </a:xfrm>
        </p:spPr>
        <p:txBody>
          <a:bodyPr>
            <a:normAutofit/>
          </a:bodyPr>
          <a:lstStyle/>
          <a:p>
            <a:pPr algn="ctr"/>
            <a:r>
              <a:rPr lang="de-DE" dirty="0">
                <a:solidFill>
                  <a:schemeClr val="accent2"/>
                </a:solidFill>
              </a:rPr>
              <a:t>S</a:t>
            </a:r>
            <a:r>
              <a:rPr lang="de-DE" dirty="0">
                <a:solidFill>
                  <a:schemeClr val="accent3"/>
                </a:solidFill>
              </a:rPr>
              <a:t>W</a:t>
            </a:r>
            <a:r>
              <a:rPr lang="de-DE" dirty="0">
                <a:solidFill>
                  <a:schemeClr val="accent4"/>
                </a:solidFill>
              </a:rPr>
              <a:t>O</a:t>
            </a:r>
            <a:r>
              <a:rPr lang="de-DE" dirty="0">
                <a:solidFill>
                  <a:schemeClr val="accent5">
                    <a:lumMod val="60000"/>
                    <a:lumOff val="40000"/>
                  </a:schemeClr>
                </a:solidFill>
              </a:rPr>
              <a:t>T</a:t>
            </a:r>
            <a:r>
              <a:rPr lang="de-DE" dirty="0"/>
              <a:t> Analysis</a:t>
            </a:r>
          </a:p>
        </p:txBody>
      </p:sp>
      <p:graphicFrame>
        <p:nvGraphicFramePr>
          <p:cNvPr id="6" name="Diagramm 5">
            <a:extLst>
              <a:ext uri="{FF2B5EF4-FFF2-40B4-BE49-F238E27FC236}">
                <a16:creationId xmlns:a16="http://schemas.microsoft.com/office/drawing/2014/main" id="{6C9499BF-9CB5-4320-B53E-A10402BF0722}"/>
              </a:ext>
            </a:extLst>
          </p:cNvPr>
          <p:cNvGraphicFramePr/>
          <p:nvPr/>
        </p:nvGraphicFramePr>
        <p:xfrm>
          <a:off x="424872" y="1191490"/>
          <a:ext cx="11342255" cy="5366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814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B6413-E814-48B9-8D2E-3C847F756E2D}"/>
              </a:ext>
            </a:extLst>
          </p:cNvPr>
          <p:cNvSpPr>
            <a:spLocks noGrp="1"/>
          </p:cNvSpPr>
          <p:nvPr>
            <p:ph type="ctrTitle"/>
          </p:nvPr>
        </p:nvSpPr>
        <p:spPr>
          <a:xfrm>
            <a:off x="1524000" y="300327"/>
            <a:ext cx="9144000" cy="808038"/>
          </a:xfrm>
        </p:spPr>
        <p:txBody>
          <a:bodyPr>
            <a:normAutofit/>
          </a:bodyPr>
          <a:lstStyle/>
          <a:p>
            <a:pPr algn="ctr"/>
            <a:r>
              <a:rPr lang="de-DE" dirty="0">
                <a:solidFill>
                  <a:schemeClr val="accent2"/>
                </a:solidFill>
              </a:rPr>
              <a:t>S</a:t>
            </a:r>
            <a:r>
              <a:rPr lang="de-DE" dirty="0">
                <a:solidFill>
                  <a:schemeClr val="accent3"/>
                </a:solidFill>
              </a:rPr>
              <a:t>W</a:t>
            </a:r>
            <a:r>
              <a:rPr lang="de-DE" dirty="0">
                <a:solidFill>
                  <a:schemeClr val="accent4"/>
                </a:solidFill>
              </a:rPr>
              <a:t>O</a:t>
            </a:r>
            <a:r>
              <a:rPr lang="de-DE" dirty="0">
                <a:solidFill>
                  <a:schemeClr val="accent5">
                    <a:lumMod val="60000"/>
                    <a:lumOff val="40000"/>
                  </a:schemeClr>
                </a:solidFill>
              </a:rPr>
              <a:t>T</a:t>
            </a:r>
            <a:r>
              <a:rPr lang="de-DE" dirty="0"/>
              <a:t> Analysis</a:t>
            </a:r>
          </a:p>
        </p:txBody>
      </p:sp>
      <p:sp>
        <p:nvSpPr>
          <p:cNvPr id="4" name="Rechteck 3">
            <a:extLst>
              <a:ext uri="{FF2B5EF4-FFF2-40B4-BE49-F238E27FC236}">
                <a16:creationId xmlns:a16="http://schemas.microsoft.com/office/drawing/2014/main" id="{10EB5181-446A-4BFF-8B7C-0D9B47FC9383}"/>
              </a:ext>
            </a:extLst>
          </p:cNvPr>
          <p:cNvSpPr/>
          <p:nvPr/>
        </p:nvSpPr>
        <p:spPr>
          <a:xfrm>
            <a:off x="2840181" y="2228272"/>
            <a:ext cx="6511637" cy="240145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dirty="0"/>
              <a:t>Zusammenfassend lässt sich sagen, dass das fiktive IT-Unternehmen, das Videokonferenzsoftware anbietet, trotz der Abhängigkeit von der Pandemie und des Wettbewerbsdrucks einige wichtige Stärken und Chancen hat. Es muss jedoch auch die Risiken im Auge behalten und proaktiv Maßnahmen ergreifen, um diese zu bewältigen und sein Geschäft nachhaltig zu entwickeln.</a:t>
            </a:r>
          </a:p>
        </p:txBody>
      </p:sp>
    </p:spTree>
    <p:extLst>
      <p:ext uri="{BB962C8B-B14F-4D97-AF65-F5344CB8AC3E}">
        <p14:creationId xmlns:p14="http://schemas.microsoft.com/office/powerpoint/2010/main" val="205126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B6413-E814-48B9-8D2E-3C847F756E2D}"/>
              </a:ext>
            </a:extLst>
          </p:cNvPr>
          <p:cNvSpPr>
            <a:spLocks noGrp="1"/>
          </p:cNvSpPr>
          <p:nvPr>
            <p:ph type="ctrTitle"/>
          </p:nvPr>
        </p:nvSpPr>
        <p:spPr>
          <a:xfrm>
            <a:off x="1524000" y="300327"/>
            <a:ext cx="9144000" cy="808038"/>
          </a:xfrm>
        </p:spPr>
        <p:txBody>
          <a:bodyPr>
            <a:normAutofit/>
          </a:bodyPr>
          <a:lstStyle/>
          <a:p>
            <a:pPr algn="ctr"/>
            <a:r>
              <a:rPr lang="de-DE" dirty="0">
                <a:solidFill>
                  <a:schemeClr val="accent2"/>
                </a:solidFill>
              </a:rPr>
              <a:t>S</a:t>
            </a:r>
            <a:r>
              <a:rPr lang="de-DE" dirty="0">
                <a:solidFill>
                  <a:schemeClr val="accent3"/>
                </a:solidFill>
              </a:rPr>
              <a:t>W</a:t>
            </a:r>
            <a:r>
              <a:rPr lang="de-DE" dirty="0">
                <a:solidFill>
                  <a:schemeClr val="accent4"/>
                </a:solidFill>
              </a:rPr>
              <a:t>O</a:t>
            </a:r>
            <a:r>
              <a:rPr lang="de-DE" dirty="0">
                <a:solidFill>
                  <a:schemeClr val="accent5">
                    <a:lumMod val="60000"/>
                    <a:lumOff val="40000"/>
                  </a:schemeClr>
                </a:solidFill>
              </a:rPr>
              <a:t>T</a:t>
            </a:r>
            <a:r>
              <a:rPr lang="de-DE" dirty="0"/>
              <a:t> Analysis</a:t>
            </a:r>
          </a:p>
        </p:txBody>
      </p:sp>
      <p:graphicFrame>
        <p:nvGraphicFramePr>
          <p:cNvPr id="12" name="Diagramm 11">
            <a:extLst>
              <a:ext uri="{FF2B5EF4-FFF2-40B4-BE49-F238E27FC236}">
                <a16:creationId xmlns:a16="http://schemas.microsoft.com/office/drawing/2014/main" id="{77E86FB9-7FC0-45FF-8DF9-54152512DEE5}"/>
              </a:ext>
            </a:extLst>
          </p:cNvPr>
          <p:cNvGraphicFramePr/>
          <p:nvPr>
            <p:extLst>
              <p:ext uri="{D42A27DB-BD31-4B8C-83A1-F6EECF244321}">
                <p14:modId xmlns:p14="http://schemas.microsoft.com/office/powerpoint/2010/main" val="2808538074"/>
              </p:ext>
            </p:extLst>
          </p:nvPr>
        </p:nvGraphicFramePr>
        <p:xfrm>
          <a:off x="895547" y="1234911"/>
          <a:ext cx="10444898" cy="5322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feld 4">
            <a:extLst>
              <a:ext uri="{FF2B5EF4-FFF2-40B4-BE49-F238E27FC236}">
                <a16:creationId xmlns:a16="http://schemas.microsoft.com/office/drawing/2014/main" id="{6CC569D6-04EE-4A49-9EF6-EF269707D6C4}"/>
              </a:ext>
            </a:extLst>
          </p:cNvPr>
          <p:cNvSpPr txBox="1"/>
          <p:nvPr/>
        </p:nvSpPr>
        <p:spPr>
          <a:xfrm>
            <a:off x="1995054" y="2359951"/>
            <a:ext cx="711200" cy="353943"/>
          </a:xfrm>
          <a:prstGeom prst="rect">
            <a:avLst/>
          </a:prstGeom>
          <a:noFill/>
        </p:spPr>
        <p:txBody>
          <a:bodyPr wrap="square">
            <a:spAutoFit/>
          </a:bodyPr>
          <a:lstStyle/>
          <a:p>
            <a:r>
              <a:rPr lang="de-DE" sz="1700" b="1" dirty="0"/>
              <a:t>Intern</a:t>
            </a:r>
          </a:p>
        </p:txBody>
      </p:sp>
      <p:sp>
        <p:nvSpPr>
          <p:cNvPr id="7" name="Textfeld 6">
            <a:extLst>
              <a:ext uri="{FF2B5EF4-FFF2-40B4-BE49-F238E27FC236}">
                <a16:creationId xmlns:a16="http://schemas.microsoft.com/office/drawing/2014/main" id="{C9B1BCBA-F4A1-410E-9BB3-40020723CD7D}"/>
              </a:ext>
            </a:extLst>
          </p:cNvPr>
          <p:cNvSpPr txBox="1"/>
          <p:nvPr/>
        </p:nvSpPr>
        <p:spPr>
          <a:xfrm>
            <a:off x="3685309" y="1328870"/>
            <a:ext cx="757382" cy="353943"/>
          </a:xfrm>
          <a:prstGeom prst="rect">
            <a:avLst/>
          </a:prstGeom>
          <a:noFill/>
        </p:spPr>
        <p:txBody>
          <a:bodyPr wrap="square">
            <a:spAutoFit/>
          </a:bodyPr>
          <a:lstStyle/>
          <a:p>
            <a:r>
              <a:rPr lang="de-DE" sz="1700" b="1" dirty="0"/>
              <a:t>Extern</a:t>
            </a:r>
          </a:p>
        </p:txBody>
      </p:sp>
      <p:cxnSp>
        <p:nvCxnSpPr>
          <p:cNvPr id="8" name="Gerader Verbinder 7">
            <a:extLst>
              <a:ext uri="{FF2B5EF4-FFF2-40B4-BE49-F238E27FC236}">
                <a16:creationId xmlns:a16="http://schemas.microsoft.com/office/drawing/2014/main" id="{1B19DAA3-A2ED-477E-80D9-90B078A6808B}"/>
              </a:ext>
            </a:extLst>
          </p:cNvPr>
          <p:cNvCxnSpPr>
            <a:cxnSpLocks/>
          </p:cNvCxnSpPr>
          <p:nvPr/>
        </p:nvCxnSpPr>
        <p:spPr>
          <a:xfrm>
            <a:off x="1995054" y="1328870"/>
            <a:ext cx="2382982" cy="138502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58619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Laufschrift">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033DEB03B7FC84295A6343ED3D94313" ma:contentTypeVersion="11" ma:contentTypeDescription="Ein neues Dokument erstellen." ma:contentTypeScope="" ma:versionID="e5d8e4da8c25dcf6ebf2dcd4160320b6">
  <xsd:schema xmlns:xsd="http://www.w3.org/2001/XMLSchema" xmlns:xs="http://www.w3.org/2001/XMLSchema" xmlns:p="http://schemas.microsoft.com/office/2006/metadata/properties" xmlns:ns2="6f9fc43e-dc08-416c-ba7b-56d0a0e21260" xmlns:ns3="4deee408-f0b9-4f21-9bc6-00d984c1b104" targetNamespace="http://schemas.microsoft.com/office/2006/metadata/properties" ma:root="true" ma:fieldsID="c6ebaf734d4b52fdf3486c65fa13b478" ns2:_="" ns3:_="">
    <xsd:import namespace="6f9fc43e-dc08-416c-ba7b-56d0a0e21260"/>
    <xsd:import namespace="4deee408-f0b9-4f21-9bc6-00d984c1b10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9fc43e-dc08-416c-ba7b-56d0a0e21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Bildmarkierungen" ma:readOnly="false" ma:fieldId="{5cf76f15-5ced-4ddc-b409-7134ff3c332f}" ma:taxonomyMulti="true" ma:sspId="8af48a06-ed4b-42ab-a976-5013053131ad"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eee408-f0b9-4f21-9bc6-00d984c1b104" elementFormDefault="qualified">
    <xsd:import namespace="http://schemas.microsoft.com/office/2006/documentManagement/types"/>
    <xsd:import namespace="http://schemas.microsoft.com/office/infopath/2007/PartnerControls"/>
    <xsd:element name="SharedWithUsers" ma:index="11"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Freigegeben für - Details" ma:internalName="SharedWithDetails" ma:readOnly="true">
      <xsd:simpleType>
        <xsd:restriction base="dms:Note">
          <xsd:maxLength value="255"/>
        </xsd:restriction>
      </xsd:simpleType>
    </xsd:element>
    <xsd:element name="TaxCatchAll" ma:index="15" nillable="true" ma:displayName="Taxonomy Catch All Column" ma:hidden="true" ma:list="{e486c6c7-7197-4a52-bcc3-c473e2d02400}" ma:internalName="TaxCatchAll" ma:showField="CatchAllData" ma:web="4deee408-f0b9-4f21-9bc6-00d984c1b10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FEF403-5A7C-4C22-8149-C90BC1FD78FB}"/>
</file>

<file path=customXml/itemProps2.xml><?xml version="1.0" encoding="utf-8"?>
<ds:datastoreItem xmlns:ds="http://schemas.openxmlformats.org/officeDocument/2006/customXml" ds:itemID="{3FD2E687-8C12-4196-9D60-1F864BF20096}"/>
</file>

<file path=docProps/app.xml><?xml version="1.0" encoding="utf-8"?>
<Properties xmlns="http://schemas.openxmlformats.org/officeDocument/2006/extended-properties" xmlns:vt="http://schemas.openxmlformats.org/officeDocument/2006/docPropsVTypes">
  <Template>Schaltkreis</Template>
  <TotalTime>0</TotalTime>
  <Words>534</Words>
  <Application>Microsoft Office PowerPoint</Application>
  <PresentationFormat>Breitbild</PresentationFormat>
  <Paragraphs>34</Paragraphs>
  <Slides>4</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4</vt:i4>
      </vt:variant>
    </vt:vector>
  </HeadingPairs>
  <TitlesOfParts>
    <vt:vector size="7" baseType="lpstr">
      <vt:lpstr>Arial</vt:lpstr>
      <vt:lpstr>Tw Cen MT</vt:lpstr>
      <vt:lpstr>Schaltkreis</vt:lpstr>
      <vt:lpstr>SWOT Analysis</vt:lpstr>
      <vt:lpstr>SWOT Analysis</vt:lpstr>
      <vt:lpstr>SWOT Analysis</vt:lpstr>
      <vt:lpstr>SWOT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SWOT Analysis</dc:title>
  <dc:creator>Christian Kern</dc:creator>
  <cp:lastModifiedBy>Christian Kern</cp:lastModifiedBy>
  <cp:revision>9</cp:revision>
  <dcterms:created xsi:type="dcterms:W3CDTF">2023-09-12T11:57:11Z</dcterms:created>
  <dcterms:modified xsi:type="dcterms:W3CDTF">2023-09-15T06:55:25Z</dcterms:modified>
</cp:coreProperties>
</file>