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FD881-79FF-4E37-A140-61E3E740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024" y="3428998"/>
            <a:ext cx="6166850" cy="2268559"/>
          </a:xfrm>
        </p:spPr>
        <p:txBody>
          <a:bodyPr>
            <a:normAutofit fontScale="90000"/>
          </a:bodyPr>
          <a:lstStyle/>
          <a:p>
            <a:r>
              <a:rPr lang="de-DE" dirty="0"/>
              <a:t>Business </a:t>
            </a:r>
            <a:r>
              <a:rPr lang="de-DE" dirty="0" err="1"/>
              <a:t>Process</a:t>
            </a:r>
            <a:r>
              <a:rPr lang="de-DE" dirty="0"/>
              <a:t> Model and Notation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794052-D30E-4335-AF4A-4C673ECE7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419053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738FA-92D5-41B7-BA0D-CE9ADD35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Sequence</a:t>
            </a:r>
            <a:r>
              <a:rPr lang="de-DE" u="sng" dirty="0"/>
              <a:t> </a:t>
            </a:r>
            <a:r>
              <a:rPr lang="de-DE" u="sng" dirty="0" err="1"/>
              <a:t>Flows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92EF61-3C78-40BD-A5B8-CC5BA8D7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1639040"/>
          </a:xfrm>
        </p:spPr>
        <p:txBody>
          <a:bodyPr/>
          <a:lstStyle/>
          <a:p>
            <a:r>
              <a:rPr lang="de-DE" dirty="0"/>
              <a:t>Verbindet </a:t>
            </a:r>
            <a:r>
              <a:rPr lang="de-DE" dirty="0" err="1"/>
              <a:t>Activities</a:t>
            </a:r>
            <a:r>
              <a:rPr lang="de-DE" dirty="0"/>
              <a:t>, Gateways, Events</a:t>
            </a:r>
          </a:p>
          <a:p>
            <a:r>
              <a:rPr lang="de-DE" dirty="0"/>
              <a:t>Stellt dar, in welcher Reihenfolge </a:t>
            </a:r>
            <a:r>
              <a:rPr lang="de-DE" dirty="0" err="1"/>
              <a:t>Activities</a:t>
            </a:r>
            <a:r>
              <a:rPr lang="de-DE" dirty="0"/>
              <a:t> ausgeführt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1B64AC-5F81-4AEC-8392-67383E033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71" y="3429000"/>
            <a:ext cx="9261457" cy="3320222"/>
          </a:xfrm>
          <a:prstGeom prst="rect">
            <a:avLst/>
          </a:prstGeom>
        </p:spPr>
      </p:pic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3580B681-8A85-4390-BE04-4F225A0B2A92}"/>
              </a:ext>
            </a:extLst>
          </p:cNvPr>
          <p:cNvSpPr/>
          <p:nvPr/>
        </p:nvSpPr>
        <p:spPr>
          <a:xfrm>
            <a:off x="2869036" y="3939106"/>
            <a:ext cx="184557" cy="4697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oben 5">
            <a:extLst>
              <a:ext uri="{FF2B5EF4-FFF2-40B4-BE49-F238E27FC236}">
                <a16:creationId xmlns:a16="http://schemas.microsoft.com/office/drawing/2014/main" id="{69327079-D6CB-4629-B89F-8E3B9AEA7A0C}"/>
              </a:ext>
            </a:extLst>
          </p:cNvPr>
          <p:cNvSpPr/>
          <p:nvPr/>
        </p:nvSpPr>
        <p:spPr>
          <a:xfrm rot="5400000">
            <a:off x="3935836" y="4458941"/>
            <a:ext cx="184557" cy="4697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0C675650-8013-4062-A689-99AE82C224C8}"/>
              </a:ext>
            </a:extLst>
          </p:cNvPr>
          <p:cNvSpPr/>
          <p:nvPr/>
        </p:nvSpPr>
        <p:spPr>
          <a:xfrm>
            <a:off x="5529744" y="5009317"/>
            <a:ext cx="184557" cy="4697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oben 7">
            <a:extLst>
              <a:ext uri="{FF2B5EF4-FFF2-40B4-BE49-F238E27FC236}">
                <a16:creationId xmlns:a16="http://schemas.microsoft.com/office/drawing/2014/main" id="{B3902C44-DD1F-4EEF-BC47-85EF6FA2EEA7}"/>
              </a:ext>
            </a:extLst>
          </p:cNvPr>
          <p:cNvSpPr/>
          <p:nvPr/>
        </p:nvSpPr>
        <p:spPr>
          <a:xfrm>
            <a:off x="7132041" y="3939106"/>
            <a:ext cx="184557" cy="4697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C9B00DC0-387B-4235-B2C1-F2BDADD29E5D}"/>
              </a:ext>
            </a:extLst>
          </p:cNvPr>
          <p:cNvSpPr/>
          <p:nvPr/>
        </p:nvSpPr>
        <p:spPr>
          <a:xfrm>
            <a:off x="7543102" y="6113253"/>
            <a:ext cx="184557" cy="4697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oben 9">
            <a:extLst>
              <a:ext uri="{FF2B5EF4-FFF2-40B4-BE49-F238E27FC236}">
                <a16:creationId xmlns:a16="http://schemas.microsoft.com/office/drawing/2014/main" id="{9CE7B51C-7E67-4163-99DC-35317DCB5CD2}"/>
              </a:ext>
            </a:extLst>
          </p:cNvPr>
          <p:cNvSpPr/>
          <p:nvPr/>
        </p:nvSpPr>
        <p:spPr>
          <a:xfrm>
            <a:off x="9686495" y="5013986"/>
            <a:ext cx="184557" cy="4697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DE78793E-196C-4E8A-B518-4D4CA64A47CF}"/>
              </a:ext>
            </a:extLst>
          </p:cNvPr>
          <p:cNvSpPr/>
          <p:nvPr/>
        </p:nvSpPr>
        <p:spPr>
          <a:xfrm rot="5400000">
            <a:off x="7727660" y="4458940"/>
            <a:ext cx="184557" cy="4697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oben 11">
            <a:extLst>
              <a:ext uri="{FF2B5EF4-FFF2-40B4-BE49-F238E27FC236}">
                <a16:creationId xmlns:a16="http://schemas.microsoft.com/office/drawing/2014/main" id="{BF37266F-B378-4583-A9DD-2B712ED9783E}"/>
              </a:ext>
            </a:extLst>
          </p:cNvPr>
          <p:cNvSpPr/>
          <p:nvPr/>
        </p:nvSpPr>
        <p:spPr>
          <a:xfrm rot="16200000">
            <a:off x="8415557" y="5538216"/>
            <a:ext cx="184557" cy="4697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oben 12">
            <a:extLst>
              <a:ext uri="{FF2B5EF4-FFF2-40B4-BE49-F238E27FC236}">
                <a16:creationId xmlns:a16="http://schemas.microsoft.com/office/drawing/2014/main" id="{C026BF7B-42A1-41DB-9811-DE2B56C6AA3F}"/>
              </a:ext>
            </a:extLst>
          </p:cNvPr>
          <p:cNvSpPr/>
          <p:nvPr/>
        </p:nvSpPr>
        <p:spPr>
          <a:xfrm rot="5400000">
            <a:off x="5961773" y="5336487"/>
            <a:ext cx="184557" cy="4697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94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C4515-CD50-4358-82B5-6F56D5E7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Data </a:t>
            </a:r>
            <a:r>
              <a:rPr lang="de-DE" u="sng" dirty="0" err="1"/>
              <a:t>Object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9876E-0213-49B5-A7B5-F7F3D7F9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71178"/>
            <a:ext cx="7796540" cy="1957822"/>
          </a:xfrm>
        </p:spPr>
        <p:txBody>
          <a:bodyPr/>
          <a:lstStyle/>
          <a:p>
            <a:r>
              <a:rPr lang="de-DE" dirty="0"/>
              <a:t>Repräsentiert ein Artefakt, das den Geschäftsprozess bearbeitet</a:t>
            </a:r>
          </a:p>
          <a:p>
            <a:r>
              <a:rPr lang="de-DE" dirty="0"/>
              <a:t>Damit können sowohl elektronische Objekte wie Dokumente oder Datensätze, als auch physische Objekte wie Brötchen oder Bücher dargestellt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588272-7C2B-4EE5-BD7B-79196BFF6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71" y="3429000"/>
            <a:ext cx="9261457" cy="3320222"/>
          </a:xfrm>
          <a:prstGeom prst="rect">
            <a:avLst/>
          </a:prstGeom>
        </p:spPr>
      </p:pic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6F3FB4B1-9944-4216-8B51-59CCC3D5ED17}"/>
              </a:ext>
            </a:extLst>
          </p:cNvPr>
          <p:cNvSpPr/>
          <p:nvPr/>
        </p:nvSpPr>
        <p:spPr>
          <a:xfrm rot="16200000">
            <a:off x="5293452" y="3653628"/>
            <a:ext cx="293615" cy="5684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69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971BF-B5AD-41FA-A225-31F4AB18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5D3CD-89BA-463F-908E-DEBCBA6B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2001 von IBM Mitarbeiter Stephen A. White erarbeitet</a:t>
            </a:r>
          </a:p>
          <a:p>
            <a:r>
              <a:rPr lang="de-DE" dirty="0"/>
              <a:t>2004 von der Business Management Initiative (BPMI) veröffentlich</a:t>
            </a:r>
          </a:p>
          <a:p>
            <a:r>
              <a:rPr lang="de-DE" dirty="0"/>
              <a:t>2013 mit ISO/IEC 19510 zum internationalen Standard erhoben</a:t>
            </a:r>
          </a:p>
        </p:txBody>
      </p:sp>
    </p:spTree>
    <p:extLst>
      <p:ext uri="{BB962C8B-B14F-4D97-AF65-F5344CB8AC3E}">
        <p14:creationId xmlns:p14="http://schemas.microsoft.com/office/powerpoint/2010/main" val="210431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2B5AC-1197-402B-BEBA-C6229256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FDE1E-1F36-4553-A01C-BFC3B36C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2011 als Version 2.0 freigegeben als standardisiertes XML-basiertes Format, zum speichern von BPMN Diagrammen</a:t>
            </a:r>
          </a:p>
          <a:p>
            <a:r>
              <a:rPr lang="de-DE" dirty="0"/>
              <a:t>Dient dem Austausch zwischen unterschiedlichen Werkzeugen (z.B. Modellierung, Simulation, Ausführung) von Prozessmodellen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67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149D5DF-D607-4B86-9A2E-4347841E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39" y="1458876"/>
            <a:ext cx="10270838" cy="39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7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6D7A7-9FAA-47AC-914A-F3FFBE3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/>
              <a:t>Activity</a:t>
            </a:r>
            <a:r>
              <a:rPr lang="de-DE" dirty="0"/>
              <a:t> (Aktivität)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B824F-4F9A-425B-8914-EDD4D63DA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20844"/>
            <a:ext cx="7796540" cy="2008156"/>
          </a:xfrm>
        </p:spPr>
        <p:txBody>
          <a:bodyPr/>
          <a:lstStyle/>
          <a:p>
            <a:r>
              <a:rPr lang="de-DE" dirty="0"/>
              <a:t>Beschreibt eine Aufgabe, die in einem Geschäftsprozess zu erledigen ist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973C5FB-8E54-469A-86F2-875D1F3E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71" y="3196209"/>
            <a:ext cx="9261457" cy="3553014"/>
          </a:xfrm>
          <a:prstGeom prst="rect">
            <a:avLst/>
          </a:prstGeom>
        </p:spPr>
      </p:pic>
      <p:sp>
        <p:nvSpPr>
          <p:cNvPr id="6" name="Pfeil: nach oben 5">
            <a:extLst>
              <a:ext uri="{FF2B5EF4-FFF2-40B4-BE49-F238E27FC236}">
                <a16:creationId xmlns:a16="http://schemas.microsoft.com/office/drawing/2014/main" id="{3465A44F-ECD2-4050-B363-EB24526286E0}"/>
              </a:ext>
            </a:extLst>
          </p:cNvPr>
          <p:cNvSpPr/>
          <p:nvPr/>
        </p:nvSpPr>
        <p:spPr>
          <a:xfrm rot="1406572">
            <a:off x="2936725" y="3951360"/>
            <a:ext cx="419450" cy="9071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44E73EFC-1D11-4FBA-9E83-BC8719B6E4D1}"/>
              </a:ext>
            </a:extLst>
          </p:cNvPr>
          <p:cNvSpPr/>
          <p:nvPr/>
        </p:nvSpPr>
        <p:spPr>
          <a:xfrm rot="1406572">
            <a:off x="4079025" y="5096844"/>
            <a:ext cx="419450" cy="9071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oben 7">
            <a:extLst>
              <a:ext uri="{FF2B5EF4-FFF2-40B4-BE49-F238E27FC236}">
                <a16:creationId xmlns:a16="http://schemas.microsoft.com/office/drawing/2014/main" id="{AD2F1C59-E99B-4FB0-88E0-02A98AA41D09}"/>
              </a:ext>
            </a:extLst>
          </p:cNvPr>
          <p:cNvSpPr/>
          <p:nvPr/>
        </p:nvSpPr>
        <p:spPr>
          <a:xfrm rot="1406572">
            <a:off x="6331754" y="6280467"/>
            <a:ext cx="357167" cy="5282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9CFB8E85-B6E5-4C97-86BD-54D861DEBE7D}"/>
              </a:ext>
            </a:extLst>
          </p:cNvPr>
          <p:cNvSpPr/>
          <p:nvPr/>
        </p:nvSpPr>
        <p:spPr>
          <a:xfrm rot="1406572">
            <a:off x="8382580" y="5096845"/>
            <a:ext cx="419450" cy="9071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18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49285-9D46-4BA4-B3DF-3252C940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7" y="682991"/>
            <a:ext cx="7958331" cy="1077229"/>
          </a:xfrm>
        </p:spPr>
        <p:txBody>
          <a:bodyPr/>
          <a:lstStyle/>
          <a:p>
            <a:r>
              <a:rPr lang="de-DE" u="sng" dirty="0"/>
              <a:t>Gateway</a:t>
            </a:r>
            <a:r>
              <a:rPr lang="de-DE" dirty="0"/>
              <a:t> (Zugang)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E40A36-10D0-4D9B-9097-6FFC5BD7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221606"/>
            <a:ext cx="7796540" cy="2100434"/>
          </a:xfrm>
        </p:spPr>
        <p:txBody>
          <a:bodyPr/>
          <a:lstStyle/>
          <a:p>
            <a:r>
              <a:rPr lang="de-DE" dirty="0"/>
              <a:t>Stellt einen Entscheidungspunkt dar, an dem verschiedene Kontrollflüsse zusammenlaufen</a:t>
            </a:r>
          </a:p>
          <a:p>
            <a:r>
              <a:rPr lang="de-DE" dirty="0"/>
              <a:t>Gezeichnet als auf der Spitze stehendes Quadrat (hier XOR Gateway)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64E1D3-2E11-46E3-9C18-159746D1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71" y="3196209"/>
            <a:ext cx="9261457" cy="3553014"/>
          </a:xfrm>
          <a:prstGeom prst="rect">
            <a:avLst/>
          </a:prstGeom>
        </p:spPr>
      </p:pic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7FEC4F0E-5823-4EBF-97DA-2C15A006F743}"/>
              </a:ext>
            </a:extLst>
          </p:cNvPr>
          <p:cNvSpPr/>
          <p:nvPr/>
        </p:nvSpPr>
        <p:spPr>
          <a:xfrm rot="2334354">
            <a:off x="5880683" y="4899170"/>
            <a:ext cx="276836" cy="5459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oben 5">
            <a:extLst>
              <a:ext uri="{FF2B5EF4-FFF2-40B4-BE49-F238E27FC236}">
                <a16:creationId xmlns:a16="http://schemas.microsoft.com/office/drawing/2014/main" id="{DBABCA35-9E0D-4049-A14E-8C7970842AA2}"/>
              </a:ext>
            </a:extLst>
          </p:cNvPr>
          <p:cNvSpPr/>
          <p:nvPr/>
        </p:nvSpPr>
        <p:spPr>
          <a:xfrm rot="2334354">
            <a:off x="7643771" y="6091805"/>
            <a:ext cx="276836" cy="5459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90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F3607-02C9-40D7-AFF7-2C354C1E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Event</a:t>
            </a:r>
            <a:r>
              <a:rPr lang="de-DE" dirty="0"/>
              <a:t> (Ereignis)</a:t>
            </a:r>
            <a:endParaRPr lang="de-DE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06439E-0F6E-4521-BE35-C21554E1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538290"/>
            <a:ext cx="7796540" cy="1890710"/>
          </a:xfrm>
        </p:spPr>
        <p:txBody>
          <a:bodyPr/>
          <a:lstStyle/>
          <a:p>
            <a:r>
              <a:rPr lang="de-DE" dirty="0"/>
              <a:t>Ereignet sich in einem Geschäftsprozess</a:t>
            </a:r>
          </a:p>
          <a:p>
            <a:r>
              <a:rPr lang="de-DE" dirty="0"/>
              <a:t>z.B. Eintreffen einer Nachricht, erreichen eines bestimmten Datums, Auftreten einer Ausnahmesituation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236C44-52CD-46A4-B0E4-155C76A93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71" y="3196209"/>
            <a:ext cx="9261457" cy="3553014"/>
          </a:xfrm>
          <a:prstGeom prst="rect">
            <a:avLst/>
          </a:prstGeom>
        </p:spPr>
      </p:pic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1CF76846-4096-4661-BEBD-4234545A0B40}"/>
              </a:ext>
            </a:extLst>
          </p:cNvPr>
          <p:cNvSpPr/>
          <p:nvPr/>
        </p:nvSpPr>
        <p:spPr>
          <a:xfrm>
            <a:off x="2298583" y="4009937"/>
            <a:ext cx="251670" cy="486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oben 5">
            <a:extLst>
              <a:ext uri="{FF2B5EF4-FFF2-40B4-BE49-F238E27FC236}">
                <a16:creationId xmlns:a16="http://schemas.microsoft.com/office/drawing/2014/main" id="{E4A742F3-93A5-4C56-9557-2C3C456E8500}"/>
              </a:ext>
            </a:extLst>
          </p:cNvPr>
          <p:cNvSpPr/>
          <p:nvPr/>
        </p:nvSpPr>
        <p:spPr>
          <a:xfrm rot="5400000">
            <a:off x="9682293" y="3630727"/>
            <a:ext cx="251670" cy="486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28D75E06-0B04-4847-862F-61A8D0526A88}"/>
              </a:ext>
            </a:extLst>
          </p:cNvPr>
          <p:cNvSpPr/>
          <p:nvPr/>
        </p:nvSpPr>
        <p:spPr>
          <a:xfrm rot="5400000">
            <a:off x="9767581" y="4788158"/>
            <a:ext cx="251670" cy="486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13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EC253-853A-40A9-9D95-9EB13A5C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Pool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BD206-4CB2-481A-90E3-F3F4B7A5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04734"/>
            <a:ext cx="7796540" cy="1924266"/>
          </a:xfrm>
        </p:spPr>
        <p:txBody>
          <a:bodyPr/>
          <a:lstStyle/>
          <a:p>
            <a:r>
              <a:rPr lang="de-DE" dirty="0"/>
              <a:t>Beschreibt die Grenze eines Sequenzflusses</a:t>
            </a:r>
          </a:p>
          <a:p>
            <a:r>
              <a:rPr lang="de-DE" dirty="0"/>
              <a:t>Sequenzflüsse dürfen einen Pool nicht verlassen</a:t>
            </a:r>
          </a:p>
          <a:p>
            <a:r>
              <a:rPr lang="de-DE" dirty="0"/>
              <a:t>Grenze zwischen Kunde und Unternehmen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1C19198-0DC0-4182-825A-EABC4A37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71" y="3271705"/>
            <a:ext cx="9261457" cy="3477517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3D1419C3-32DB-4D8E-886C-94AB5A643AE5}"/>
              </a:ext>
            </a:extLst>
          </p:cNvPr>
          <p:cNvSpPr/>
          <p:nvPr/>
        </p:nvSpPr>
        <p:spPr>
          <a:xfrm>
            <a:off x="1400960" y="3116509"/>
            <a:ext cx="318783" cy="372471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27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9835D-3AAD-4C77-8E48-34A30585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Lanes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9BBFBF-8BAB-49B3-A580-DB877B0E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81571"/>
            <a:ext cx="7796540" cy="164742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Unterteilung eines Pools, die sich über die komplette Länge des Pools erstreckt</a:t>
            </a:r>
          </a:p>
          <a:p>
            <a:r>
              <a:rPr lang="de-DE" dirty="0"/>
              <a:t>Besitzen keine Ausführungssemantik und sind nur grafische Elemente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665E7A-07DE-4439-91FC-654D2D9AA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71" y="3429000"/>
            <a:ext cx="9261457" cy="3320222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B46C8F8D-015F-42E5-8DE4-120EB20BC6F7}"/>
              </a:ext>
            </a:extLst>
          </p:cNvPr>
          <p:cNvSpPr/>
          <p:nvPr/>
        </p:nvSpPr>
        <p:spPr>
          <a:xfrm>
            <a:off x="1602296" y="3116509"/>
            <a:ext cx="318783" cy="3724713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893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223</Words>
  <Application>Microsoft Office PowerPoint</Application>
  <PresentationFormat>Breitbild</PresentationFormat>
  <Paragraphs>30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Business Process Model and Notation</vt:lpstr>
      <vt:lpstr>Geschichte</vt:lpstr>
      <vt:lpstr>Anwendung</vt:lpstr>
      <vt:lpstr>PowerPoint-Präsentation</vt:lpstr>
      <vt:lpstr>Activity (Aktivität)</vt:lpstr>
      <vt:lpstr>Gateway (Zugang)</vt:lpstr>
      <vt:lpstr>Event (Ereignis)</vt:lpstr>
      <vt:lpstr>Pool</vt:lpstr>
      <vt:lpstr>Lanes</vt:lpstr>
      <vt:lpstr>Sequence Flows</vt:lpstr>
      <vt:lpstr>Data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Model and Notation</dc:title>
  <dc:creator>Rick van Klaveren</dc:creator>
  <cp:lastModifiedBy>Rick van Klaveren</cp:lastModifiedBy>
  <cp:revision>6</cp:revision>
  <dcterms:created xsi:type="dcterms:W3CDTF">2023-09-05T08:19:20Z</dcterms:created>
  <dcterms:modified xsi:type="dcterms:W3CDTF">2023-09-05T09:11:17Z</dcterms:modified>
</cp:coreProperties>
</file>