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7" r:id="rId9"/>
    <p:sldId id="265" r:id="rId10"/>
    <p:sldId id="268" r:id="rId11"/>
    <p:sldId id="269" r:id="rId12"/>
    <p:sldId id="270" r:id="rId13"/>
    <p:sldId id="266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D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7" autoAdjust="0"/>
  </p:normalViewPr>
  <p:slideViewPr>
    <p:cSldViewPr snapToGrid="0" showGuides="1">
      <p:cViewPr varScale="1">
        <p:scale>
          <a:sx n="106" d="100"/>
          <a:sy n="106" d="100"/>
        </p:scale>
        <p:origin x="65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5E67E-CCCE-497E-A996-CC45E80290BF}" type="datetimeFigureOut">
              <a:rPr lang="de-DE" smtClean="0"/>
              <a:t>06.09.2023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098FC-10E6-4EF7-BE0F-0E855A9699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144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098FC-10E6-4EF7-BE0F-0E855A9699A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383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F7FD74CF-01E1-4367-A270-EEE3009413B5}" type="datetimeFigureOut">
              <a:rPr lang="de-DE" smtClean="0"/>
              <a:t>06.09.2023</a:t>
            </a:fld>
            <a:endParaRPr lang="de-DE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D0FD75C-C3C8-46A9-924C-DD274342E8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160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74CF-01E1-4367-A270-EEE3009413B5}" type="datetimeFigureOut">
              <a:rPr lang="de-DE" smtClean="0"/>
              <a:t>06.09.2023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D75C-C3C8-46A9-924C-DD274342E8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95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74CF-01E1-4367-A270-EEE3009413B5}" type="datetimeFigureOut">
              <a:rPr lang="de-DE" smtClean="0"/>
              <a:t>06.09.2023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D75C-C3C8-46A9-924C-DD274342E8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62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74CF-01E1-4367-A270-EEE3009413B5}" type="datetimeFigureOut">
              <a:rPr lang="de-DE" smtClean="0"/>
              <a:t>06.09.2023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D75C-C3C8-46A9-924C-DD274342E8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49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7FD74CF-01E1-4367-A270-EEE3009413B5}" type="datetimeFigureOut">
              <a:rPr lang="de-DE" smtClean="0"/>
              <a:t>06.09.2023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7D0FD75C-C3C8-46A9-924C-DD274342E8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956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74CF-01E1-4367-A270-EEE3009413B5}" type="datetimeFigureOut">
              <a:rPr lang="de-DE" smtClean="0"/>
              <a:t>06.09.2023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D75C-C3C8-46A9-924C-DD274342E8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57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74CF-01E1-4367-A270-EEE3009413B5}" type="datetimeFigureOut">
              <a:rPr lang="de-DE" smtClean="0"/>
              <a:t>06.09.2023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D75C-C3C8-46A9-924C-DD274342E8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23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74CF-01E1-4367-A270-EEE3009413B5}" type="datetimeFigureOut">
              <a:rPr lang="de-DE" smtClean="0"/>
              <a:t>06.09.2023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D75C-C3C8-46A9-924C-DD274342E8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838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74CF-01E1-4367-A270-EEE3009413B5}" type="datetimeFigureOut">
              <a:rPr lang="de-DE" smtClean="0"/>
              <a:t>06.09.2023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D75C-C3C8-46A9-924C-DD274342E8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18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74CF-01E1-4367-A270-EEE3009413B5}" type="datetimeFigureOut">
              <a:rPr lang="de-DE" smtClean="0"/>
              <a:t>06.09.2023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0FD75C-C3C8-46A9-924C-DD274342E89C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489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7FD74CF-01E1-4367-A270-EEE3009413B5}" type="datetimeFigureOut">
              <a:rPr lang="de-DE" smtClean="0"/>
              <a:t>06.09.2023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0FD75C-C3C8-46A9-924C-DD274342E89C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689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7FD74CF-01E1-4367-A270-EEE3009413B5}" type="datetimeFigureOut">
              <a:rPr lang="de-DE" smtClean="0"/>
              <a:t>06.09.2023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D0FD75C-C3C8-46A9-924C-DD274342E8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67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1D942-4DAD-46C8-8A2B-0DAE39D67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Graphik"/>
              </a:rPr>
              <a:t>UML-Diagramme</a:t>
            </a:r>
          </a:p>
        </p:txBody>
      </p:sp>
    </p:spTree>
    <p:extLst>
      <p:ext uri="{BB962C8B-B14F-4D97-AF65-F5344CB8AC3E}">
        <p14:creationId xmlns:p14="http://schemas.microsoft.com/office/powerpoint/2010/main" val="4143189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E83CC7-38DE-4EAD-A114-56433C13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>
                <a:latin typeface="Graphik"/>
              </a:rPr>
              <a:t>Symbole in einem Aktivitätsdiagramm</a:t>
            </a:r>
            <a:br>
              <a:rPr lang="de-DE" dirty="0">
                <a:latin typeface="Graphik"/>
              </a:rPr>
            </a:br>
            <a:endParaRPr lang="de-DE" dirty="0">
              <a:latin typeface="Graphik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4D8E03-D32F-4B88-8342-C2EB82975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Graphik"/>
              </a:rPr>
              <a:t>Gabel</a:t>
            </a:r>
            <a:endParaRPr lang="de-DE" sz="2000" b="1" dirty="0">
              <a:solidFill>
                <a:srgbClr val="282C33"/>
              </a:solidFill>
              <a:latin typeface="Graphik"/>
            </a:endParaRPr>
          </a:p>
          <a:p>
            <a:pPr marL="0" indent="0">
              <a:buNone/>
            </a:pPr>
            <a:endParaRPr lang="de-DE" dirty="0">
              <a:solidFill>
                <a:srgbClr val="282C33"/>
              </a:solidFill>
              <a:latin typeface="Graphik"/>
            </a:endParaRPr>
          </a:p>
          <a:p>
            <a:pPr marL="0" indent="0">
              <a:buNone/>
            </a:pPr>
            <a:r>
              <a:rPr lang="de-DE" dirty="0">
                <a:solidFill>
                  <a:srgbClr val="282C33"/>
                </a:solidFill>
                <a:latin typeface="Graphik"/>
              </a:rPr>
              <a:t>Wird zur Darstellung eines Flusses verwendet, der sich in zwei oder mehr parallele Ströme verzweigen kann.</a:t>
            </a:r>
          </a:p>
          <a:p>
            <a:pPr marL="0" indent="0">
              <a:buNone/>
            </a:pPr>
            <a:endParaRPr lang="de-DE" dirty="0">
              <a:solidFill>
                <a:srgbClr val="282C33"/>
              </a:solidFill>
              <a:latin typeface="Graphik"/>
            </a:endParaRPr>
          </a:p>
          <a:p>
            <a:pPr marL="0" indent="0">
              <a:buNone/>
            </a:pPr>
            <a:endParaRPr lang="de-DE" dirty="0">
              <a:solidFill>
                <a:srgbClr val="282C33"/>
              </a:solidFill>
              <a:latin typeface="Graphik"/>
            </a:endParaRPr>
          </a:p>
          <a:p>
            <a:pPr marL="0" indent="0">
              <a:buNone/>
            </a:pPr>
            <a:r>
              <a:rPr lang="de-DE" b="1" dirty="0">
                <a:solidFill>
                  <a:srgbClr val="282C33"/>
                </a:solidFill>
                <a:latin typeface="Graphik"/>
              </a:rPr>
              <a:t>Zusammenführen</a:t>
            </a:r>
          </a:p>
          <a:p>
            <a:pPr marL="0" indent="0">
              <a:buNone/>
            </a:pPr>
            <a:endParaRPr lang="de-DE" dirty="0">
              <a:solidFill>
                <a:srgbClr val="282C33"/>
              </a:solidFill>
              <a:latin typeface="Graphik"/>
            </a:endParaRPr>
          </a:p>
          <a:p>
            <a:pPr marL="0" indent="0">
              <a:buNone/>
            </a:pPr>
            <a:r>
              <a:rPr lang="de-DE" dirty="0">
                <a:solidFill>
                  <a:srgbClr val="282C33"/>
                </a:solidFill>
                <a:latin typeface="Graphik"/>
              </a:rPr>
              <a:t>Wird verwendet, um das Zusammenfließen der Ströme darzustellen. Es hat mehrere Eingänge, aber einen Ausgang.</a:t>
            </a:r>
          </a:p>
          <a:p>
            <a:pPr marL="0" indent="0">
              <a:buNone/>
            </a:pPr>
            <a:endParaRPr lang="de-DE" dirty="0">
              <a:solidFill>
                <a:srgbClr val="282C33"/>
              </a:solidFill>
              <a:latin typeface="Graphik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4239185-7D92-45D1-8B1F-357E3323A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566" y="4178175"/>
            <a:ext cx="1153432" cy="65745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81673D2-6D6A-4A63-9E8E-0A0A2AB02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129" y="1964132"/>
            <a:ext cx="1153431" cy="64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5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E83CC7-38DE-4EAD-A114-56433C13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>
                <a:latin typeface="Graphik"/>
              </a:rPr>
              <a:t>Symbole in einem Aktivitätsdiagramm</a:t>
            </a:r>
            <a:br>
              <a:rPr lang="de-DE" dirty="0">
                <a:latin typeface="Graphik"/>
              </a:rPr>
            </a:br>
            <a:endParaRPr lang="de-DE" dirty="0">
              <a:latin typeface="Graphik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4D8E03-D32F-4B88-8342-C2EB82975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Graphik"/>
              </a:rPr>
              <a:t>Senden von Signalen</a:t>
            </a:r>
          </a:p>
          <a:p>
            <a:pPr marL="0" indent="0">
              <a:buNone/>
            </a:pPr>
            <a:endParaRPr lang="de-DE" dirty="0">
              <a:solidFill>
                <a:srgbClr val="282C33"/>
              </a:solidFill>
              <a:latin typeface="Graphik"/>
            </a:endParaRPr>
          </a:p>
          <a:p>
            <a:pPr marL="0" indent="0">
              <a:buNone/>
            </a:pPr>
            <a:r>
              <a:rPr lang="de-DE" dirty="0">
                <a:solidFill>
                  <a:srgbClr val="282C33"/>
                </a:solidFill>
                <a:latin typeface="Graphik"/>
              </a:rPr>
              <a:t>Wird verwendet, um die Aktion des Sendens eines Signals an eine annehmende Aktivität darzustellen.</a:t>
            </a:r>
          </a:p>
          <a:p>
            <a:pPr marL="0" indent="0">
              <a:buNone/>
            </a:pPr>
            <a:endParaRPr lang="de-DE" dirty="0">
              <a:solidFill>
                <a:srgbClr val="282C33"/>
              </a:solidFill>
              <a:latin typeface="Graphik"/>
            </a:endParaRPr>
          </a:p>
          <a:p>
            <a:pPr marL="0" indent="0">
              <a:buNone/>
            </a:pPr>
            <a:endParaRPr lang="de-DE" dirty="0">
              <a:solidFill>
                <a:srgbClr val="282C33"/>
              </a:solidFill>
              <a:latin typeface="Graphik"/>
            </a:endParaRPr>
          </a:p>
          <a:p>
            <a:pPr marL="0" indent="0">
              <a:buNone/>
            </a:pPr>
            <a:r>
              <a:rPr lang="de-DE" b="1" dirty="0">
                <a:solidFill>
                  <a:srgbClr val="282C33"/>
                </a:solidFill>
                <a:latin typeface="Graphik"/>
              </a:rPr>
              <a:t>Signal-Empfang</a:t>
            </a:r>
          </a:p>
          <a:p>
            <a:pPr marL="0" indent="0">
              <a:buNone/>
            </a:pPr>
            <a:endParaRPr lang="de-DE" dirty="0">
              <a:solidFill>
                <a:srgbClr val="282C33"/>
              </a:solidFill>
              <a:latin typeface="Graphik"/>
            </a:endParaRPr>
          </a:p>
          <a:p>
            <a:pPr marL="0" indent="0">
              <a:buNone/>
            </a:pPr>
            <a:r>
              <a:rPr lang="de-DE" dirty="0">
                <a:solidFill>
                  <a:srgbClr val="282C33"/>
                </a:solidFill>
                <a:latin typeface="Graphik"/>
              </a:rPr>
              <a:t>Wird verwendet, um darzustellen, dass das Signal empfangen wird.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3C166F1-AB13-46B3-9797-66FEC18BC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765" y="4103030"/>
            <a:ext cx="1107059" cy="46127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E992055-FC43-42C6-97AA-C80D1EDD6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765" y="2103120"/>
            <a:ext cx="1107059" cy="46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41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10ABE2-5398-440B-9E9A-C5919481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>
                <a:latin typeface="Graphik"/>
              </a:rPr>
              <a:t>Aktivitätsdiagramme mit </a:t>
            </a:r>
            <a:r>
              <a:rPr lang="de-DE" dirty="0" err="1">
                <a:latin typeface="Graphik"/>
              </a:rPr>
              <a:t>Swimlanes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6339A2-6377-496C-A73C-163C70351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latin typeface="Graphik"/>
              </a:rPr>
              <a:t>In Aktivitätsdiagrammen werden </a:t>
            </a:r>
            <a:r>
              <a:rPr lang="de-DE" dirty="0" err="1">
                <a:latin typeface="Graphik"/>
              </a:rPr>
              <a:t>Swimlanes</a:t>
            </a:r>
            <a:r>
              <a:rPr lang="de-DE" dirty="0">
                <a:latin typeface="Graphik"/>
              </a:rPr>
              <a:t> – auch als Partitionen bezeichnet – verwendet, um von verschiedenen Akteuren durchgeführte Aktionen in einem einzigen Thread darzustellen oder zu gruppieren.</a:t>
            </a:r>
          </a:p>
          <a:p>
            <a:pPr marL="0" indent="0">
              <a:buNone/>
            </a:pPr>
            <a:endParaRPr lang="de-DE" dirty="0">
              <a:latin typeface="Graphik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1499C81-11B9-4B34-8B79-A0BBD15F6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067541"/>
            <a:ext cx="4181583" cy="342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33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CD6C655-4D4E-48FC-AB85-B3426B47D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260"/>
          <a:stretch/>
        </p:blipFill>
        <p:spPr>
          <a:xfrm>
            <a:off x="3026004" y="-24852"/>
            <a:ext cx="6117902" cy="688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96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21EAE65-FE24-4F66-B0DC-2D5C1CB85A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28" b="9828"/>
          <a:stretch/>
        </p:blipFill>
        <p:spPr>
          <a:xfrm>
            <a:off x="1297184" y="0"/>
            <a:ext cx="9465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27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6E1B2D-7745-4780-8367-6501A826C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Graphik"/>
              </a:rPr>
              <a:t>Was ist UML?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3DADD0-C3E1-4CC3-ACAC-C3CBFC735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Graphik"/>
              </a:rPr>
              <a:t>UML: Unified Modeling Language</a:t>
            </a:r>
          </a:p>
          <a:p>
            <a:r>
              <a:rPr lang="de-DE" dirty="0">
                <a:latin typeface="Graphik"/>
              </a:rPr>
              <a:t>Graphische Modellierungssprache zur Visualisierung und Dokumentation von Softwaresystemen</a:t>
            </a:r>
          </a:p>
          <a:p>
            <a:r>
              <a:rPr lang="de-DE" dirty="0">
                <a:latin typeface="Graphik"/>
              </a:rPr>
              <a:t>Bietet einheitliche Notation für viele Einsatzgebiete</a:t>
            </a:r>
          </a:p>
          <a:p>
            <a:r>
              <a:rPr lang="de-DE" dirty="0">
                <a:latin typeface="Graphik"/>
              </a:rPr>
              <a:t>von der ISO (ISO/IEC 19505 für Version 2.4.1[3]) genormt</a:t>
            </a:r>
          </a:p>
          <a:p>
            <a:r>
              <a:rPr lang="de-DE" dirty="0">
                <a:latin typeface="Graphik"/>
              </a:rPr>
              <a:t>dominierende Sprache für die Softwaresystem-Modellierung</a:t>
            </a:r>
          </a:p>
          <a:p>
            <a:pPr marL="0" indent="0">
              <a:buNone/>
            </a:pPr>
            <a:endParaRPr lang="de-DE" dirty="0"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285110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445EE-D01B-4C8B-A107-6DBA0F17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>
                <a:latin typeface="Graphik"/>
              </a:rPr>
              <a:t>Übersicht über die verschiedenen Diagramme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6A2F01A-3E56-4CD2-86FE-B4A376BB2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344" y="1905553"/>
            <a:ext cx="8411311" cy="4683173"/>
          </a:xfrm>
        </p:spPr>
      </p:pic>
    </p:spTree>
    <p:extLst>
      <p:ext uri="{BB962C8B-B14F-4D97-AF65-F5344CB8AC3E}">
        <p14:creationId xmlns:p14="http://schemas.microsoft.com/office/powerpoint/2010/main" val="80396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AFCCEA-6080-483C-8C94-DC1A2C570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i="0" dirty="0">
                <a:solidFill>
                  <a:srgbClr val="282C33"/>
                </a:solidFill>
                <a:effectLst/>
                <a:latin typeface="Graphik"/>
              </a:rPr>
              <a:t>Das Aktivitätsdiagramm</a:t>
            </a:r>
            <a:br>
              <a:rPr lang="de-DE" i="0" dirty="0">
                <a:solidFill>
                  <a:srgbClr val="282C33"/>
                </a:solidFill>
                <a:effectLst/>
                <a:latin typeface="Graphik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0AD20A-332E-4655-BBD9-23A79F153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latin typeface="Graphik"/>
              </a:rPr>
              <a:t>Ein UML-Aktivitätsdiagramm hilft, einen bestimmten Anwendungsfall auf einer detaillierteren Ebene zu visualisieren. Es ist ein Verhaltensdiagramm, das den Fluss der Aktivitäten durch ein System veranschaulicht.</a:t>
            </a:r>
          </a:p>
          <a:p>
            <a:pPr marL="0" indent="0">
              <a:buNone/>
            </a:pPr>
            <a:endParaRPr lang="de-DE" dirty="0">
              <a:latin typeface="Graphik"/>
            </a:endParaRPr>
          </a:p>
          <a:p>
            <a:pPr marL="0" indent="0">
              <a:buNone/>
            </a:pPr>
            <a:r>
              <a:rPr lang="de-DE" dirty="0">
                <a:latin typeface="Graphik"/>
              </a:rPr>
              <a:t>UML-Aktivitätsdiagramme können auch zur Darstellung eines Ereignisflusses in einem Geschäftsprozess verwendet werden. Sie können zur Untersuchung von Geschäftsprozessen verwendet werden, um deren Ablauf und Anforderungen zu ermitteln.</a:t>
            </a:r>
          </a:p>
        </p:txBody>
      </p:sp>
    </p:spTree>
    <p:extLst>
      <p:ext uri="{BB962C8B-B14F-4D97-AF65-F5344CB8AC3E}">
        <p14:creationId xmlns:p14="http://schemas.microsoft.com/office/powerpoint/2010/main" val="328760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06EEB7-0303-4681-AB4D-7EEBB0E0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i="0" dirty="0">
                <a:solidFill>
                  <a:srgbClr val="282C33"/>
                </a:solidFill>
                <a:effectLst/>
                <a:latin typeface="Graphik"/>
              </a:rPr>
              <a:t>Grundbestandteile des Aktivitätsdiagramms</a:t>
            </a:r>
            <a:br>
              <a:rPr lang="de-DE" b="1" i="0" dirty="0">
                <a:solidFill>
                  <a:srgbClr val="282C33"/>
                </a:solidFill>
                <a:effectLst/>
                <a:latin typeface="Graphik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ECB033-65D1-4DC0-919E-81C125D0D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82C33"/>
                </a:solidFill>
                <a:effectLst/>
                <a:latin typeface="Graphik"/>
              </a:rPr>
              <a:t>Aktion:</a:t>
            </a:r>
            <a:r>
              <a:rPr lang="de-DE" b="0" i="0" dirty="0">
                <a:solidFill>
                  <a:srgbClr val="282C33"/>
                </a:solidFill>
                <a:effectLst/>
                <a:latin typeface="Graphik"/>
              </a:rPr>
              <a:t> Ein Schritt in der Aktivität, bei dem von Benutzern oder der Software eine bestimmte Aufgabe ausgeführt wird.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82C33"/>
                </a:solidFill>
                <a:effectLst/>
                <a:latin typeface="Graphik"/>
              </a:rPr>
              <a:t>Entscheidungsknoten:</a:t>
            </a:r>
            <a:r>
              <a:rPr lang="de-DE" b="0" i="0" dirty="0">
                <a:solidFill>
                  <a:srgbClr val="282C33"/>
                </a:solidFill>
                <a:effectLst/>
                <a:latin typeface="Graphik"/>
              </a:rPr>
              <a:t> Eine an eine Bedingung geknüpfte Verzweigung im Fluss, die in Form eines Diamanten dargestellt wird. Entscheidungsknoten umfassen einen einzigen Input und zwei oder mehr Outputs.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82C33"/>
                </a:solidFill>
                <a:effectLst/>
                <a:latin typeface="Graphik"/>
              </a:rPr>
              <a:t>Kontrollflüsse:</a:t>
            </a:r>
            <a:r>
              <a:rPr lang="de-DE" b="0" i="0" dirty="0">
                <a:solidFill>
                  <a:srgbClr val="282C33"/>
                </a:solidFill>
                <a:effectLst/>
                <a:latin typeface="Graphik"/>
              </a:rPr>
              <a:t> Hierbei handelt es sich um eine andere Bezeichnung für Konnektoren, die den Fluss zwischen Schritten im Diagramm anzeigen.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82C33"/>
                </a:solidFill>
                <a:effectLst/>
                <a:latin typeface="Graphik"/>
              </a:rPr>
              <a:t>Startknoten:</a:t>
            </a:r>
            <a:r>
              <a:rPr lang="de-DE" b="0" i="0" dirty="0">
                <a:solidFill>
                  <a:srgbClr val="282C33"/>
                </a:solidFill>
                <a:effectLst/>
                <a:latin typeface="Graphik"/>
              </a:rPr>
              <a:t> Symbolisiert den Beginn der Aktivität. Der Startknoten wird mit einem schwarzen Kreis dargestellt.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82C33"/>
                </a:solidFill>
                <a:effectLst/>
                <a:latin typeface="Graphik"/>
              </a:rPr>
              <a:t>Endknoten:</a:t>
            </a:r>
            <a:r>
              <a:rPr lang="de-DE" b="0" i="0" dirty="0">
                <a:solidFill>
                  <a:srgbClr val="282C33"/>
                </a:solidFill>
                <a:effectLst/>
                <a:latin typeface="Graphik"/>
              </a:rPr>
              <a:t> Stellt den finalen Schritt in der Aktivität dar. Der Endknoten wird von einem umrandeten schwarzen Kreis symbolisiert</a:t>
            </a:r>
          </a:p>
        </p:txBody>
      </p:sp>
    </p:spTree>
    <p:extLst>
      <p:ext uri="{BB962C8B-B14F-4D97-AF65-F5344CB8AC3E}">
        <p14:creationId xmlns:p14="http://schemas.microsoft.com/office/powerpoint/2010/main" val="120080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B84F9-7B03-4CDE-B34D-F9FD2786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i="0" dirty="0">
                <a:solidFill>
                  <a:srgbClr val="282C33"/>
                </a:solidFill>
                <a:effectLst/>
                <a:latin typeface="Graphik"/>
              </a:rPr>
              <a:t>Symbole in einem Aktivitätsdiagramm</a:t>
            </a:r>
            <a:br>
              <a:rPr lang="de-DE" i="0" dirty="0">
                <a:solidFill>
                  <a:srgbClr val="282C33"/>
                </a:solidFill>
                <a:effectLst/>
                <a:latin typeface="Graphik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307EBB-A9CF-4541-81AF-35C412B32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Graphik"/>
              </a:rPr>
              <a:t>Start/ Anfangsknoten</a:t>
            </a:r>
          </a:p>
          <a:p>
            <a:pPr marL="0" indent="0">
              <a:buNone/>
            </a:pPr>
            <a:endParaRPr lang="de-DE" sz="2000" dirty="0">
              <a:latin typeface="Graphik"/>
            </a:endParaRPr>
          </a:p>
          <a:p>
            <a:pPr marL="0" indent="0">
              <a:buNone/>
            </a:pPr>
            <a:r>
              <a:rPr lang="de-DE" dirty="0">
                <a:latin typeface="Graphik"/>
              </a:rPr>
              <a:t>Wird verwendet, um den Startpunkt oder den Anfangszustand einer Aktivität darzustellen.</a:t>
            </a:r>
          </a:p>
          <a:p>
            <a:pPr marL="0" indent="0">
              <a:buNone/>
            </a:pPr>
            <a:endParaRPr lang="de-DE" dirty="0">
              <a:latin typeface="Graphik"/>
            </a:endParaRPr>
          </a:p>
          <a:p>
            <a:pPr marL="0" indent="0">
              <a:buNone/>
            </a:pPr>
            <a:endParaRPr lang="de-DE" sz="2000" dirty="0">
              <a:latin typeface="Graphik"/>
            </a:endParaRPr>
          </a:p>
          <a:p>
            <a:pPr marL="0" indent="0">
              <a:buNone/>
            </a:pPr>
            <a:r>
              <a:rPr lang="de-DE" sz="2000" b="1" dirty="0">
                <a:latin typeface="Graphik"/>
              </a:rPr>
              <a:t>Aktivität/Aktionsstatus</a:t>
            </a:r>
          </a:p>
          <a:p>
            <a:pPr marL="0" indent="0">
              <a:buNone/>
            </a:pPr>
            <a:endParaRPr lang="de-DE" sz="2000" dirty="0">
              <a:latin typeface="Graphik"/>
            </a:endParaRPr>
          </a:p>
          <a:p>
            <a:pPr marL="0" indent="0">
              <a:buNone/>
            </a:pPr>
            <a:r>
              <a:rPr lang="de-DE" dirty="0">
                <a:latin typeface="Graphik"/>
              </a:rPr>
              <a:t>Wird zur Darstellung der Aktivitäten des Prozesses verwendet.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866E5E-3DC5-40E5-BA95-5EF235DE5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070" y="2103120"/>
            <a:ext cx="546450" cy="51333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C5F0349-C1F4-4794-886F-4732FE430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733" y="4008674"/>
            <a:ext cx="1200327" cy="63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0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F9F217-3334-448B-958F-15AD36972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i="0" dirty="0">
                <a:solidFill>
                  <a:srgbClr val="282C33"/>
                </a:solidFill>
                <a:effectLst/>
                <a:latin typeface="Graphik"/>
              </a:rPr>
              <a:t>Symbole in einem Aktivitätsdiagramm</a:t>
            </a:r>
            <a:br>
              <a:rPr lang="de-DE" i="0" dirty="0">
                <a:solidFill>
                  <a:srgbClr val="282C33"/>
                </a:solidFill>
                <a:effectLst/>
                <a:latin typeface="Graphik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FA4503-1737-46F0-AD8C-4A59761CA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>
                <a:latin typeface="Graphik"/>
              </a:rPr>
              <a:t>Kontrollfluss/Kante</a:t>
            </a:r>
          </a:p>
          <a:p>
            <a:pPr marL="0" indent="0">
              <a:buNone/>
            </a:pPr>
            <a:endParaRPr lang="de-DE" dirty="0">
              <a:latin typeface="Graphik"/>
            </a:endParaRPr>
          </a:p>
          <a:p>
            <a:pPr marL="0" indent="0">
              <a:buNone/>
            </a:pPr>
            <a:r>
              <a:rPr lang="de-DE" dirty="0">
                <a:latin typeface="Graphik"/>
              </a:rPr>
              <a:t>Wird verwendet, um den Kontrollfluss von einer Aktion zur anderen darzustellen.</a:t>
            </a:r>
          </a:p>
          <a:p>
            <a:pPr marL="0" indent="0">
              <a:buNone/>
            </a:pPr>
            <a:endParaRPr lang="de-DE" dirty="0">
              <a:latin typeface="Graphik"/>
            </a:endParaRPr>
          </a:p>
          <a:p>
            <a:pPr marL="0" indent="0">
              <a:buNone/>
            </a:pPr>
            <a:endParaRPr lang="de-DE" dirty="0">
              <a:latin typeface="Graphik"/>
            </a:endParaRPr>
          </a:p>
          <a:p>
            <a:pPr marL="0" indent="0">
              <a:buNone/>
            </a:pPr>
            <a:r>
              <a:rPr lang="de-DE" b="1" dirty="0">
                <a:latin typeface="Graphik"/>
              </a:rPr>
              <a:t>Objektfluss / Steuerkante</a:t>
            </a:r>
          </a:p>
          <a:p>
            <a:pPr marL="0" indent="0">
              <a:buNone/>
            </a:pPr>
            <a:endParaRPr lang="de-DE" dirty="0">
              <a:latin typeface="Graphik"/>
            </a:endParaRPr>
          </a:p>
          <a:p>
            <a:pPr marL="0" indent="0">
              <a:buNone/>
            </a:pPr>
            <a:r>
              <a:rPr lang="de-DE" dirty="0">
                <a:latin typeface="Graphik"/>
              </a:rPr>
              <a:t>Wird verwendet, um den Weg von Objekten darzustellen, die sich durch die Aktivität bewegen.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75BA77E-3AED-4C49-B494-9E029172B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018" y="2200803"/>
            <a:ext cx="1030313" cy="231668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64F7524-8E72-4ED0-AB43-D7C66C3B5F3B}"/>
              </a:ext>
            </a:extLst>
          </p:cNvPr>
          <p:cNvCxnSpPr>
            <a:cxnSpLocks/>
          </p:cNvCxnSpPr>
          <p:nvPr/>
        </p:nvCxnSpPr>
        <p:spPr>
          <a:xfrm>
            <a:off x="3799177" y="4260916"/>
            <a:ext cx="951933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39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FF350-09A0-4918-B0FC-C486C957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>
                <a:latin typeface="Graphik"/>
              </a:rPr>
              <a:t>Symbole in einem Aktivitätsdiagramm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2FE83E-89FB-4D71-A426-BD25C294F6C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E3DED1"/>
          </a:solidFill>
        </p:spPr>
        <p:txBody>
          <a:bodyPr/>
          <a:lstStyle/>
          <a:p>
            <a:pPr marL="0" indent="0">
              <a:buNone/>
            </a:pPr>
            <a:r>
              <a:rPr lang="de-DE" b="1" dirty="0">
                <a:latin typeface="Graphik"/>
              </a:rPr>
              <a:t>Aktivität Endknoten</a:t>
            </a:r>
          </a:p>
          <a:p>
            <a:pPr marL="0" indent="0">
              <a:buNone/>
            </a:pPr>
            <a:endParaRPr lang="de-DE" dirty="0">
              <a:latin typeface="Graphik"/>
            </a:endParaRPr>
          </a:p>
          <a:p>
            <a:pPr marL="0" indent="0">
              <a:buNone/>
            </a:pPr>
            <a:r>
              <a:rPr lang="de-DE" dirty="0">
                <a:latin typeface="Graphik"/>
              </a:rPr>
              <a:t>Wird verwendet, um das Ende aller Kontrollflüsse innerhalb der Aktivität zu markieren.</a:t>
            </a:r>
          </a:p>
          <a:p>
            <a:pPr marL="0" indent="0">
              <a:buNone/>
            </a:pPr>
            <a:endParaRPr lang="de-DE" dirty="0">
              <a:latin typeface="Graphik"/>
            </a:endParaRPr>
          </a:p>
          <a:p>
            <a:pPr marL="0" indent="0">
              <a:buNone/>
            </a:pPr>
            <a:endParaRPr lang="de-DE" dirty="0">
              <a:latin typeface="Graphik"/>
            </a:endParaRPr>
          </a:p>
          <a:p>
            <a:pPr marL="0" indent="0">
              <a:buNone/>
            </a:pPr>
            <a:r>
              <a:rPr lang="de-DE" b="1" dirty="0">
                <a:latin typeface="Graphik"/>
              </a:rPr>
              <a:t>Fluss-Endknoten</a:t>
            </a:r>
          </a:p>
          <a:p>
            <a:pPr marL="0" indent="0">
              <a:buNone/>
            </a:pPr>
            <a:endParaRPr lang="de-DE" dirty="0">
              <a:latin typeface="Graphik"/>
            </a:endParaRPr>
          </a:p>
          <a:p>
            <a:pPr marL="0" indent="0">
              <a:buNone/>
            </a:pPr>
            <a:r>
              <a:rPr lang="de-DE" dirty="0">
                <a:latin typeface="Graphik"/>
              </a:rPr>
              <a:t>Wird verwendet, um das Ende eines einzelnen Kontrollflusses zu markieren.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998309C-12C7-4114-993D-6AA5DC575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212" y="2014194"/>
            <a:ext cx="621077" cy="60225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798430E-9670-42F2-9946-448912190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829" y="3996443"/>
            <a:ext cx="521841" cy="49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9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E83CC7-38DE-4EAD-A114-56433C13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>
                <a:latin typeface="Graphik"/>
              </a:rPr>
              <a:t>Symbole in einem Aktivitätsdiagramm</a:t>
            </a:r>
            <a:br>
              <a:rPr lang="de-DE" dirty="0">
                <a:latin typeface="Graphik"/>
              </a:rPr>
            </a:br>
            <a:endParaRPr lang="de-DE" dirty="0">
              <a:latin typeface="Graphik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4D8E03-D32F-4B88-8342-C2EB82975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Graphik"/>
              </a:rPr>
              <a:t>Entscheidungs-Knotenpunkt</a:t>
            </a:r>
          </a:p>
          <a:p>
            <a:pPr marL="0" indent="0">
              <a:buNone/>
            </a:pPr>
            <a:endParaRPr lang="de-DE" sz="2000" dirty="0">
              <a:solidFill>
                <a:srgbClr val="282C33"/>
              </a:solidFill>
              <a:latin typeface="Graphik"/>
            </a:endParaRPr>
          </a:p>
          <a:p>
            <a:pPr marL="0" indent="0">
              <a:buNone/>
            </a:pPr>
            <a:r>
              <a:rPr lang="de-DE" dirty="0">
                <a:solidFill>
                  <a:srgbClr val="282C33"/>
                </a:solidFill>
                <a:latin typeface="Graphik"/>
              </a:rPr>
              <a:t>Wird verwendet, um einen bedingten Verzweigungspunkt mit einem Eingang und mehreren Ausgängen darzustellen.</a:t>
            </a:r>
          </a:p>
          <a:p>
            <a:pPr marL="0" indent="0">
              <a:buNone/>
            </a:pPr>
            <a:endParaRPr lang="de-DE" dirty="0">
              <a:solidFill>
                <a:srgbClr val="282C33"/>
              </a:solidFill>
              <a:latin typeface="Graphik"/>
            </a:endParaRPr>
          </a:p>
          <a:p>
            <a:pPr marL="0" indent="0">
              <a:buNone/>
            </a:pPr>
            <a:endParaRPr lang="de-DE" dirty="0">
              <a:solidFill>
                <a:srgbClr val="282C33"/>
              </a:solidFill>
              <a:latin typeface="Graphik"/>
            </a:endParaRPr>
          </a:p>
          <a:p>
            <a:pPr marL="0" indent="0">
              <a:buNone/>
            </a:pPr>
            <a:r>
              <a:rPr lang="de-DE" b="1" dirty="0">
                <a:solidFill>
                  <a:srgbClr val="282C33"/>
                </a:solidFill>
                <a:latin typeface="Graphik"/>
              </a:rPr>
              <a:t>Anmerkung/Kommentar</a:t>
            </a:r>
          </a:p>
          <a:p>
            <a:pPr marL="0" indent="0">
              <a:buNone/>
            </a:pPr>
            <a:endParaRPr lang="de-DE" dirty="0">
              <a:solidFill>
                <a:srgbClr val="282C33"/>
              </a:solidFill>
              <a:latin typeface="Graphik"/>
            </a:endParaRPr>
          </a:p>
          <a:p>
            <a:pPr marL="0" indent="0">
              <a:buNone/>
            </a:pPr>
            <a:r>
              <a:rPr lang="de-DE" dirty="0">
                <a:solidFill>
                  <a:srgbClr val="282C33"/>
                </a:solidFill>
                <a:latin typeface="Graphik"/>
              </a:rPr>
              <a:t>Wird verwendet, um relevante Kommentare zu Elementen hinzuzufügen.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D168FE2-8E8B-4FD5-9660-51C114B78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63" y="2014194"/>
            <a:ext cx="742642" cy="67512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7CD7DA5-D62A-4259-8A40-F9205BAA7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62" y="4258696"/>
            <a:ext cx="742643" cy="58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033DEB03B7FC84295A6343ED3D94313" ma:contentTypeVersion="12" ma:contentTypeDescription="Ein neues Dokument erstellen." ma:contentTypeScope="" ma:versionID="8853d627c588e3e8109df6f2b88fe0aa">
  <xsd:schema xmlns:xsd="http://www.w3.org/2001/XMLSchema" xmlns:xs="http://www.w3.org/2001/XMLSchema" xmlns:p="http://schemas.microsoft.com/office/2006/metadata/properties" xmlns:ns2="6f9fc43e-dc08-416c-ba7b-56d0a0e21260" xmlns:ns3="4deee408-f0b9-4f21-9bc6-00d984c1b104" targetNamespace="http://schemas.microsoft.com/office/2006/metadata/properties" ma:root="true" ma:fieldsID="0470a325a82dcb3fb033af4f02a215d7" ns2:_="" ns3:_="">
    <xsd:import namespace="6f9fc43e-dc08-416c-ba7b-56d0a0e21260"/>
    <xsd:import namespace="4deee408-f0b9-4f21-9bc6-00d984c1b1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9fc43e-dc08-416c-ba7b-56d0a0e212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Bildmarkierungen" ma:readOnly="false" ma:fieldId="{5cf76f15-5ced-4ddc-b409-7134ff3c332f}" ma:taxonomyMulti="true" ma:sspId="8af48a06-ed4b-42ab-a976-5013053131a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eee408-f0b9-4f21-9bc6-00d984c1b104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5ac086ba-a05c-47b6-b6bb-6c02467d60d0}" ma:internalName="TaxCatchAll" ma:showField="CatchAllData" ma:web="4deee408-f0b9-4f21-9bc6-00d984c1b10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FB23866-E697-49C0-B6B7-E68AB1EAEA90}"/>
</file>

<file path=customXml/itemProps2.xml><?xml version="1.0" encoding="utf-8"?>
<ds:datastoreItem xmlns:ds="http://schemas.openxmlformats.org/officeDocument/2006/customXml" ds:itemID="{509DBB8F-DE39-40E4-ACC4-803B30015325}"/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0</TotalTime>
  <Words>478</Words>
  <Application>Microsoft Office PowerPoint</Application>
  <PresentationFormat>Breitbild</PresentationFormat>
  <Paragraphs>75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Garamond</vt:lpstr>
      <vt:lpstr>Graphik</vt:lpstr>
      <vt:lpstr>Savon</vt:lpstr>
      <vt:lpstr>UML-Diagramme</vt:lpstr>
      <vt:lpstr>Was ist UML?</vt:lpstr>
      <vt:lpstr>Übersicht über die verschiedenen Diagramme</vt:lpstr>
      <vt:lpstr>Das Aktivitätsdiagramm </vt:lpstr>
      <vt:lpstr>Grundbestandteile des Aktivitätsdiagramms </vt:lpstr>
      <vt:lpstr>Symbole in einem Aktivitätsdiagramm </vt:lpstr>
      <vt:lpstr>Symbole in einem Aktivitätsdiagramm </vt:lpstr>
      <vt:lpstr>Symbole in einem Aktivitätsdiagramm </vt:lpstr>
      <vt:lpstr>Symbole in einem Aktivitätsdiagramm </vt:lpstr>
      <vt:lpstr>Symbole in einem Aktivitätsdiagramm </vt:lpstr>
      <vt:lpstr>Symbole in einem Aktivitätsdiagramm </vt:lpstr>
      <vt:lpstr>Aktivitätsdiagramme mit Swimlanes 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UML-Diagramme</dc:title>
  <dc:creator>Fabian Scharping</dc:creator>
  <cp:lastModifiedBy>Fabian Scharping</cp:lastModifiedBy>
  <cp:revision>51</cp:revision>
  <dcterms:created xsi:type="dcterms:W3CDTF">2023-09-05T08:42:32Z</dcterms:created>
  <dcterms:modified xsi:type="dcterms:W3CDTF">2023-09-06T09:09:38Z</dcterms:modified>
</cp:coreProperties>
</file>