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8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000" y="900000"/>
            <a:ext cx="4590000" cy="344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27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DE" sz="1400" b="0" strike="noStrike" spc="-1">
                <a:solidFill>
                  <a:srgbClr val="EEEEEE"/>
                </a:solidFill>
                <a:latin typeface="Arial"/>
              </a:rPr>
              <a:t>&lt;header&gt;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dt" idx="7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lang="de-DE" sz="1400" b="0" strike="noStrike" spc="-1">
                <a:solidFill>
                  <a:srgbClr val="EEEEEE"/>
                </a:solidFill>
                <a:latin typeface="Arial"/>
              </a:rPr>
              <a:t>&lt;date/time&gt;</a:t>
            </a:r>
          </a:p>
        </p:txBody>
      </p:sp>
      <p:sp>
        <p:nvSpPr>
          <p:cNvPr id="10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EEEEEE"/>
                </a:solidFill>
                <a:latin typeface="Arial"/>
              </a:rPr>
              <a:t>&lt;footer&gt;</a:t>
            </a:r>
          </a:p>
        </p:txBody>
      </p:sp>
      <p:sp>
        <p:nvSpPr>
          <p:cNvPr id="101" name="PlaceHolder 6"/>
          <p:cNvSpPr>
            <a:spLocks noGrp="1"/>
          </p:cNvSpPr>
          <p:nvPr>
            <p:ph type="sldNum" idx="9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A8C6998-1AA5-427B-BBC3-E7639A9C5A83}" type="slidenum">
              <a:rPr lang="de-DE" sz="1400" b="0" strike="noStrike" spc="-1">
                <a:solidFill>
                  <a:srgbClr val="EEEEEE"/>
                </a:solidFill>
                <a:latin typeface="Arial"/>
              </a:rPr>
              <a:t>‹Nr.›</a:t>
            </a:fld>
            <a:endParaRPr lang="de-DE" sz="1400" b="0" strike="noStrike" spc="-1">
              <a:solidFill>
                <a:srgbClr val="EEEEEE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000" y="900000"/>
            <a:ext cx="4590000" cy="344160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6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Hohe Nachfrage: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Corona-Pandemie hat zu einem verstärkten Bedarf an Video-Konferenzsoftware geführt,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da Unternehmen vermehrt auf Remote-Arbeit umgestellt haben.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-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Technologische Expertise: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Das IT-Unternehmen verfügt über umfangreiche Erfahrung und Fachwissen in der Entwicklung von Video-Konferenzsoftware.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-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Flexibilität: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Das Unternehmen kann schnell auf sich ändernde Anforderungen reagieren und seine Software an die Bedürfnisse der Kunden anpassen.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-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Gute Reputation: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Das Unternehmen hat bereits eine solide Kundenbasis und einen guten Ruf in der Branche aufgrund seiner bisherigen Leistungen.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000" y="900000"/>
            <a:ext cx="4590000" cy="344160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38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Konkurrenz: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Es gibt bereits etablierte Unternehmen auf dem Markt für Video-Konferenzsoftware,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über eine große Kundenbasis und eine starke Marktposition verfügen.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-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Abhängigkeit von der Corona-Pandemie: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Nachfrage nach Video-Konferenzsoftware könnte nachlassen,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wenn die Pandemie abklingt und Unternehmen wieder vermehrt zur normalen Arbeitsweise zurückkehren.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-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Technische Herausforderungen: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Die Entwicklung und Wartung von Video-Konferenzsoftware erfordert fortlaufende technische Updates und Anpassungen,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um mit den sich ändernden Anforderungen Schritt zu halten.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000" y="900000"/>
            <a:ext cx="4590000" cy="344160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Wachstumspotenzial: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Selbst nach der Pandemie wird die Nachfrage nach Video-Konferenzsoftware voraussichtlich hoch bleiben, da Unternehmen die Vorteile der Remote-Arbeit erkannt haben.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-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Internationaler Markt: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Das Unternehmen kann seine Software weltweit anbieten und von der steigenden globalen Nachfrage profitieren.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-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Erweiterung des Produktangebots: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Das Unternehmen kann sein Portfolio um zusätzliche Funktionen und Dienstleistungen erweitern, um den Kunden einen Mehrwert zu bieten und sich von der Konkurrenz abzuheben.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485000" y="900000"/>
            <a:ext cx="4590000" cy="344160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Veränderung der Arbeitsweise: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Wenn Unternehmen nach der Pandemie vermehrt zur normalen Arbeitsweise zurückkehren, könnte die Nachfrage nach Video-Konferenzsoftware abnehmen.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-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Konkurrenzdruck:</a:t>
            </a:r>
          </a:p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Andere … 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D5AD48-8D8F-4557-817B-63070B588222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C53800A-3598-4F66-AE11-C823A2F07CAD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FF18138-3868-4761-9A25-8E00DD616E6C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6B93A4-F985-459C-AA3B-34C6828DCB4B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F39496-DE50-4750-A446-3DC3800B746B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D49FB8-52F5-41C2-A99D-84E6A9352567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F2F277E-BAB1-4537-80A6-72E972B35F27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400C40-1EA0-47A8-BEFD-445E9066F883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69A82FD-9840-4B5D-8A4A-5D03386A373F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296E56-48BE-49CE-941D-9A82CD1ECD47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588677-CC3C-4D44-9322-F4DC9B1C8811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805ADC-FA6F-40E4-81C0-F91836177346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D5708E2-9577-42DF-91FF-E3EB1829254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A025D6-620C-4745-B532-88D801C22A29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02B4DF-6756-4738-B1F9-92A6C1395C56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5865F7-9572-400B-9162-29D73F762896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58308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625800" y="135000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5400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358308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6625800" y="3230280"/>
            <a:ext cx="2897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AD099D6-2E0A-4D45-A0D4-E56020A3FCD8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7BE563-CCE7-4065-B5DB-807FF64C405A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B32790-CD8B-41D3-98EA-BC2CA89F0200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C1FACB8-B453-4211-B291-34B19C7C1EED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8640000" cy="292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84F1D5-2A86-4727-AE21-DDED14FD605C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827E83-5EE3-47A7-BF62-E6EC55FAD301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151600" y="323028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852727-A0EC-4230-982B-9A0FB68D225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64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9000000" cy="171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Aft>
                <a:spcPts val="1057"/>
              </a:spcAft>
              <a:buNone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790398-074D-42A1-8966-9C96150D0F4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m 11"/>
          <p:cNvSpPr/>
          <p:nvPr/>
        </p:nvSpPr>
        <p:spPr>
          <a:xfrm rot="16200000">
            <a:off x="43920" y="538920"/>
            <a:ext cx="855000" cy="720000"/>
          </a:xfrm>
          <a:prstGeom prst="parallelogram">
            <a:avLst>
              <a:gd name="adj" fmla="val 30987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arallelogramm 12"/>
          <p:cNvSpPr/>
          <p:nvPr/>
        </p:nvSpPr>
        <p:spPr>
          <a:xfrm>
            <a:off x="7640280" y="100800"/>
            <a:ext cx="1201320" cy="370800"/>
          </a:xfrm>
          <a:prstGeom prst="parallelogram">
            <a:avLst>
              <a:gd name="adj" fmla="val 88517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rotWithShape="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blurRad="38160" dist="101823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EEEEEE"/>
              </a:solidFill>
              <a:latin typeface="Arial"/>
            </a:endParaRPr>
          </a:p>
        </p:txBody>
      </p:sp>
      <p:sp>
        <p:nvSpPr>
          <p:cNvPr id="3" name="rest2"/>
          <p:cNvSpPr/>
          <p:nvPr/>
        </p:nvSpPr>
        <p:spPr>
          <a:xfrm>
            <a:off x="7969320" y="162360"/>
            <a:ext cx="905400" cy="114372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70000" y="471600"/>
            <a:ext cx="89316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12600" dist="17819" dir="2700000" rotWithShape="0">
              <a:srgbClr val="B2B2B2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EEEEEE"/>
                </a:solidFill>
                <a:latin typeface="Arial"/>
              </a:rPr>
              <a:t>&lt;date/time&gt;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de-DE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lang="de-DE" sz="1400" b="0" strike="noStrike" spc="-1">
                <a:solidFill>
                  <a:srgbClr val="EEEEEE"/>
                </a:solidFill>
                <a:latin typeface="Arial"/>
              </a:rPr>
              <a:t>&lt;footer&gt;</a:t>
            </a:r>
          </a:p>
        </p:txBody>
      </p:sp>
      <p:sp>
        <p:nvSpPr>
          <p:cNvPr id="9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E3D23D9-61D7-4AAE-A33E-B5D03B9B636C}" type="slidenum">
              <a:rPr lang="de-DE" sz="1400" b="0" strike="noStrike" spc="-1">
                <a:solidFill>
                  <a:srgbClr val="EEEEEE"/>
                </a:solidFill>
                <a:latin typeface="Arial"/>
              </a:rPr>
              <a:t>‹Nr.›</a:t>
            </a:fld>
            <a:endParaRPr lang="de-DE" sz="1400" b="0" strike="noStrike" spc="-1">
              <a:solidFill>
                <a:srgbClr val="EEEEEE"/>
              </a:solidFill>
              <a:latin typeface="Arial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11600" y="471600"/>
            <a:ext cx="248400" cy="630000"/>
          </a:xfrm>
          <a:prstGeom prst="rect">
            <a:avLst/>
          </a:prstGeom>
          <a:solidFill>
            <a:srgbClr val="B5E77D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1"/>
          <p:cNvSpPr/>
          <p:nvPr/>
        </p:nvSpPr>
        <p:spPr>
          <a:xfrm>
            <a:off x="7969320" y="100800"/>
            <a:ext cx="904680" cy="7920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4200" rIns="90000" bIns="342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rallelogramm 47"/>
          <p:cNvSpPr/>
          <p:nvPr/>
        </p:nvSpPr>
        <p:spPr>
          <a:xfrm rot="16200000">
            <a:off x="43920" y="538920"/>
            <a:ext cx="855000" cy="720000"/>
          </a:xfrm>
          <a:prstGeom prst="parallelogram">
            <a:avLst>
              <a:gd name="adj" fmla="val 30987"/>
            </a:avLst>
          </a:prstGeom>
          <a:solidFill>
            <a:srgbClr val="B5E77D">
              <a:alpha val="49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arallelogramm 48"/>
          <p:cNvSpPr/>
          <p:nvPr/>
        </p:nvSpPr>
        <p:spPr>
          <a:xfrm>
            <a:off x="7640280" y="100800"/>
            <a:ext cx="1201320" cy="370800"/>
          </a:xfrm>
          <a:prstGeom prst="parallelogram">
            <a:avLst>
              <a:gd name="adj" fmla="val 88517"/>
            </a:avLst>
          </a:prstGeom>
          <a:solidFill>
            <a:srgbClr val="81ACA6">
              <a:alpha val="39000"/>
            </a:srgbClr>
          </a:solidFill>
          <a:ln w="10800">
            <a:noFill/>
          </a:ln>
          <a:effectLst>
            <a:outerShdw rotWithShape="0">
              <a:srgbClr val="B2B2B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270000" y="180000"/>
            <a:ext cx="9540000" cy="4860000"/>
          </a:xfrm>
          <a:prstGeom prst="rect">
            <a:avLst/>
          </a:prstGeom>
          <a:solidFill>
            <a:srgbClr val="FFFFFF"/>
          </a:solidFill>
          <a:ln w="0">
            <a:noFill/>
          </a:ln>
          <a:effectLst>
            <a:outerShdw blurRad="38160" dist="101823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endParaRPr lang="de-DE" sz="1400" b="0" strike="noStrike" spc="-1">
              <a:solidFill>
                <a:srgbClr val="EEEEEE"/>
              </a:solidFill>
              <a:latin typeface="Arial"/>
            </a:endParaRPr>
          </a:p>
        </p:txBody>
      </p:sp>
      <p:sp>
        <p:nvSpPr>
          <p:cNvPr id="51" name="rest2"/>
          <p:cNvSpPr/>
          <p:nvPr/>
        </p:nvSpPr>
        <p:spPr>
          <a:xfrm>
            <a:off x="7969320" y="162360"/>
            <a:ext cx="905400" cy="114372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70000" y="471600"/>
            <a:ext cx="8931600" cy="63000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blurRad="12600" dist="17819" dir="2700000" rotWithShape="0">
              <a:srgbClr val="B2B2B2">
                <a:alpha val="4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45"/>
              </a:spcAft>
              <a:buClr>
                <a:srgbClr val="91D93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2"/>
              </a:spcAft>
              <a:buClr>
                <a:srgbClr val="91D93F"/>
              </a:buClr>
              <a:buSzPct val="45000"/>
              <a:buFont typeface="Wingdings 2" charset="2"/>
              <a:buChar char="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0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0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27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504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EEEEEE"/>
                </a:solidFill>
                <a:latin typeface="Arial"/>
              </a:rPr>
              <a:t>&lt;date/time&gt;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de-DE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lang="de-DE" sz="1400" b="0" strike="noStrike" spc="-1">
                <a:solidFill>
                  <a:srgbClr val="EEEEEE"/>
                </a:solidFill>
                <a:latin typeface="Arial"/>
              </a:rPr>
              <a:t>&lt;footer&gt;</a:t>
            </a: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7227000" y="516492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EEEEEE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DEEB595-03DC-41E3-8B38-EE32A6F111B6}" type="slidenum">
              <a:rPr lang="de-DE" sz="1400" b="0" strike="noStrike" spc="-1">
                <a:solidFill>
                  <a:srgbClr val="EEEEEE"/>
                </a:solidFill>
                <a:latin typeface="Arial"/>
              </a:rPr>
              <a:t>‹Nr.›</a:t>
            </a:fld>
            <a:endParaRPr lang="de-DE" sz="1400" b="0" strike="noStrike" spc="-1">
              <a:solidFill>
                <a:srgbClr val="EEEEEE"/>
              </a:solidFill>
              <a:latin typeface="Arial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1600" y="471600"/>
            <a:ext cx="248400" cy="630000"/>
          </a:xfrm>
          <a:prstGeom prst="rect">
            <a:avLst/>
          </a:prstGeom>
          <a:solidFill>
            <a:srgbClr val="B5E77D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1"/>
          <p:cNvSpPr/>
          <p:nvPr/>
        </p:nvSpPr>
        <p:spPr>
          <a:xfrm>
            <a:off x="7969320" y="100800"/>
            <a:ext cx="904680" cy="79200"/>
          </a:xfrm>
          <a:prstGeom prst="rect">
            <a:avLst/>
          </a:prstGeom>
          <a:solidFill>
            <a:srgbClr val="81ACA6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4200" rIns="90000" bIns="342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2700" b="0" strike="noStrike" spc="-1">
                <a:solidFill>
                  <a:srgbClr val="000000"/>
                </a:solidFill>
                <a:latin typeface="Arial"/>
              </a:rPr>
              <a:t>SWOT-Analyse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Ultra VIDEO GmbH &amp; Co. KG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2700" b="0" strike="noStrike" spc="-1">
                <a:solidFill>
                  <a:srgbClr val="000000"/>
                </a:solidFill>
                <a:latin typeface="Arial"/>
              </a:rPr>
              <a:t>Stärken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Hohe Nachfrage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Technologische Expertise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Flexibilität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Gute Reputation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2700" b="0" strike="noStrike" spc="-1">
                <a:solidFill>
                  <a:srgbClr val="000000"/>
                </a:solidFill>
                <a:latin typeface="Arial"/>
              </a:rPr>
              <a:t>Schwächen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Konkurrenz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Abhängigkeit von der Corona-Pandemie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Technische Herausforderungen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2700" b="0" strike="noStrike" spc="-1">
                <a:solidFill>
                  <a:srgbClr val="000000"/>
                </a:solidFill>
                <a:latin typeface="Arial"/>
              </a:rPr>
              <a:t>Chancen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Wachstumspotenzial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Internationaler Markt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Erweiterung des Produktangebots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2700" b="0" strike="noStrike" spc="-1">
                <a:solidFill>
                  <a:srgbClr val="000000"/>
                </a:solidFill>
                <a:latin typeface="Arial"/>
              </a:rPr>
              <a:t>Risiken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Veränderung der Arbeitsweise</a:t>
            </a: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Konkurrenzdruck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40000" cy="63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2700" b="1" strike="noStrike" spc="-1" dirty="0">
                <a:solidFill>
                  <a:srgbClr val="000000"/>
                </a:solidFill>
                <a:latin typeface="Arial"/>
              </a:rPr>
              <a:t>SO-Strategien</a:t>
            </a:r>
            <a:r>
              <a:rPr lang="de-DE" sz="27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800" b="1" i="0" dirty="0">
                <a:solidFill>
                  <a:srgbClr val="374151"/>
                </a:solidFill>
                <a:effectLst/>
                <a:latin typeface="Söhne"/>
              </a:rPr>
              <a:t>(Stärken-Chancen)</a:t>
            </a:r>
            <a:endParaRPr lang="de-DE" sz="27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l"/>
            <a:r>
              <a:rPr lang="de-DE" sz="2000" b="1" i="0" dirty="0">
                <a:solidFill>
                  <a:srgbClr val="374151"/>
                </a:solidFill>
                <a:effectLst/>
                <a:latin typeface="Söhne"/>
              </a:rPr>
              <a:t>Marktführerschaft ausbauen:</a:t>
            </a:r>
            <a:r>
              <a:rPr lang="de-DE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de-DE" sz="2000" b="0" i="0" dirty="0">
                <a:solidFill>
                  <a:srgbClr val="374151"/>
                </a:solidFill>
                <a:effectLst/>
                <a:latin typeface="Söhne"/>
              </a:rPr>
              <a:t>Das Unternehmen kann seine führende Position in der Branche nutzen, um in neue Märkte im Ausland zu expandieren und Marktanteile zu gewinnen.</a:t>
            </a:r>
          </a:p>
          <a:p>
            <a:pPr algn="l"/>
            <a:endParaRPr lang="de-DE" sz="2000" dirty="0">
              <a:solidFill>
                <a:srgbClr val="374151"/>
              </a:solidFill>
              <a:latin typeface="Söhne"/>
            </a:endParaRPr>
          </a:p>
          <a:p>
            <a:pPr algn="l"/>
            <a:endParaRPr lang="de-DE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de-DE" sz="2000" b="1" i="0" dirty="0">
                <a:effectLst/>
                <a:latin typeface="Söhne"/>
              </a:rPr>
              <a:t>Innovationsführerschaft:</a:t>
            </a:r>
            <a:r>
              <a:rPr lang="de-DE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algn="l"/>
            <a:r>
              <a:rPr lang="de-DE" sz="2000" b="0" i="0" dirty="0">
                <a:solidFill>
                  <a:srgbClr val="374151"/>
                </a:solidFill>
                <a:effectLst/>
                <a:latin typeface="Söhne"/>
              </a:rPr>
              <a:t>Durch die Weiterentwicklung seiner Videokonferenzlösungen kann das Unternehmen neue Funktionen und Technologien einführen, um die Kundenzufriedenheit zu steigern und neue Kunden zu gewinnen.</a:t>
            </a:r>
          </a:p>
          <a:p>
            <a:pPr indent="0" algn="ctr">
              <a:buNone/>
            </a:pP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5C009-E3B4-40A2-95E6-3416C3C8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0" dirty="0">
                <a:effectLst/>
                <a:latin typeface="Söhne"/>
              </a:rPr>
              <a:t>WO-Strategien (Schwächen-Chancen)</a:t>
            </a: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CBC475-EC6A-4901-82C1-CC9B2137B7B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de-DE" sz="2000" b="1" i="0" dirty="0">
                <a:effectLst/>
                <a:latin typeface="Söhne"/>
              </a:rPr>
              <a:t>Partnerschaften eingehen: </a:t>
            </a:r>
            <a:r>
              <a:rPr lang="de-DE" sz="2000" b="0" i="0" dirty="0">
                <a:solidFill>
                  <a:srgbClr val="374151"/>
                </a:solidFill>
                <a:effectLst/>
                <a:latin typeface="Söhne"/>
              </a:rPr>
              <a:t>Das Unternehmen kann strategische Partnerschaften mit starken Playern in der Branche eingehen, um seine Wettbewerbsfähigkeit zu steigern und auf Technologien und Ressourcen zuzugreifen, die es derzeit nicht besitzt.</a:t>
            </a:r>
          </a:p>
          <a:p>
            <a:pPr algn="l">
              <a:buFont typeface="+mj-lt"/>
              <a:buAutoNum type="arabicPeriod"/>
            </a:pPr>
            <a:r>
              <a:rPr lang="de-DE" sz="2000" b="1" i="0" dirty="0">
                <a:solidFill>
                  <a:srgbClr val="374151"/>
                </a:solidFill>
                <a:effectLst/>
                <a:latin typeface="Söhne"/>
              </a:rPr>
              <a:t>Schulung und Qualifizierung:</a:t>
            </a:r>
            <a:r>
              <a:rPr lang="de-DE" sz="2000" b="0" i="0" dirty="0">
                <a:solidFill>
                  <a:srgbClr val="374151"/>
                </a:solidFill>
                <a:effectLst/>
                <a:latin typeface="Söhne"/>
              </a:rPr>
              <a:t> Um die Abhängigkeit von Technologie zu verringern, kann das Unternehmen in die Schulung und Qualifizierung seiner Mitarbeiter investieren, um sicherzustellen, dass sie mit den neuesten Entwicklungen Schritt halten können.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0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0FF63-544E-4204-9A22-8E25172D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b="1" i="0" dirty="0">
                <a:effectLst/>
                <a:latin typeface="Söhne"/>
              </a:rPr>
              <a:t>ST-Strategien (Stärken-Risiken):</a:t>
            </a:r>
            <a:endParaRPr lang="de-DE" sz="2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133B45-7051-4AA5-BBFF-0AA4DE9B734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de-DE" sz="2000" b="1" i="0" dirty="0">
                <a:solidFill>
                  <a:srgbClr val="374151"/>
                </a:solidFill>
                <a:effectLst/>
                <a:latin typeface="Söhne"/>
              </a:rPr>
              <a:t>Risikomanagement:</a:t>
            </a:r>
            <a:r>
              <a:rPr lang="de-DE" sz="2000" b="0" i="0" dirty="0">
                <a:solidFill>
                  <a:srgbClr val="374151"/>
                </a:solidFill>
                <a:effectLst/>
                <a:latin typeface="Söhne"/>
              </a:rPr>
              <a:t> Das Unternehmen kann seine technologische Expertise nutzen, um strenge Sicherheitsprotokolle und Datenschutzmaßnahmen zu implementieren und so das Risiko von Sicherheitsverletzungen zu minimieren.</a:t>
            </a:r>
          </a:p>
          <a:p>
            <a:pPr algn="l">
              <a:buFont typeface="+mj-lt"/>
              <a:buAutoNum type="arabicPeriod"/>
            </a:pPr>
            <a:r>
              <a:rPr lang="de-DE" sz="2000" b="1" i="0" dirty="0">
                <a:solidFill>
                  <a:srgbClr val="374151"/>
                </a:solidFill>
                <a:effectLst/>
                <a:latin typeface="Söhne"/>
              </a:rPr>
              <a:t>Diversifikation:</a:t>
            </a:r>
            <a:r>
              <a:rPr lang="de-DE" sz="2000" b="0" i="0" dirty="0">
                <a:solidFill>
                  <a:srgbClr val="374151"/>
                </a:solidFill>
                <a:effectLst/>
                <a:latin typeface="Söhne"/>
              </a:rPr>
              <a:t> Das Unternehmen kann in verwandte Geschäftsbereiche diversifizieren, um das Risiko einer plötzlichen Marktsättigung oder einer Veränderung der Arbeitskultur abzumildern.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209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109AD-67BB-44CF-9E62-972110DC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b="1" i="0" dirty="0">
                <a:effectLst/>
                <a:latin typeface="Söhne"/>
              </a:rPr>
              <a:t>WT-Strategien (Schwächen-Risiken):</a:t>
            </a:r>
            <a:endParaRPr lang="de-DE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519E15-B656-4262-80D6-DEC5AFB6C7F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de-DE" sz="2000" b="1" i="0" dirty="0">
                <a:solidFill>
                  <a:srgbClr val="374151"/>
                </a:solidFill>
                <a:effectLst/>
                <a:latin typeface="Söhne"/>
              </a:rPr>
              <a:t>Risikominderung:</a:t>
            </a:r>
            <a:r>
              <a:rPr lang="de-DE" sz="2000" b="0" i="0" dirty="0">
                <a:solidFill>
                  <a:srgbClr val="374151"/>
                </a:solidFill>
                <a:effectLst/>
                <a:latin typeface="Söhne"/>
              </a:rPr>
              <a:t> Das Unternehmen sollte aktiv an der Sicherheitsverbesserung und Datenschutzkontrolle arbeiten, um potenzielle Risiken im Zusammenhang mit Datenschutzverletzungen zu minimieren.</a:t>
            </a:r>
          </a:p>
          <a:p>
            <a:pPr algn="l">
              <a:buFont typeface="+mj-lt"/>
              <a:buAutoNum type="arabicPeriod"/>
            </a:pPr>
            <a:r>
              <a:rPr lang="de-DE" sz="2000" b="1" i="0" dirty="0">
                <a:solidFill>
                  <a:srgbClr val="374151"/>
                </a:solidFill>
                <a:effectLst/>
                <a:latin typeface="Söhne"/>
              </a:rPr>
              <a:t>Kosteneffizienz:</a:t>
            </a:r>
            <a:r>
              <a:rPr lang="de-DE" sz="2000" b="0" i="0" dirty="0">
                <a:solidFill>
                  <a:srgbClr val="374151"/>
                </a:solidFill>
                <a:effectLst/>
                <a:latin typeface="Söhne"/>
              </a:rPr>
              <a:t> Da Wettbewerbsdruck besteht, sollte das Unternehmen effizientere Prozesse entwickeln, um die Schwächen in Bezug auf den Wettbewerb auszugleichen und die Kosten zu senken.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97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33DEB03B7FC84295A6343ED3D94313" ma:contentTypeVersion="13" ma:contentTypeDescription="Ein neues Dokument erstellen." ma:contentTypeScope="" ma:versionID="a999482e8bacb7f6fb52c13c5855db3c">
  <xsd:schema xmlns:xsd="http://www.w3.org/2001/XMLSchema" xmlns:xs="http://www.w3.org/2001/XMLSchema" xmlns:p="http://schemas.microsoft.com/office/2006/metadata/properties" xmlns:ns2="6f9fc43e-dc08-416c-ba7b-56d0a0e21260" xmlns:ns3="4deee408-f0b9-4f21-9bc6-00d984c1b104" targetNamespace="http://schemas.microsoft.com/office/2006/metadata/properties" ma:root="true" ma:fieldsID="c08bc28a81ee1238e234bcd0c0841d1a" ns2:_="" ns3:_="">
    <xsd:import namespace="6f9fc43e-dc08-416c-ba7b-56d0a0e21260"/>
    <xsd:import namespace="4deee408-f0b9-4f21-9bc6-00d984c1b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fc43e-dc08-416c-ba7b-56d0a0e21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8af48a06-ed4b-42ab-a976-5013053131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ee408-f0b9-4f21-9bc6-00d984c1b10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4d2771fa-4ddc-4627-ab9b-a09b9de6fbd2}" ma:internalName="TaxCatchAll" ma:showField="CatchAllData" ma:web="4deee408-f0b9-4f21-9bc6-00d984c1b1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2738E5-2EA2-4C96-B2B1-32C5D2CE2636}"/>
</file>

<file path=customXml/itemProps2.xml><?xml version="1.0" encoding="utf-8"?>
<ds:datastoreItem xmlns:ds="http://schemas.openxmlformats.org/officeDocument/2006/customXml" ds:itemID="{03301A4A-3EF7-4AE2-B519-0F1224581ED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</Words>
  <Application>Microsoft Office PowerPoint</Application>
  <PresentationFormat>Benutzerdefiniert</PresentationFormat>
  <Paragraphs>70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Söhne</vt:lpstr>
      <vt:lpstr>Symbol</vt:lpstr>
      <vt:lpstr>Wingdings</vt:lpstr>
      <vt:lpstr>Wingdings 2</vt:lpstr>
      <vt:lpstr>Office Theme</vt:lpstr>
      <vt:lpstr>Office Theme</vt:lpstr>
      <vt:lpstr>SWOT-Analyse</vt:lpstr>
      <vt:lpstr>Stärken</vt:lpstr>
      <vt:lpstr>Schwächen</vt:lpstr>
      <vt:lpstr>Chancen</vt:lpstr>
      <vt:lpstr>Risiken</vt:lpstr>
      <vt:lpstr>SO-Strategien (Stärken-Chancen)</vt:lpstr>
      <vt:lpstr>WO-Strategien (Schwächen-Chancen)</vt:lpstr>
      <vt:lpstr>ST-Strategien (Stärken-Risiken):</vt:lpstr>
      <vt:lpstr>WT-Strategien (Schwächen-Risiken):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/>
  <dc:description/>
  <cp:lastModifiedBy>Vakhtang Kapanadze</cp:lastModifiedBy>
  <cp:revision>3</cp:revision>
  <dcterms:created xsi:type="dcterms:W3CDTF">2023-09-13T10:30:28Z</dcterms:created>
  <dcterms:modified xsi:type="dcterms:W3CDTF">2023-09-14T12:16:47Z</dcterms:modified>
  <dc:language>de-DE</dc:language>
</cp:coreProperties>
</file>