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71" r:id="rId3"/>
    <p:sldId id="279" r:id="rId4"/>
    <p:sldId id="281" r:id="rId5"/>
    <p:sldId id="280" r:id="rId6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illkommen" id="{E75E278A-FF0E-49A4-B170-79828D63BBAD}">
          <p14:sldIdLst>
            <p14:sldId id="256"/>
          </p14:sldIdLst>
        </p14:section>
        <p14:section name="Entwerfen, Morphen, mit Anmerkungen versehen, zusammenarbeiten, &quot;Sie wünschen&quot;" id="{B9B51309-D148-4332-87C2-07BE32FBCA3B}">
          <p14:sldIdLst>
            <p14:sldId id="271"/>
            <p14:sldId id="279"/>
            <p14:sldId id="281"/>
            <p14:sldId id="280"/>
          </p14:sldIdLst>
        </p14:section>
        <p14:section name="Weitere Informationen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  <p:cmAuthor id="5" name="Emre Muratdagi" initials="EM" lastIdx="1" clrIdx="4">
    <p:extLst>
      <p:ext uri="{19B8F6BF-5375-455C-9EA6-DF929625EA0E}">
        <p15:presenceInfo xmlns:p15="http://schemas.microsoft.com/office/powerpoint/2012/main" userId="S::emuratdagi@viona.rocks::029ae826-3893-40d2-b2c1-e9937e08005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271CF6F-B353-47EF-80E6-4EDFE82542AA}" type="datetime1">
              <a:rPr lang="de-DE" smtClean="0"/>
              <a:t>12.09.2023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A315A-AEB2-48A1-84FA-B4A8FE58B7D2}" type="datetime1">
              <a:rPr lang="de-DE" smtClean="0"/>
              <a:pPr/>
              <a:t>12.09.2023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8909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2241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7352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463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sz="1800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de-DE" sz="1800" noProof="0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Textmasterformat durch Klicken bearbeiten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Zweite Ebene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Dritte Ebene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Vierte Ebene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Fünfte Ebene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A8748828-F6EB-4704-9353-51DD373A1B63}" type="datetime1">
              <a:rPr lang="de-DE" noProof="0" smtClean="0"/>
              <a:t>12.09.2023</a:t>
            </a:fld>
            <a:endParaRPr lang="de-DE" noProof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sz="1800" noProof="0"/>
          </a:p>
        </p:txBody>
      </p:sp>
      <p:sp>
        <p:nvSpPr>
          <p:cNvPr id="10" name="Rechteck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sz="1800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Textmasterformat durch Klicken bearbeiten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Zweite Ebene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Dritte Ebene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Vierte Ebene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de-DE" sz="1800" noProof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3BAA270F-9618-4C37-A567-2E8C03DB9594}" type="datetime1">
              <a:rPr lang="de-DE" noProof="0" smtClean="0"/>
              <a:t>12.09.2023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de-DE" sz="4800" dirty="0">
                <a:solidFill>
                  <a:schemeClr val="bg1"/>
                </a:solidFill>
              </a:rPr>
              <a:t>Flussdiagramm	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940899"/>
          </a:xfrm>
        </p:spPr>
        <p:txBody>
          <a:bodyPr rtlCol="0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chemeClr val="bg1"/>
                </a:solidFill>
                <a:latin typeface="+mj-lt"/>
              </a:rPr>
              <a:t>Was sind Flussdiagramme?</a:t>
            </a:r>
          </a:p>
          <a:p>
            <a: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 dirty="0">
                <a:solidFill>
                  <a:schemeClr val="bg1"/>
                </a:solidFill>
                <a:latin typeface="+mj-lt"/>
              </a:rPr>
              <a:t>Wofür benutzt man Flussdiagramme? </a:t>
            </a:r>
          </a:p>
          <a:p>
            <a: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 dirty="0">
                <a:solidFill>
                  <a:schemeClr val="bg1"/>
                </a:solidFill>
                <a:latin typeface="+mj-lt"/>
              </a:rPr>
              <a:t>Warum sind Flussdiagramme wichtig?</a:t>
            </a:r>
          </a:p>
          <a:p>
            <a: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 dirty="0">
                <a:solidFill>
                  <a:schemeClr val="bg1"/>
                </a:solidFill>
                <a:latin typeface="+mj-lt"/>
              </a:rPr>
              <a:t>Struktur eines Flussdiagramms?</a:t>
            </a:r>
          </a:p>
          <a:p>
            <a: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de-DE" sz="1600" dirty="0">
              <a:solidFill>
                <a:schemeClr val="bg1"/>
              </a:solidFill>
              <a:latin typeface="+mj-lt"/>
            </a:endParaRPr>
          </a:p>
          <a:p>
            <a: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 dirty="0">
                <a:solidFill>
                  <a:schemeClr val="bg1"/>
                </a:solidFill>
                <a:latin typeface="+mj-lt"/>
              </a:rPr>
              <a:t>Nikolai, Basel, Emre</a:t>
            </a:r>
          </a:p>
          <a:p>
            <a: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de-DE" sz="1600" dirty="0">
              <a:solidFill>
                <a:schemeClr val="bg1"/>
              </a:solidFill>
              <a:latin typeface="+mj-lt"/>
            </a:endParaRPr>
          </a:p>
          <a:p>
            <a: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de-DE" sz="1600" dirty="0">
              <a:solidFill>
                <a:schemeClr val="bg1"/>
              </a:solidFill>
              <a:latin typeface="+mj-lt"/>
            </a:endParaRPr>
          </a:p>
          <a:p>
            <a:pPr marL="0" indent="0" rtl="0">
              <a:buNone/>
            </a:pPr>
            <a:endParaRPr lang="de-DE" sz="1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Bild 3" descr="PowerPoint-Programmsymbol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>
            <a:noAutofit/>
          </a:bodyPr>
          <a:lstStyle/>
          <a:p>
            <a:r>
              <a:rPr lang="de-DE" dirty="0"/>
              <a:t>Was sind Flussdiagramme?</a:t>
            </a:r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9A80F9D8-1D19-45C5-B9FA-E9EE236F707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7"/>
            <a:ext cx="10285522" cy="520533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2000" dirty="0"/>
              <a:t>Ist ein Diagramm das einen Prozess, ein System oder einen Algorithmus beschreibt und Darstellt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2000" dirty="0"/>
              <a:t>Wird oft in vielen Bereichen zur Prozessoptimierung verwendet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2000" dirty="0"/>
              <a:t>Nutzt Symbole und Pfeile der den Fluss des Programms darstellt</a:t>
            </a:r>
          </a:p>
        </p:txBody>
      </p:sp>
      <p:sp>
        <p:nvSpPr>
          <p:cNvPr id="38" name="Inhaltsplatzhalt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de-DE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3894D9A-CC81-4B03-AA9B-2FF3B42B062E}"/>
              </a:ext>
            </a:extLst>
          </p:cNvPr>
          <p:cNvSpPr txBox="1"/>
          <p:nvPr/>
        </p:nvSpPr>
        <p:spPr>
          <a:xfrm>
            <a:off x="3047301" y="324643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chemeClr val="bg1"/>
                </a:solidFill>
                <a:latin typeface="+mj-lt"/>
              </a:rPr>
              <a:t>Was sind Flussdiagramme?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Wofür benutzt man Flussdiagramme</a:t>
            </a:r>
          </a:p>
        </p:txBody>
      </p:sp>
      <p:sp>
        <p:nvSpPr>
          <p:cNvPr id="25" name="Inhaltsplatzhalt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de-DE" sz="1100" dirty="0">
                <a:latin typeface="Segoe UI" panose="020B0502040204020203" pitchFamily="34" charset="0"/>
                <a:cs typeface="Segoe UI" panose="020B0502040204020203" pitchFamily="34" charset="0"/>
              </a:rPr>
              <a:t>Flussdiagramme:</a:t>
            </a:r>
          </a:p>
        </p:txBody>
      </p:sp>
      <p:grpSp>
        <p:nvGrpSpPr>
          <p:cNvPr id="18" name="Gruppieren 17" descr="Kleiner Kreis mit enthaltener Zahl 1 zur Angabe von Schritt 1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Ellipse 18" descr="Kleiner Kreis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20" name="Textfeld 19" descr="Zahl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Inhaltsplatzhalter 17"/>
          <p:cNvSpPr txBox="1">
            <a:spLocks/>
          </p:cNvSpPr>
          <p:nvPr/>
        </p:nvSpPr>
        <p:spPr>
          <a:xfrm>
            <a:off x="1013033" y="1859640"/>
            <a:ext cx="5399027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de-DE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Werden oft in der Software Entwicklung benutzt. </a:t>
            </a:r>
            <a:endParaRPr lang="de-DE" sz="20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3" name="Gruppieren 32" descr="Kleiner Kreis mit enthaltener Zahl 2 zur Angabe von Schritt 2"/>
          <p:cNvGrpSpPr/>
          <p:nvPr/>
        </p:nvGrpSpPr>
        <p:grpSpPr bwMode="blackWhite">
          <a:xfrm>
            <a:off x="531552" y="2804257"/>
            <a:ext cx="558179" cy="409838"/>
            <a:chOff x="6953426" y="711274"/>
            <a:chExt cx="558179" cy="409838"/>
          </a:xfrm>
        </p:grpSpPr>
        <p:sp>
          <p:nvSpPr>
            <p:cNvPr id="34" name="Ellipse 33" descr="Kleiner Kreis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35" name="Textfeld 34" descr="Zahl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Inhaltsplatzhalter 17"/>
          <p:cNvSpPr txBox="1">
            <a:spLocks/>
          </p:cNvSpPr>
          <p:nvPr/>
        </p:nvSpPr>
        <p:spPr>
          <a:xfrm>
            <a:off x="1056512" y="2844449"/>
            <a:ext cx="5113409" cy="820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de-DE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vielen Betrieben wo eine Prozessoptimierung eine wichtige Rolle spielt.</a:t>
            </a:r>
          </a:p>
        </p:txBody>
      </p:sp>
      <p:grpSp>
        <p:nvGrpSpPr>
          <p:cNvPr id="22" name="Gruppieren 21" descr="Kleiner Kreis mit enthaltener Zahl 3 zur Angabe von Schritt 3"/>
          <p:cNvGrpSpPr/>
          <p:nvPr/>
        </p:nvGrpSpPr>
        <p:grpSpPr bwMode="blackWhite">
          <a:xfrm>
            <a:off x="531552" y="4208299"/>
            <a:ext cx="558179" cy="409838"/>
            <a:chOff x="6953426" y="711274"/>
            <a:chExt cx="558179" cy="409838"/>
          </a:xfrm>
        </p:grpSpPr>
        <p:sp>
          <p:nvSpPr>
            <p:cNvPr id="24" name="Ellipse 23" descr="Kleiner Kreis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30" name="Textfeld 29" descr="Zahl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Inhaltsplatzhalter 17"/>
          <p:cNvSpPr txBox="1">
            <a:spLocks/>
          </p:cNvSpPr>
          <p:nvPr/>
        </p:nvSpPr>
        <p:spPr>
          <a:xfrm>
            <a:off x="1056514" y="4236460"/>
            <a:ext cx="5303098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de-DE" sz="11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7" name="Gruppieren 36" descr="Kleiner Kreis mit enthaltener Zahl 4 zur Angabe von Schritt 4"/>
          <p:cNvGrpSpPr/>
          <p:nvPr/>
        </p:nvGrpSpPr>
        <p:grpSpPr bwMode="blackWhite">
          <a:xfrm>
            <a:off x="531552" y="5137379"/>
            <a:ext cx="558179" cy="409838"/>
            <a:chOff x="6953426" y="711274"/>
            <a:chExt cx="558179" cy="409838"/>
          </a:xfrm>
        </p:grpSpPr>
        <p:sp>
          <p:nvSpPr>
            <p:cNvPr id="38" name="Ellipse 37" descr="Kleiner Kreis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39" name="Textfeld 38" descr="Zahl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0" name="Inhaltsplatzhalter 17"/>
          <p:cNvSpPr txBox="1">
            <a:spLocks/>
          </p:cNvSpPr>
          <p:nvPr/>
        </p:nvSpPr>
        <p:spPr>
          <a:xfrm>
            <a:off x="1056514" y="5177572"/>
            <a:ext cx="5303098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Warum sind Flussdiagramme wichtig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4294967295"/>
          </p:nvPr>
        </p:nvSpPr>
        <p:spPr>
          <a:xfrm>
            <a:off x="541609" y="1431010"/>
            <a:ext cx="9091917" cy="47908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de-DE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de-DE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Klare Kommunikation: </a:t>
            </a:r>
            <a:r>
              <a:rPr lang="de-DE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Vereinfachte Darstellung komplexer Abläufe</a:t>
            </a:r>
          </a:p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de-DE" sz="20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de-DE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Prozessoptimierung: </a:t>
            </a:r>
            <a:r>
              <a:rPr lang="de-DE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Erkennt frühzeitig Fehler die man einfach beheben kann</a:t>
            </a:r>
          </a:p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de-DE" sz="20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de-DE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Darstellung: </a:t>
            </a:r>
            <a:r>
              <a:rPr lang="de-DE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Leicht verständlich für dritt Personen</a:t>
            </a:r>
            <a:endParaRPr lang="de-DE" sz="20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643C08-EDEA-49A9-A4F8-18B3FDF475F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98774" y="-1828800"/>
            <a:ext cx="4416552" cy="443345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/>
          <a:lstStyle/>
          <a:p>
            <a:r>
              <a:rPr lang="de-DE" dirty="0"/>
              <a:t>Struktur eines Flussdiagramms</a:t>
            </a:r>
          </a:p>
        </p:txBody>
      </p:sp>
      <p:pic>
        <p:nvPicPr>
          <p:cNvPr id="22" name="Inhaltsplatzhalter 21">
            <a:extLst>
              <a:ext uri="{FF2B5EF4-FFF2-40B4-BE49-F238E27FC236}">
                <a16:creationId xmlns:a16="http://schemas.microsoft.com/office/drawing/2014/main" id="{3A68FF38-513F-4660-8122-1D47E7F0C7B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8493126" y="1566594"/>
            <a:ext cx="1067773" cy="640099"/>
          </a:xfrm>
        </p:spPr>
      </p:pic>
      <p:sp>
        <p:nvSpPr>
          <p:cNvPr id="30" name="Inhaltsplatzhalter 17"/>
          <p:cNvSpPr txBox="1">
            <a:spLocks/>
          </p:cNvSpPr>
          <p:nvPr/>
        </p:nvSpPr>
        <p:spPr>
          <a:xfrm>
            <a:off x="8934275" y="4187687"/>
            <a:ext cx="1577131" cy="610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de-DE" sz="1400" dirty="0"/>
              <a:t>Kommentar oder Anmerkung</a:t>
            </a:r>
          </a:p>
        </p:txBody>
      </p:sp>
      <p:sp>
        <p:nvSpPr>
          <p:cNvPr id="16" name="Inhaltsplatzhalter 17"/>
          <p:cNvSpPr txBox="1">
            <a:spLocks/>
          </p:cNvSpPr>
          <p:nvPr/>
        </p:nvSpPr>
        <p:spPr>
          <a:xfrm>
            <a:off x="6096000" y="4370398"/>
            <a:ext cx="1680043" cy="359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de-DE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Flussrichtungspfeil</a:t>
            </a:r>
          </a:p>
        </p:txBody>
      </p:sp>
      <p:sp>
        <p:nvSpPr>
          <p:cNvPr id="25" name="Inhaltsplatzhalter 17"/>
          <p:cNvSpPr txBox="1">
            <a:spLocks/>
          </p:cNvSpPr>
          <p:nvPr/>
        </p:nvSpPr>
        <p:spPr>
          <a:xfrm>
            <a:off x="628962" y="4344797"/>
            <a:ext cx="1972204" cy="2328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de-DE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Datensatz oder Input/</a:t>
            </a:r>
            <a:r>
              <a:rPr lang="de-DE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</a:t>
            </a:r>
            <a:endParaRPr lang="de-DE" sz="1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Inhaltsplatzhalter 17"/>
          <p:cNvSpPr txBox="1">
            <a:spLocks/>
          </p:cNvSpPr>
          <p:nvPr/>
        </p:nvSpPr>
        <p:spPr>
          <a:xfrm>
            <a:off x="3157847" y="4370398"/>
            <a:ext cx="1841981" cy="304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de-DE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Gespeicherte Daten</a:t>
            </a:r>
          </a:p>
        </p:txBody>
      </p:sp>
      <p:sp>
        <p:nvSpPr>
          <p:cNvPr id="17" name="Inhaltsplatzhalter 17"/>
          <p:cNvSpPr txBox="1">
            <a:spLocks/>
          </p:cNvSpPr>
          <p:nvPr/>
        </p:nvSpPr>
        <p:spPr>
          <a:xfrm>
            <a:off x="628962" y="5832234"/>
            <a:ext cx="3449878" cy="692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endParaRPr lang="de-DE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881035A9-FFEA-4072-B25D-6F9EDEFC9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034" y="1566595"/>
            <a:ext cx="836159" cy="630270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E260D7B6-2009-4A1E-BD8F-59CB694614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962" y="1564186"/>
            <a:ext cx="1267880" cy="642507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50242ABF-B748-4E27-81A8-63E1E241D1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7701" y="3533985"/>
            <a:ext cx="982275" cy="800367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5138739B-ABFF-4183-AA10-636F0D7690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1564186"/>
            <a:ext cx="1036796" cy="642507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A828255C-BE6C-400F-ADCA-472C8276BE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7747" y="3529922"/>
            <a:ext cx="1072573" cy="804430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9C86EBE2-043F-426B-91F2-8F37BA7FB9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87076" y="3529922"/>
            <a:ext cx="1010674" cy="117912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664BBBA9-B051-4732-B9AA-B93AE825F4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56732" y="3429000"/>
            <a:ext cx="1195769" cy="682454"/>
          </a:xfrm>
          <a:prstGeom prst="rect">
            <a:avLst/>
          </a:prstGeom>
        </p:spPr>
      </p:pic>
      <p:sp>
        <p:nvSpPr>
          <p:cNvPr id="40" name="AutoShape 2" descr="Kommentieren">
            <a:extLst>
              <a:ext uri="{FF2B5EF4-FFF2-40B4-BE49-F238E27FC236}">
                <a16:creationId xmlns:a16="http://schemas.microsoft.com/office/drawing/2014/main" id="{AE4C3D96-5FCD-4818-B263-23771C282C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7747" y="2266280"/>
            <a:ext cx="1392785" cy="22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sz="1400" dirty="0"/>
              <a:t>Anfang/Ende</a:t>
            </a:r>
          </a:p>
        </p:txBody>
      </p:sp>
      <p:sp>
        <p:nvSpPr>
          <p:cNvPr id="41" name="AutoShape 4" descr="Kommentieren">
            <a:extLst>
              <a:ext uri="{FF2B5EF4-FFF2-40B4-BE49-F238E27FC236}">
                <a16:creationId xmlns:a16="http://schemas.microsoft.com/office/drawing/2014/main" id="{04F3BC68-E01A-4AB1-A14B-CB195CE884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87701" y="2285155"/>
            <a:ext cx="114319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sz="1400" dirty="0"/>
              <a:t>Prozess</a:t>
            </a:r>
          </a:p>
        </p:txBody>
      </p:sp>
      <p:sp>
        <p:nvSpPr>
          <p:cNvPr id="42" name="AutoShape 6" descr="Kommentieren">
            <a:extLst>
              <a:ext uri="{FF2B5EF4-FFF2-40B4-BE49-F238E27FC236}">
                <a16:creationId xmlns:a16="http://schemas.microsoft.com/office/drawing/2014/main" id="{56A2336B-DBA9-4296-8BA0-F6D9648C3C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2285155"/>
            <a:ext cx="114319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sz="1400" dirty="0"/>
              <a:t>Dokument</a:t>
            </a:r>
          </a:p>
        </p:txBody>
      </p:sp>
      <p:sp>
        <p:nvSpPr>
          <p:cNvPr id="43" name="AutoShape 8" descr="Kommentieren">
            <a:extLst>
              <a:ext uri="{FF2B5EF4-FFF2-40B4-BE49-F238E27FC236}">
                <a16:creationId xmlns:a16="http://schemas.microsoft.com/office/drawing/2014/main" id="{C858A5EF-21B2-41B5-968F-3E7FEF9C4F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93126" y="2240952"/>
            <a:ext cx="1353263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sz="1400" dirty="0"/>
              <a:t>Entscheidung</a:t>
            </a:r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16_TF10001108_Win3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033DEB03B7FC84295A6343ED3D94313" ma:contentTypeVersion="13" ma:contentTypeDescription="Ein neues Dokument erstellen." ma:contentTypeScope="" ma:versionID="a999482e8bacb7f6fb52c13c5855db3c">
  <xsd:schema xmlns:xsd="http://www.w3.org/2001/XMLSchema" xmlns:xs="http://www.w3.org/2001/XMLSchema" xmlns:p="http://schemas.microsoft.com/office/2006/metadata/properties" xmlns:ns2="6f9fc43e-dc08-416c-ba7b-56d0a0e21260" xmlns:ns3="4deee408-f0b9-4f21-9bc6-00d984c1b104" targetNamespace="http://schemas.microsoft.com/office/2006/metadata/properties" ma:root="true" ma:fieldsID="c08bc28a81ee1238e234bcd0c0841d1a" ns2:_="" ns3:_="">
    <xsd:import namespace="6f9fc43e-dc08-416c-ba7b-56d0a0e21260"/>
    <xsd:import namespace="4deee408-f0b9-4f21-9bc6-00d984c1b1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9fc43e-dc08-416c-ba7b-56d0a0e212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Bildmarkierungen" ma:readOnly="false" ma:fieldId="{5cf76f15-5ced-4ddc-b409-7134ff3c332f}" ma:taxonomyMulti="true" ma:sspId="8af48a06-ed4b-42ab-a976-5013053131a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eee408-f0b9-4f21-9bc6-00d984c1b104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4d2771fa-4ddc-4627-ab9b-a09b9de6fbd2}" ma:internalName="TaxCatchAll" ma:showField="CatchAllData" ma:web="4deee408-f0b9-4f21-9bc6-00d984c1b10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F365D4-DECC-4EBB-9DB8-BE2784FF60B8}"/>
</file>

<file path=customXml/itemProps2.xml><?xml version="1.0" encoding="utf-8"?>
<ds:datastoreItem xmlns:ds="http://schemas.openxmlformats.org/officeDocument/2006/customXml" ds:itemID="{10216FBC-1AA9-45A7-A769-DE1D81663771}"/>
</file>

<file path=docProps/app.xml><?xml version="1.0" encoding="utf-8"?>
<Properties xmlns="http://schemas.openxmlformats.org/officeDocument/2006/extended-properties" xmlns:vt="http://schemas.openxmlformats.org/officeDocument/2006/docPropsVTypes">
  <Template>{2DE1B517-B3C1-4A2B-96D8-C1037CF02FF6}tf10001108_win32</Template>
  <TotalTime>0</TotalTime>
  <Words>149</Words>
  <Application>Microsoft Office PowerPoint</Application>
  <PresentationFormat>Breitbild</PresentationFormat>
  <Paragraphs>45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Segoe UI</vt:lpstr>
      <vt:lpstr>Segoe UI Light</vt:lpstr>
      <vt:lpstr>Segoe UI Semibold</vt:lpstr>
      <vt:lpstr>Benutzerdefiniert</vt:lpstr>
      <vt:lpstr>Flussdiagramm </vt:lpstr>
      <vt:lpstr>Was sind Flussdiagramme?</vt:lpstr>
      <vt:lpstr>Wofür benutzt man Flussdiagramme</vt:lpstr>
      <vt:lpstr>Warum sind Flussdiagramme wichtig</vt:lpstr>
      <vt:lpstr>Struktur eines Flussdiagramms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Flussdiagramm</dc:title>
  <dc:creator>Emre Muratdagi</dc:creator>
  <cp:keywords/>
  <cp:lastModifiedBy>Emre Muratdagi</cp:lastModifiedBy>
  <cp:revision>11</cp:revision>
  <dcterms:created xsi:type="dcterms:W3CDTF">2023-09-07T08:13:33Z</dcterms:created>
  <dcterms:modified xsi:type="dcterms:W3CDTF">2023-09-12T07:56:09Z</dcterms:modified>
  <cp:version/>
</cp:coreProperties>
</file>