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10" r:id="rId6"/>
    <p:sldId id="321" r:id="rId7"/>
    <p:sldId id="322" r:id="rId8"/>
    <p:sldId id="323" r:id="rId9"/>
    <p:sldId id="320" r:id="rId10"/>
    <p:sldId id="324" r:id="rId11"/>
    <p:sldId id="325" r:id="rId12"/>
    <p:sldId id="318" r:id="rId13"/>
  </p:sldIdLst>
  <p:sldSz cx="12188825" cy="6858000"/>
  <p:notesSz cx="6858000" cy="9144000"/>
  <p:custDataLst>
    <p:tags r:id="rId16"/>
  </p:custDataLst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762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07.09.2023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07.09.2023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9E67C-9D02-45EC-B214-7132036CA0E2}" type="datetime1">
              <a:rPr lang="de-DE" noProof="0" smtClean="0"/>
              <a:pPr/>
              <a:t>07.09.2023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0FAB6A-C057-4550-9260-DE7EF7F686AF}" type="datetime1">
              <a:rPr lang="de-DE" noProof="0" smtClean="0"/>
              <a:pPr/>
              <a:t>07.09.2023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3BEA5D-0888-4F93-8E94-34D310102D57}" type="datetime1">
              <a:rPr lang="de-DE" smtClean="0"/>
              <a:pPr/>
              <a:t>07.09.2023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C737EE-66BB-4D7F-898E-CF1D06F8E110}" type="datetime1">
              <a:rPr lang="de-DE" smtClean="0"/>
              <a:pPr/>
              <a:t>07.09.2023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e-DE" dirty="0"/>
              <a:t>​</a:t>
            </a:r>
            <a:fld id="{8B789056-64C5-46DE-95B1-DA257F473F68}" type="datetime1">
              <a:rPr lang="de-DE" smtClean="0"/>
              <a:pPr/>
              <a:t>07.09.2023</a:t>
            </a:fld>
            <a:r>
              <a:rPr lang="de-DE" dirty="0"/>
              <a:t>​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FF739-A1FF-4B0F-A80D-4A7600AF59B6}" type="datetime1">
              <a:rPr lang="de-DE" noProof="0" smtClean="0"/>
              <a:pPr/>
              <a:t>07.09.2023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B1CAE9-9EFE-4152-8504-84F83B03DD44}" type="datetime1">
              <a:rPr lang="de-DE" smtClean="0"/>
              <a:pPr/>
              <a:t>07.09.2023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AF6054-D64A-4276-A67A-52D6E88FBE84}" type="datetime1">
              <a:rPr lang="de-DE" smtClean="0"/>
              <a:pPr/>
              <a:t>07.09.2023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2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374C35-0B4F-422D-B236-94C4FF2C6562}" type="datetime1">
              <a:rPr lang="de-DE" noProof="0" smtClean="0"/>
              <a:pPr/>
              <a:t>07.09.2023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2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41F81-F908-46F2-978C-0D5782D2F71E}" type="datetime1">
              <a:rPr lang="de-DE" noProof="0" smtClean="0"/>
              <a:pPr/>
              <a:t>07.09.2023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07.09.2023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" dirty="0"/>
              <a:t>BPMN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Business Process Model and Notation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42731" y="0"/>
            <a:ext cx="9144001" cy="1371600"/>
          </a:xfrm>
        </p:spPr>
        <p:txBody>
          <a:bodyPr rtlCol="0"/>
          <a:lstStyle/>
          <a:p>
            <a:pPr rtl="0"/>
            <a:r>
              <a:rPr lang="de" dirty="0"/>
              <a:t>Einführung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701924" y="1556792"/>
            <a:ext cx="9134391" cy="4572001"/>
          </a:xfrm>
        </p:spPr>
        <p:txBody>
          <a:bodyPr rtlCol="0"/>
          <a:lstStyle/>
          <a:p>
            <a:pPr rtl="0"/>
            <a:endParaRPr lang="de-DE" b="1" dirty="0"/>
          </a:p>
          <a:p>
            <a:pPr rtl="0"/>
            <a:r>
              <a:rPr lang="de-DE" b="1" dirty="0"/>
              <a:t>Warum BPMN?</a:t>
            </a:r>
          </a:p>
          <a:p>
            <a:pPr rtl="0"/>
            <a:r>
              <a:rPr lang="de-DE" b="1" dirty="0"/>
              <a:t>Was ist BPMN?</a:t>
            </a:r>
          </a:p>
          <a:p>
            <a:pPr rtl="0"/>
            <a:r>
              <a:rPr lang="de-DE" b="1" dirty="0"/>
              <a:t>BPMN-Grundlagen</a:t>
            </a:r>
          </a:p>
          <a:p>
            <a:pPr rtl="0"/>
            <a:r>
              <a:rPr lang="de-DE" b="1" dirty="0"/>
              <a:t>BPMN-Symbole</a:t>
            </a:r>
          </a:p>
          <a:p>
            <a:pPr rtl="0"/>
            <a:r>
              <a:rPr lang="de-DE" b="1" dirty="0"/>
              <a:t>BPMN und Workflow-Management</a:t>
            </a:r>
          </a:p>
          <a:p>
            <a:pPr rtl="0"/>
            <a:r>
              <a:rPr lang="de-DE" b="1" dirty="0"/>
              <a:t>Vor- und Nachteile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42731" y="0"/>
            <a:ext cx="9144001" cy="1371600"/>
          </a:xfrm>
        </p:spPr>
        <p:txBody>
          <a:bodyPr rtlCol="0"/>
          <a:lstStyle/>
          <a:p>
            <a:pPr rtl="0"/>
            <a:r>
              <a:rPr lang="de" dirty="0"/>
              <a:t>Warum ist BPMN relevant?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74890" y="1556792"/>
            <a:ext cx="9134391" cy="4572001"/>
          </a:xfrm>
        </p:spPr>
        <p:txBody>
          <a:bodyPr rtlCol="0"/>
          <a:lstStyle/>
          <a:p>
            <a:pPr marL="0" indent="0" rtl="0">
              <a:buNone/>
            </a:pPr>
            <a:endParaRPr lang="de-DE" dirty="0"/>
          </a:p>
          <a:p>
            <a:pPr marL="0" indent="0" rtl="0">
              <a:buNone/>
            </a:pPr>
            <a:r>
              <a:rPr lang="de-DE" dirty="0"/>
              <a:t>Geschäftsprozesse sind das Rückgrat jeder Organisation. Effiziente Prozesse bedeuten bessere Ergebnisse. Doch die Modellierung und Verbesserung von Prozessen kann eine Herausforderung sein.</a:t>
            </a:r>
          </a:p>
          <a:p>
            <a:pPr marL="0" indent="0" rtl="0">
              <a:buNone/>
            </a:pPr>
            <a:r>
              <a:rPr lang="de-DE" dirty="0"/>
              <a:t>BPMN löst diese Herausforderung, indem es eine einheitliche Notation bietet.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5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42731" y="0"/>
            <a:ext cx="9144001" cy="1371600"/>
          </a:xfrm>
        </p:spPr>
        <p:txBody>
          <a:bodyPr rtlCol="0"/>
          <a:lstStyle/>
          <a:p>
            <a:pPr rtl="0"/>
            <a:r>
              <a:rPr lang="de" dirty="0"/>
              <a:t>Was ist BPMN eigentlich genau?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74890" y="1556792"/>
            <a:ext cx="9134391" cy="4572001"/>
          </a:xfrm>
        </p:spPr>
        <p:txBody>
          <a:bodyPr rtlCol="0"/>
          <a:lstStyle/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dirty="0"/>
              <a:t>BPMN ist ein Akronym für Business Process Model and Notation.</a:t>
            </a:r>
          </a:p>
          <a:p>
            <a:pPr marL="0" indent="0" rtl="0">
              <a:buNone/>
            </a:pPr>
            <a:r>
              <a:rPr lang="de-DE" dirty="0"/>
              <a:t>Es ist eine standardisierte, grafische Notation zur Modellierung von Geschäftsprozessen und wurde entwickelt, um genau diese Prozesse leichter verständlich und analysierbar zu machen.</a:t>
            </a:r>
          </a:p>
          <a:p>
            <a:pPr marL="0" indent="0" rtl="0">
              <a:buNone/>
            </a:pPr>
            <a:endParaRPr lang="de-DE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42731" y="0"/>
            <a:ext cx="9144001" cy="1371600"/>
          </a:xfrm>
        </p:spPr>
        <p:txBody>
          <a:bodyPr rtlCol="0"/>
          <a:lstStyle/>
          <a:p>
            <a:pPr rtl="0"/>
            <a:r>
              <a:rPr lang="de" dirty="0"/>
              <a:t>Was sind die G</a:t>
            </a:r>
            <a:r>
              <a:rPr lang="de-DE" dirty="0"/>
              <a:t>r</a:t>
            </a:r>
            <a:r>
              <a:rPr lang="de" dirty="0"/>
              <a:t>undelemente für BPMN?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74890" y="1556792"/>
            <a:ext cx="9134391" cy="504056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de-DE" dirty="0"/>
              <a:t>Die Hauptelemente:</a:t>
            </a:r>
          </a:p>
          <a:p>
            <a:pPr marL="0" indent="0" rtl="0">
              <a:buNone/>
            </a:pPr>
            <a:endParaRPr lang="de-DE" dirty="0"/>
          </a:p>
          <a:p>
            <a:pPr marL="0" indent="0" rtl="0">
              <a:buNone/>
            </a:pPr>
            <a:r>
              <a:rPr lang="de-DE" dirty="0"/>
              <a:t>Aufgaben sind rechteckige Symbole, die Aktivitäten im Prozess darstellen. </a:t>
            </a:r>
          </a:p>
          <a:p>
            <a:pPr marL="0" indent="0" rtl="0">
              <a:buNone/>
            </a:pPr>
            <a:r>
              <a:rPr lang="de-DE" dirty="0"/>
              <a:t>Ereignisse sind kreisförmige Symbole, die Prozessauslöser darstellen. </a:t>
            </a:r>
          </a:p>
          <a:p>
            <a:pPr marL="0" indent="0" rtl="0">
              <a:buNone/>
            </a:pPr>
            <a:r>
              <a:rPr lang="de-DE" dirty="0"/>
              <a:t>Gateways sind rautenförmige Symbole, die Entscheidungspunkte anzeigen. </a:t>
            </a:r>
          </a:p>
          <a:p>
            <a:pPr marL="0" indent="0" rtl="0">
              <a:buNone/>
            </a:pPr>
            <a:r>
              <a:rPr lang="de-DE" dirty="0"/>
              <a:t>Sequenzflüsse sind Pfeile, die den Prozessfluss zwischen Elementen darstellen.</a:t>
            </a:r>
          </a:p>
          <a:p>
            <a:pPr marL="0" indent="0" rtl="0">
              <a:buNone/>
            </a:pP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21D0283-59B0-3D58-A018-D19929E44307}"/>
              </a:ext>
            </a:extLst>
          </p:cNvPr>
          <p:cNvSpPr/>
          <p:nvPr/>
        </p:nvSpPr>
        <p:spPr>
          <a:xfrm>
            <a:off x="477788" y="2708920"/>
            <a:ext cx="893743" cy="61156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E413CA39-4158-53E0-BDEF-76FA88E7A5F6}"/>
              </a:ext>
            </a:extLst>
          </p:cNvPr>
          <p:cNvSpPr/>
          <p:nvPr/>
        </p:nvSpPr>
        <p:spPr>
          <a:xfrm>
            <a:off x="579521" y="3495446"/>
            <a:ext cx="690276" cy="611561"/>
          </a:xfrm>
          <a:prstGeom prst="flowChartConnector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AF889945-1D1C-13AF-97BF-C9D6E272F87A}"/>
              </a:ext>
            </a:extLst>
          </p:cNvPr>
          <p:cNvSpPr/>
          <p:nvPr/>
        </p:nvSpPr>
        <p:spPr>
          <a:xfrm>
            <a:off x="579521" y="4281973"/>
            <a:ext cx="690276" cy="611561"/>
          </a:xfrm>
          <a:prstGeom prst="diamond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CC55533B-F452-EE09-C2DD-258ABCF64279}"/>
              </a:ext>
            </a:extLst>
          </p:cNvPr>
          <p:cNvCxnSpPr>
            <a:cxnSpLocks/>
          </p:cNvCxnSpPr>
          <p:nvPr/>
        </p:nvCxnSpPr>
        <p:spPr>
          <a:xfrm>
            <a:off x="512981" y="5157192"/>
            <a:ext cx="893743" cy="396703"/>
          </a:xfrm>
          <a:prstGeom prst="bentConnector3">
            <a:avLst>
              <a:gd name="adj1" fmla="val 336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36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/>
              <a:t>Wie sind die Symbole zu verstehen?</a:t>
            </a:r>
            <a:endParaRPr lang="en-US" dirty="0"/>
          </a:p>
        </p:txBody>
      </p:sp>
      <p:pic>
        <p:nvPicPr>
          <p:cNvPr id="9" name="Grafik 8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69F07A96-BAFA-C76C-3C33-2E0EC9AC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718160"/>
            <a:ext cx="8604449" cy="47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42731" y="0"/>
            <a:ext cx="9144001" cy="1371600"/>
          </a:xfrm>
        </p:spPr>
        <p:txBody>
          <a:bodyPr rtlCol="0"/>
          <a:lstStyle/>
          <a:p>
            <a:pPr rtl="0"/>
            <a:r>
              <a:rPr lang="de" dirty="0"/>
              <a:t>BPMN und Workflow-Managment?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74890" y="1556792"/>
            <a:ext cx="9134391" cy="4572001"/>
          </a:xfrm>
        </p:spPr>
        <p:txBody>
          <a:bodyPr rtlCol="0"/>
          <a:lstStyle/>
          <a:p>
            <a:pPr marL="0" indent="0" rtl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BPMN findet in verschiedenen Bereichen Anwendung, wie der Prozessdokumentation und –analyse, der Prozessoptimierung und der Workflow-Automatisierung.</a:t>
            </a:r>
          </a:p>
          <a:p>
            <a:pPr marL="0" indent="0">
              <a:buNone/>
            </a:pPr>
            <a:r>
              <a:rPr lang="de-DE" dirty="0"/>
              <a:t>BPMN wird häufig in Workflow-Management-Systemen (WFMS) verwendet, um zu die Geschäftsprozesse zu automatisieren und damit eine Steigerung der Effizienz zu erreichen.</a:t>
            </a:r>
          </a:p>
          <a:p>
            <a:pPr marL="0" indent="0">
              <a:buNone/>
            </a:pPr>
            <a:r>
              <a:rPr lang="de-DE" dirty="0"/>
              <a:t>Ein Beispiel dafür ist die automatisierte Verarbeitung von Kundenaufträgen.</a:t>
            </a:r>
          </a:p>
          <a:p>
            <a:pPr marL="0" indent="0" rtl="0">
              <a:buNone/>
            </a:pPr>
            <a:endParaRPr lang="de-DE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6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42731" y="0"/>
            <a:ext cx="9144001" cy="1371600"/>
          </a:xfrm>
        </p:spPr>
        <p:txBody>
          <a:bodyPr rtlCol="0"/>
          <a:lstStyle/>
          <a:p>
            <a:pPr rtl="0"/>
            <a:r>
              <a:rPr lang="de" dirty="0"/>
              <a:t>Was sind die Vor- bzw. die Nachteile?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590735" y="1745740"/>
            <a:ext cx="5483359" cy="4427985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de-DE" sz="1300" dirty="0"/>
              <a:t>Vorteile:</a:t>
            </a:r>
          </a:p>
          <a:p>
            <a:pPr>
              <a:buFont typeface="+mj-lt"/>
              <a:buAutoNum type="arabicPeriod"/>
            </a:pPr>
            <a:r>
              <a:rPr lang="de-DE" sz="1300" b="1" dirty="0"/>
              <a:t>Einheitliche Notation:</a:t>
            </a:r>
            <a:r>
              <a:rPr lang="de-DE" sz="1300" dirty="0"/>
              <a:t> BPMN bietet eine einheitliche und weit verbreitete Notation zur Modellierung von Geschäftsprozessen. Dies erleichtert die Kommunikation und das Verständnis von Prozessen in Organisationen.</a:t>
            </a:r>
          </a:p>
          <a:p>
            <a:pPr>
              <a:buFont typeface="+mj-lt"/>
              <a:buAutoNum type="arabicPeriod"/>
            </a:pPr>
            <a:r>
              <a:rPr lang="de-DE" sz="1300" b="1" dirty="0"/>
              <a:t>Klare Visualisierung:</a:t>
            </a:r>
            <a:r>
              <a:rPr lang="de-DE" sz="1300" dirty="0"/>
              <a:t> Die grafische Darstellung von Prozessen in BPMN ermöglicht eine klare und leicht verständliche Visualisierung, die sowohl für Fachleute als auch für Nicht-Experten geeignet ist.</a:t>
            </a:r>
          </a:p>
          <a:p>
            <a:pPr>
              <a:buFont typeface="+mj-lt"/>
              <a:buAutoNum type="arabicPeriod"/>
            </a:pPr>
            <a:r>
              <a:rPr lang="de-DE" sz="1300" b="1" dirty="0"/>
              <a:t>Effizienzsteigerung:</a:t>
            </a:r>
            <a:r>
              <a:rPr lang="de-DE" sz="1300" dirty="0"/>
              <a:t> BPMN unterstützt die Identifizierung von Verbesserungspotenzialen in Geschäftsprozessen. Durch die Modellierung und Analyse von Prozessen können Unternehmen ineffiziente Abläufe erkennen und optimieren.</a:t>
            </a:r>
          </a:p>
          <a:p>
            <a:pPr>
              <a:buFont typeface="+mj-lt"/>
              <a:buAutoNum type="arabicPeriod"/>
            </a:pPr>
            <a:r>
              <a:rPr lang="de-DE" sz="1300" b="1" dirty="0"/>
              <a:t>Automatisierung:</a:t>
            </a:r>
            <a:r>
              <a:rPr lang="de-DE" sz="1300" dirty="0"/>
              <a:t> BPMN kann nahtlos mit Workflow-Management-Systemen (WFMS) integriert werden, um die Automatisierung von Prozessen zu ermöglichen. Dies trägt zur Effizienzsteigerung und zur Reduzierung menschlicher Fehler bei.</a:t>
            </a:r>
          </a:p>
          <a:p>
            <a:pPr>
              <a:buFont typeface="+mj-lt"/>
              <a:buAutoNum type="arabicPeriod"/>
            </a:pPr>
            <a:r>
              <a:rPr lang="de-DE" sz="1300" b="1" dirty="0"/>
              <a:t>Standardisiert:</a:t>
            </a:r>
            <a:r>
              <a:rPr lang="de-DE" sz="1300" dirty="0"/>
              <a:t> Als internationaler Standard ist BPMN weit verbreitet und wird von vielen Unternehmen und Organisationen verwendet. Dies fördert die Interoperabilität zwischen verschiedenen Systemen und Unternehmen.</a:t>
            </a:r>
          </a:p>
          <a:p>
            <a:pPr marL="0" indent="0" rtl="0">
              <a:buNone/>
            </a:pPr>
            <a:endParaRPr lang="de-DE" sz="1300" dirty="0"/>
          </a:p>
          <a:p>
            <a:pPr marL="0" indent="0" rtl="0">
              <a:buNone/>
            </a:pPr>
            <a:endParaRPr lang="en-US" sz="1300" dirty="0"/>
          </a:p>
        </p:txBody>
      </p:sp>
      <p:sp>
        <p:nvSpPr>
          <p:cNvPr id="2" name="Inhaltsplatzhalter 13">
            <a:extLst>
              <a:ext uri="{FF2B5EF4-FFF2-40B4-BE49-F238E27FC236}">
                <a16:creationId xmlns:a16="http://schemas.microsoft.com/office/drawing/2014/main" id="{8B608D6E-BE50-7572-E53B-09FE308A2670}"/>
              </a:ext>
            </a:extLst>
          </p:cNvPr>
          <p:cNvSpPr txBox="1">
            <a:spLocks/>
          </p:cNvSpPr>
          <p:nvPr/>
        </p:nvSpPr>
        <p:spPr>
          <a:xfrm>
            <a:off x="6114731" y="1745740"/>
            <a:ext cx="5483359" cy="4427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300" dirty="0"/>
              <a:t>Nachteile:</a:t>
            </a:r>
          </a:p>
          <a:p>
            <a:pPr>
              <a:buFont typeface="+mj-lt"/>
              <a:buAutoNum type="arabicPeriod"/>
            </a:pPr>
            <a:r>
              <a:rPr lang="de-DE" sz="1300" b="1" dirty="0"/>
              <a:t>Komplexität:</a:t>
            </a:r>
            <a:r>
              <a:rPr lang="de-DE" sz="1300" dirty="0"/>
              <a:t> BPMN kann bei komplexen Prozessen schnell unübersichtlich werden. Die Verwendung zu vieler Symbole und Verzweigungen kann die Diagramme schwer verständlich machen.</a:t>
            </a:r>
          </a:p>
          <a:p>
            <a:pPr>
              <a:buFont typeface="+mj-lt"/>
              <a:buAutoNum type="arabicPeriod"/>
            </a:pPr>
            <a:r>
              <a:rPr lang="de-DE" sz="1300" b="1" dirty="0"/>
              <a:t>Lernkurve:</a:t>
            </a:r>
            <a:r>
              <a:rPr lang="de-DE" sz="1300" dirty="0"/>
              <a:t> Die Erstellung von BPMN-Diagrammen erfordert Schulung und Erfahrung. Einige Symbole und Konzepte können für Anfänger verwirrend sein.</a:t>
            </a:r>
          </a:p>
          <a:p>
            <a:pPr>
              <a:buFont typeface="+mj-lt"/>
              <a:buAutoNum type="arabicPeriod"/>
            </a:pPr>
            <a:r>
              <a:rPr lang="de-DE" sz="1300" b="1" dirty="0"/>
              <a:t>Begrenzte semantische Tiefe:</a:t>
            </a:r>
            <a:r>
              <a:rPr lang="de-DE" sz="1300" dirty="0"/>
              <a:t> BPMN bietet eine hohe Abstraktionsebene, was bedeutet, dass einige prozessspezifische Details möglicherweise nicht ausreichend erfasst werden.</a:t>
            </a:r>
          </a:p>
          <a:p>
            <a:pPr>
              <a:buFont typeface="+mj-lt"/>
              <a:buAutoNum type="arabicPeriod"/>
            </a:pPr>
            <a:r>
              <a:rPr lang="de-DE" sz="1300" b="1" dirty="0"/>
              <a:t>Übermäßige Dokumentation:</a:t>
            </a:r>
            <a:r>
              <a:rPr lang="de-DE" sz="1300" dirty="0"/>
              <a:t> In einigen Fällen kann die Modellierung von Geschäftsprozessen in BPMN zu einer übermäßigen Dokumentation führen, was Zeit und Ressourcen erfordert.</a:t>
            </a:r>
          </a:p>
          <a:p>
            <a:pPr>
              <a:buFont typeface="+mj-lt"/>
              <a:buAutoNum type="arabicPeriod"/>
            </a:pPr>
            <a:r>
              <a:rPr lang="de-DE" sz="1300" b="1" dirty="0"/>
              <a:t>Fehlinterpretation:</a:t>
            </a:r>
            <a:r>
              <a:rPr lang="de-DE" sz="1300" dirty="0"/>
              <a:t> Wenn BPMN-Diagramme nicht sorgfältig erstellt werden, können sie falsch interpretiert werden, was zu Missverständnissen in Bezug auf die Prozesslogik führen kann.</a:t>
            </a:r>
          </a:p>
          <a:p>
            <a:pPr marL="0" indent="0">
              <a:buFont typeface="Arial" pitchFamily="34" charset="0"/>
              <a:buNone/>
            </a:pPr>
            <a:endParaRPr lang="de-DE" sz="1300" dirty="0"/>
          </a:p>
          <a:p>
            <a:pPr marL="0" indent="0">
              <a:buFont typeface="Arial" pitchFamily="34" charset="0"/>
              <a:buNone/>
            </a:pPr>
            <a:endParaRPr lang="de-DE" sz="1300" dirty="0"/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9359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6_TF02895261_TF02895261.potx" id="{2AB7ECFD-3DD1-437A-800A-4010CF699F01}" vid="{7CC23B45-6F2F-47A4-B56E-506F3FC28B8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eee408-f0b9-4f21-9bc6-00d984c1b104" xsi:nil="true"/>
    <lcf76f155ced4ddcb4097134ff3c332f xmlns="6f9fc43e-dc08-416c-ba7b-56d0a0e2126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33DEB03B7FC84295A6343ED3D94313" ma:contentTypeVersion="13" ma:contentTypeDescription="Ein neues Dokument erstellen." ma:contentTypeScope="" ma:versionID="a999482e8bacb7f6fb52c13c5855db3c">
  <xsd:schema xmlns:xsd="http://www.w3.org/2001/XMLSchema" xmlns:xs="http://www.w3.org/2001/XMLSchema" xmlns:p="http://schemas.microsoft.com/office/2006/metadata/properties" xmlns:ns2="6f9fc43e-dc08-416c-ba7b-56d0a0e21260" xmlns:ns3="4deee408-f0b9-4f21-9bc6-00d984c1b104" targetNamespace="http://schemas.microsoft.com/office/2006/metadata/properties" ma:root="true" ma:fieldsID="c08bc28a81ee1238e234bcd0c0841d1a" ns2:_="" ns3:_="">
    <xsd:import namespace="6f9fc43e-dc08-416c-ba7b-56d0a0e21260"/>
    <xsd:import namespace="4deee408-f0b9-4f21-9bc6-00d984c1b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fc43e-dc08-416c-ba7b-56d0a0e21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8af48a06-ed4b-42ab-a976-5013053131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ee408-f0b9-4f21-9bc6-00d984c1b10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4d2771fa-4ddc-4627-ab9b-a09b9de6fbd2}" ma:internalName="TaxCatchAll" ma:showField="CatchAllData" ma:web="4deee408-f0b9-4f21-9bc6-00d984c1b1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87FA73-2A4E-4503-98FC-F24627AA82B2}"/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0C3E973-9BAD-41AE-9C7C-D9F12B1E4E54}"/>
</file>

<file path=docProps/app.xml><?xml version="1.0" encoding="utf-8"?>
<Properties xmlns="http://schemas.openxmlformats.org/officeDocument/2006/extended-properties" xmlns:vt="http://schemas.openxmlformats.org/officeDocument/2006/docPropsVTypes">
  <Template>Digitale Businesspräsentation Blauer Tunnel (Breitbild)</Template>
  <TotalTime>0</TotalTime>
  <Words>501</Words>
  <Application>Microsoft Office PowerPoint</Application>
  <PresentationFormat>Benutzerdefiniert</PresentationFormat>
  <Paragraphs>45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Digitaler blauer Tunnel 16 x 9</vt:lpstr>
      <vt:lpstr>BPMN</vt:lpstr>
      <vt:lpstr>Einführung</vt:lpstr>
      <vt:lpstr>Warum ist BPMN relevant?</vt:lpstr>
      <vt:lpstr>Was ist BPMN eigentlich genau?</vt:lpstr>
      <vt:lpstr>Was sind die Grundelemente für BPMN?</vt:lpstr>
      <vt:lpstr>Wie sind die Symbole zu verstehen?</vt:lpstr>
      <vt:lpstr>BPMN und Workflow-Managment?</vt:lpstr>
      <vt:lpstr>Was sind die Vor- bzw. die Nachteile?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J J</dc:creator>
  <cp:lastModifiedBy>J J</cp:lastModifiedBy>
  <cp:revision>2</cp:revision>
  <dcterms:created xsi:type="dcterms:W3CDTF">2023-09-07T08:32:45Z</dcterms:created>
  <dcterms:modified xsi:type="dcterms:W3CDTF">2023-09-07T09:30:20Z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0x010100F033DEB03B7FC84295A6343ED3D94313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ediaServiceImageTags">
    <vt:lpwstr/>
  </property>
</Properties>
</file>