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4" r:id="rId6"/>
    <p:sldId id="260" r:id="rId7"/>
    <p:sldId id="262" r:id="rId8"/>
    <p:sldId id="26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9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de-DE"/>
              <a:t>Mastertitelformat bearbeiten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Date Placeholder 2"/>
          <p:cNvSpPr>
            <a:spLocks noGrp="1"/>
          </p:cNvSpPr>
          <p:nvPr>
            <p:ph type="dt" sz="half" idx="10"/>
          </p:nvPr>
        </p:nvSpPr>
        <p:spPr/>
        <p:txBody>
          <a:bodyPr/>
          <a:lstStyle/>
          <a:p>
            <a:fld id="{B61BEF0D-F0BB-DE4B-95CE-6DB70DBA9567}" type="datetimeFigureOut">
              <a:rPr lang="en-US" dirty="0"/>
              <a:pPr/>
              <a:t>9/12/2023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de-DE"/>
              <a:t>Mastertitelformat bearbeiten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9/12/2023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9/12/2023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9/12/2023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35387A-1A43-4443-9BF4-3BA436E9F8F5}"/>
              </a:ext>
            </a:extLst>
          </p:cNvPr>
          <p:cNvSpPr>
            <a:spLocks noGrp="1"/>
          </p:cNvSpPr>
          <p:nvPr>
            <p:ph type="ctrTitle"/>
          </p:nvPr>
        </p:nvSpPr>
        <p:spPr>
          <a:xfrm>
            <a:off x="2095500" y="2815512"/>
            <a:ext cx="8001000" cy="1226976"/>
          </a:xfrm>
          <a:effectLst>
            <a:outerShdw blurRad="50800" dist="101600" dir="2700000" algn="tl" rotWithShape="0">
              <a:schemeClr val="tx1">
                <a:alpha val="40000"/>
              </a:schemeClr>
            </a:outerShdw>
          </a:effectLst>
        </p:spPr>
        <p:txBody>
          <a:bodyPr>
            <a:normAutofit fontScale="90000"/>
          </a:bodyPr>
          <a:lstStyle/>
          <a:p>
            <a:pPr algn="ctr"/>
            <a:r>
              <a:rPr lang="de-DE" sz="8000" dirty="0">
                <a:solidFill>
                  <a:schemeClr val="bg1"/>
                </a:solidFill>
                <a:latin typeface="Bahnschrift" panose="020B0502040204020203" pitchFamily="34" charset="0"/>
              </a:rPr>
              <a:t>UML-</a:t>
            </a:r>
            <a:r>
              <a:rPr lang="de-DE" sz="8000" dirty="0" err="1">
                <a:solidFill>
                  <a:schemeClr val="bg1"/>
                </a:solidFill>
                <a:latin typeface="Bahnschrift" panose="020B0502040204020203" pitchFamily="34" charset="0"/>
              </a:rPr>
              <a:t>DIagramme</a:t>
            </a:r>
            <a:endParaRPr lang="de-DE" sz="80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360189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C8FCBE2E-D79F-40EE-B285-62645326964C}"/>
              </a:ext>
            </a:extLst>
          </p:cNvPr>
          <p:cNvSpPr>
            <a:spLocks noGrp="1"/>
          </p:cNvSpPr>
          <p:nvPr>
            <p:ph idx="1"/>
          </p:nvPr>
        </p:nvSpPr>
        <p:spPr>
          <a:xfrm>
            <a:off x="475845" y="468863"/>
            <a:ext cx="11240310" cy="5920273"/>
          </a:xfrm>
          <a:effectLst>
            <a:outerShdw blurRad="50800" dist="76200" dir="2700000" algn="tl" rotWithShape="0">
              <a:schemeClr val="tx1">
                <a:alpha val="40000"/>
              </a:schemeClr>
            </a:outerShdw>
          </a:effectLst>
        </p:spPr>
        <p:txBody>
          <a:bodyPr/>
          <a:lstStyle/>
          <a:p>
            <a:pPr marL="0" indent="0" rtl="0">
              <a:buNone/>
            </a:pPr>
            <a:r>
              <a:rPr lang="de-DE" sz="3200" b="1" dirty="0">
                <a:solidFill>
                  <a:schemeClr val="bg1"/>
                </a:solidFill>
                <a:effectLst/>
                <a:latin typeface="Bahnschrift" panose="020B0502040204020203" pitchFamily="34" charset="0"/>
              </a:rPr>
              <a:t>UML Definition</a:t>
            </a:r>
          </a:p>
          <a:p>
            <a:pPr marL="0" indent="0" rtl="0">
              <a:buNone/>
            </a:pPr>
            <a:r>
              <a:rPr lang="de-DE" sz="3200" dirty="0">
                <a:solidFill>
                  <a:schemeClr val="bg1"/>
                </a:solidFill>
                <a:effectLst/>
                <a:latin typeface="Bahnschrift" panose="020B0502040204020203" pitchFamily="34" charset="0"/>
              </a:rPr>
              <a:t>Die Unified Modeling Language – meist als UML abgekürzt – ist eine grafische Modellierungssprache zur Spezifikation, Dokumentation und Visualisierung von Software-Systemen. Sie bietet verschiedene Diagrammtypen für die Analyse von Strukturen, die Bestimmung von Objektinteraktionen und das Verhaltensdesign von Systemen.</a:t>
            </a:r>
          </a:p>
          <a:p>
            <a:endParaRPr lang="de-DE" dirty="0"/>
          </a:p>
        </p:txBody>
      </p:sp>
    </p:spTree>
    <p:extLst>
      <p:ext uri="{BB962C8B-B14F-4D97-AF65-F5344CB8AC3E}">
        <p14:creationId xmlns:p14="http://schemas.microsoft.com/office/powerpoint/2010/main" val="1893113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FDF05C5A-4791-46D1-B580-CBB3C457A4FD}"/>
              </a:ext>
            </a:extLst>
          </p:cNvPr>
          <p:cNvPicPr>
            <a:picLocks noGrp="1" noChangeAspect="1"/>
          </p:cNvPicPr>
          <p:nvPr>
            <p:ph idx="1"/>
          </p:nvPr>
        </p:nvPicPr>
        <p:blipFill>
          <a:blip r:embed="rId2"/>
          <a:stretch>
            <a:fillRect/>
          </a:stretch>
        </p:blipFill>
        <p:spPr>
          <a:xfrm>
            <a:off x="1178767" y="952872"/>
            <a:ext cx="9834465" cy="5475543"/>
          </a:xfrm>
          <a:effectLst>
            <a:outerShdw blurRad="50800" dist="114300" dir="2700000" algn="tl" rotWithShape="0">
              <a:prstClr val="black">
                <a:alpha val="40000"/>
              </a:prstClr>
            </a:outerShdw>
          </a:effectLst>
        </p:spPr>
      </p:pic>
      <p:sp>
        <p:nvSpPr>
          <p:cNvPr id="6" name="Textfeld 5">
            <a:extLst>
              <a:ext uri="{FF2B5EF4-FFF2-40B4-BE49-F238E27FC236}">
                <a16:creationId xmlns:a16="http://schemas.microsoft.com/office/drawing/2014/main" id="{0451CBD8-D257-40CC-9319-994BC3B87716}"/>
              </a:ext>
            </a:extLst>
          </p:cNvPr>
          <p:cNvSpPr txBox="1"/>
          <p:nvPr/>
        </p:nvSpPr>
        <p:spPr>
          <a:xfrm>
            <a:off x="3498978" y="172993"/>
            <a:ext cx="5756988" cy="646331"/>
          </a:xfrm>
          <a:prstGeom prst="rect">
            <a:avLst/>
          </a:prstGeom>
          <a:noFill/>
        </p:spPr>
        <p:txBody>
          <a:bodyPr wrap="square" rtlCol="0">
            <a:spAutoFit/>
          </a:bodyPr>
          <a:lstStyle/>
          <a:p>
            <a:r>
              <a:rPr lang="de-DE" sz="3600" dirty="0">
                <a:solidFill>
                  <a:schemeClr val="bg1"/>
                </a:solidFill>
              </a:rPr>
              <a:t>Diagrammtypen UML</a:t>
            </a:r>
          </a:p>
        </p:txBody>
      </p:sp>
    </p:spTree>
    <p:extLst>
      <p:ext uri="{BB962C8B-B14F-4D97-AF65-F5344CB8AC3E}">
        <p14:creationId xmlns:p14="http://schemas.microsoft.com/office/powerpoint/2010/main" val="1266168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B31617A-9A42-4A70-B345-EA452FDA445D}"/>
              </a:ext>
            </a:extLst>
          </p:cNvPr>
          <p:cNvSpPr>
            <a:spLocks noGrp="1"/>
          </p:cNvSpPr>
          <p:nvPr>
            <p:ph idx="1"/>
          </p:nvPr>
        </p:nvSpPr>
        <p:spPr>
          <a:xfrm>
            <a:off x="665551" y="578497"/>
            <a:ext cx="10680474" cy="5943599"/>
          </a:xfrm>
          <a:effectLst>
            <a:outerShdw blurRad="50800" dist="63500" dir="2700000" algn="tl" rotWithShape="0">
              <a:schemeClr val="tx1">
                <a:alpha val="52000"/>
              </a:schemeClr>
            </a:outerShdw>
          </a:effectLst>
        </p:spPr>
        <p:txBody>
          <a:bodyPr>
            <a:normAutofit/>
          </a:bodyPr>
          <a:lstStyle/>
          <a:p>
            <a:pPr marL="0" indent="0" rtl="0">
              <a:buNone/>
            </a:pPr>
            <a:r>
              <a:rPr lang="de-DE" sz="3600" b="1" dirty="0">
                <a:solidFill>
                  <a:schemeClr val="bg1"/>
                </a:solidFill>
                <a:effectLst/>
                <a:latin typeface="Bahnschrift" panose="020B0502040204020203" pitchFamily="34" charset="0"/>
              </a:rPr>
              <a:t>Folgende Strukturdiagramme gibt es:</a:t>
            </a:r>
            <a:endParaRPr lang="de-DE" sz="3200" dirty="0">
              <a:solidFill>
                <a:schemeClr val="bg1"/>
              </a:solidFill>
              <a:effectLst/>
              <a:latin typeface="Bahnschrift" panose="020B0502040204020203" pitchFamily="34" charset="0"/>
            </a:endParaRPr>
          </a:p>
          <a:p>
            <a:pPr rtl="0">
              <a:buFont typeface="Arial" panose="020B0604020202020204" pitchFamily="34" charset="0"/>
              <a:buChar char="•"/>
            </a:pPr>
            <a:r>
              <a:rPr lang="de-DE" sz="3200" dirty="0">
                <a:solidFill>
                  <a:schemeClr val="bg1"/>
                </a:solidFill>
                <a:latin typeface="Bahnschrift" panose="020B0502040204020203" pitchFamily="34" charset="0"/>
              </a:rPr>
              <a:t>Klassendiagramm</a:t>
            </a:r>
          </a:p>
          <a:p>
            <a:pPr rtl="0">
              <a:buFont typeface="Arial" panose="020B0604020202020204" pitchFamily="34" charset="0"/>
              <a:buChar char="•"/>
            </a:pPr>
            <a:r>
              <a:rPr lang="de-DE" sz="3200" dirty="0">
                <a:solidFill>
                  <a:schemeClr val="bg1"/>
                </a:solidFill>
                <a:latin typeface="Bahnschrift" panose="020B0502040204020203" pitchFamily="34" charset="0"/>
              </a:rPr>
              <a:t>Objektdiagramm</a:t>
            </a:r>
          </a:p>
          <a:p>
            <a:pPr rtl="0">
              <a:buFont typeface="Arial" panose="020B0604020202020204" pitchFamily="34" charset="0"/>
              <a:buChar char="•"/>
            </a:pPr>
            <a:r>
              <a:rPr lang="de-DE" sz="3200" dirty="0">
                <a:solidFill>
                  <a:schemeClr val="bg1"/>
                </a:solidFill>
                <a:latin typeface="Bahnschrift" panose="020B0502040204020203" pitchFamily="34" charset="0"/>
              </a:rPr>
              <a:t>Kompositionsstrukturdiagramm</a:t>
            </a:r>
          </a:p>
          <a:p>
            <a:pPr rtl="0">
              <a:buFont typeface="Arial" panose="020B0604020202020204" pitchFamily="34" charset="0"/>
              <a:buChar char="•"/>
            </a:pPr>
            <a:r>
              <a:rPr lang="de-DE" sz="3200" dirty="0">
                <a:solidFill>
                  <a:schemeClr val="bg1"/>
                </a:solidFill>
                <a:latin typeface="Bahnschrift" panose="020B0502040204020203" pitchFamily="34" charset="0"/>
              </a:rPr>
              <a:t>Komponentendiagramm</a:t>
            </a:r>
          </a:p>
          <a:p>
            <a:pPr rtl="0">
              <a:buFont typeface="Arial" panose="020B0604020202020204" pitchFamily="34" charset="0"/>
              <a:buChar char="•"/>
            </a:pPr>
            <a:r>
              <a:rPr lang="de-DE" sz="3200" dirty="0">
                <a:solidFill>
                  <a:schemeClr val="bg1"/>
                </a:solidFill>
                <a:latin typeface="Bahnschrift" panose="020B0502040204020203" pitchFamily="34" charset="0"/>
              </a:rPr>
              <a:t>Verteilungsdiagramm </a:t>
            </a:r>
          </a:p>
          <a:p>
            <a:pPr rtl="0">
              <a:buFont typeface="Arial" panose="020B0604020202020204" pitchFamily="34" charset="0"/>
              <a:buChar char="•"/>
            </a:pPr>
            <a:r>
              <a:rPr lang="de-DE" sz="3200" dirty="0">
                <a:solidFill>
                  <a:schemeClr val="bg1"/>
                </a:solidFill>
                <a:latin typeface="Bahnschrift" panose="020B0502040204020203" pitchFamily="34" charset="0"/>
              </a:rPr>
              <a:t>Paketdiagramm</a:t>
            </a:r>
          </a:p>
          <a:p>
            <a:pPr rtl="0">
              <a:buFont typeface="Arial" panose="020B0604020202020204" pitchFamily="34" charset="0"/>
              <a:buChar char="•"/>
            </a:pPr>
            <a:r>
              <a:rPr lang="de-DE" sz="3200" dirty="0">
                <a:solidFill>
                  <a:schemeClr val="bg1"/>
                </a:solidFill>
                <a:latin typeface="Bahnschrift" panose="020B0502040204020203" pitchFamily="34" charset="0"/>
              </a:rPr>
              <a:t>Profildiagramm</a:t>
            </a:r>
          </a:p>
          <a:p>
            <a:endParaRPr lang="de-DE" dirty="0"/>
          </a:p>
        </p:txBody>
      </p:sp>
    </p:spTree>
    <p:extLst>
      <p:ext uri="{BB962C8B-B14F-4D97-AF65-F5344CB8AC3E}">
        <p14:creationId xmlns:p14="http://schemas.microsoft.com/office/powerpoint/2010/main" val="3978274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DE0789A9-89D0-4A76-96CB-F355F391EFA7}"/>
              </a:ext>
            </a:extLst>
          </p:cNvPr>
          <p:cNvPicPr>
            <a:picLocks noGrp="1" noChangeAspect="1"/>
          </p:cNvPicPr>
          <p:nvPr>
            <p:ph idx="1"/>
          </p:nvPr>
        </p:nvPicPr>
        <p:blipFill>
          <a:blip r:embed="rId2"/>
          <a:stretch>
            <a:fillRect/>
          </a:stretch>
        </p:blipFill>
        <p:spPr>
          <a:xfrm>
            <a:off x="1848368" y="257285"/>
            <a:ext cx="8495263" cy="6343429"/>
          </a:xfrm>
          <a:effectLst>
            <a:outerShdw blurRad="50800" dist="114300" dir="2700000" algn="tl" rotWithShape="0">
              <a:schemeClr val="tx1">
                <a:alpha val="40000"/>
              </a:schemeClr>
            </a:outerShdw>
          </a:effectLst>
        </p:spPr>
      </p:pic>
    </p:spTree>
    <p:extLst>
      <p:ext uri="{BB962C8B-B14F-4D97-AF65-F5344CB8AC3E}">
        <p14:creationId xmlns:p14="http://schemas.microsoft.com/office/powerpoint/2010/main" val="1140955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12DDA00-3DB3-49B8-965D-EC5968514655}"/>
              </a:ext>
            </a:extLst>
          </p:cNvPr>
          <p:cNvPicPr>
            <a:picLocks noChangeAspect="1"/>
          </p:cNvPicPr>
          <p:nvPr/>
        </p:nvPicPr>
        <p:blipFill>
          <a:blip r:embed="rId2"/>
          <a:stretch>
            <a:fillRect/>
          </a:stretch>
        </p:blipFill>
        <p:spPr>
          <a:xfrm>
            <a:off x="6453922" y="1870787"/>
            <a:ext cx="5339248" cy="3116425"/>
          </a:xfrm>
          <a:prstGeom prst="rect">
            <a:avLst/>
          </a:prstGeom>
          <a:effectLst>
            <a:outerShdw blurRad="50800" dist="101600" dir="2700000" algn="tl" rotWithShape="0">
              <a:schemeClr val="tx1">
                <a:alpha val="40000"/>
              </a:schemeClr>
            </a:outerShdw>
          </a:effectLst>
        </p:spPr>
      </p:pic>
      <p:pic>
        <p:nvPicPr>
          <p:cNvPr id="4" name="Grafik 3">
            <a:extLst>
              <a:ext uri="{FF2B5EF4-FFF2-40B4-BE49-F238E27FC236}">
                <a16:creationId xmlns:a16="http://schemas.microsoft.com/office/drawing/2014/main" id="{BF233CB5-08CC-43EF-9E4D-5A3EADBA9042}"/>
              </a:ext>
            </a:extLst>
          </p:cNvPr>
          <p:cNvPicPr>
            <a:picLocks noChangeAspect="1"/>
          </p:cNvPicPr>
          <p:nvPr/>
        </p:nvPicPr>
        <p:blipFill>
          <a:blip r:embed="rId3"/>
          <a:stretch>
            <a:fillRect/>
          </a:stretch>
        </p:blipFill>
        <p:spPr>
          <a:xfrm>
            <a:off x="6457418" y="1870786"/>
            <a:ext cx="5335752" cy="3116426"/>
          </a:xfrm>
          <a:prstGeom prst="rect">
            <a:avLst/>
          </a:prstGeom>
          <a:effectLst>
            <a:outerShdw blurRad="50800" dist="127000" dir="2700000" algn="tl" rotWithShape="0">
              <a:schemeClr val="tx1">
                <a:alpha val="40000"/>
              </a:schemeClr>
            </a:outerShdw>
          </a:effectLst>
        </p:spPr>
      </p:pic>
      <p:sp>
        <p:nvSpPr>
          <p:cNvPr id="3" name="Inhaltsplatzhalter 2">
            <a:extLst>
              <a:ext uri="{FF2B5EF4-FFF2-40B4-BE49-F238E27FC236}">
                <a16:creationId xmlns:a16="http://schemas.microsoft.com/office/drawing/2014/main" id="{A1AEE22C-1DC5-44EA-98A3-F215E7299ED7}"/>
              </a:ext>
            </a:extLst>
          </p:cNvPr>
          <p:cNvSpPr>
            <a:spLocks noGrp="1"/>
          </p:cNvSpPr>
          <p:nvPr>
            <p:ph idx="1"/>
          </p:nvPr>
        </p:nvSpPr>
        <p:spPr>
          <a:xfrm>
            <a:off x="541176" y="233265"/>
            <a:ext cx="12005388" cy="6624735"/>
          </a:xfrm>
          <a:effectLst>
            <a:outerShdw blurRad="50800" dist="50800" dir="2700000" algn="tl" rotWithShape="0">
              <a:schemeClr val="tx1">
                <a:alpha val="60000"/>
              </a:schemeClr>
            </a:outerShdw>
          </a:effectLst>
        </p:spPr>
        <p:txBody>
          <a:bodyPr>
            <a:normAutofit/>
          </a:bodyPr>
          <a:lstStyle/>
          <a:p>
            <a:pPr marL="0" indent="0" rtl="0">
              <a:buNone/>
            </a:pPr>
            <a:r>
              <a:rPr lang="de-DE" sz="3200" b="1" dirty="0">
                <a:solidFill>
                  <a:schemeClr val="bg1"/>
                </a:solidFill>
                <a:effectLst/>
                <a:latin typeface="Bahnschrift" panose="020B0502040204020203" pitchFamily="34" charset="0"/>
              </a:rPr>
              <a:t>Verhaltensdiagramme</a:t>
            </a:r>
            <a:endParaRPr lang="de-DE" sz="2800" dirty="0">
              <a:solidFill>
                <a:schemeClr val="bg1"/>
              </a:solidFill>
              <a:effectLst/>
              <a:latin typeface="Bahnschrift" panose="020B0502040204020203" pitchFamily="34" charset="0"/>
            </a:endParaRPr>
          </a:p>
          <a:p>
            <a:pPr rtl="0">
              <a:buFont typeface="Arial" panose="020B0604020202020204" pitchFamily="34" charset="0"/>
              <a:buChar char="•"/>
            </a:pPr>
            <a:r>
              <a:rPr lang="de-DE" sz="3200" dirty="0">
                <a:solidFill>
                  <a:schemeClr val="bg1"/>
                </a:solidFill>
                <a:effectLst/>
                <a:latin typeface="Bahnschrift" panose="020B0502040204020203" pitchFamily="34" charset="0"/>
              </a:rPr>
              <a:t>Aktivitätsdiagramm</a:t>
            </a:r>
            <a:endParaRPr lang="de-DE" sz="3200" dirty="0">
              <a:solidFill>
                <a:schemeClr val="bg1"/>
              </a:solidFill>
              <a:latin typeface="Bahnschrift" panose="020B0502040204020203" pitchFamily="34" charset="0"/>
            </a:endParaRPr>
          </a:p>
          <a:p>
            <a:pPr rtl="0">
              <a:buFont typeface="Arial" panose="020B0604020202020204" pitchFamily="34" charset="0"/>
              <a:buChar char="•"/>
            </a:pPr>
            <a:r>
              <a:rPr lang="de-DE" sz="3200" dirty="0">
                <a:solidFill>
                  <a:schemeClr val="bg1"/>
                </a:solidFill>
                <a:effectLst/>
                <a:latin typeface="Bahnschrift" panose="020B0502040204020203" pitchFamily="34" charset="0"/>
              </a:rPr>
              <a:t>Anwendungsfalldiagramm</a:t>
            </a:r>
            <a:r>
              <a:rPr lang="de-DE" sz="3200" dirty="0">
                <a:solidFill>
                  <a:schemeClr val="bg1"/>
                </a:solidFill>
                <a:latin typeface="Bahnschrift" panose="020B0502040204020203" pitchFamily="34" charset="0"/>
              </a:rPr>
              <a:t>  </a:t>
            </a:r>
          </a:p>
          <a:p>
            <a:pPr rtl="0">
              <a:buFont typeface="Arial" panose="020B0604020202020204" pitchFamily="34" charset="0"/>
              <a:buChar char="•"/>
            </a:pPr>
            <a:r>
              <a:rPr lang="de-DE" sz="3200" dirty="0">
                <a:solidFill>
                  <a:schemeClr val="bg1"/>
                </a:solidFill>
                <a:effectLst/>
                <a:latin typeface="Bahnschrift" panose="020B0502040204020203" pitchFamily="34" charset="0"/>
              </a:rPr>
              <a:t>Interaktionsübersichtsdiagramm</a:t>
            </a:r>
            <a:endParaRPr lang="de-DE" sz="3200" dirty="0">
              <a:solidFill>
                <a:schemeClr val="bg1"/>
              </a:solidFill>
              <a:latin typeface="Bahnschrift" panose="020B0502040204020203" pitchFamily="34" charset="0"/>
            </a:endParaRPr>
          </a:p>
          <a:p>
            <a:pPr rtl="0">
              <a:buFont typeface="Arial" panose="020B0604020202020204" pitchFamily="34" charset="0"/>
              <a:buChar char="•"/>
            </a:pPr>
            <a:r>
              <a:rPr lang="de-DE" sz="3200" dirty="0">
                <a:solidFill>
                  <a:schemeClr val="bg1"/>
                </a:solidFill>
                <a:effectLst/>
                <a:latin typeface="Bahnschrift" panose="020B0502040204020203" pitchFamily="34" charset="0"/>
              </a:rPr>
              <a:t>Kommunikationsdiagramm</a:t>
            </a:r>
            <a:endParaRPr lang="de-DE" sz="3200" dirty="0">
              <a:solidFill>
                <a:schemeClr val="bg1"/>
              </a:solidFill>
              <a:latin typeface="Bahnschrift" panose="020B0502040204020203" pitchFamily="34" charset="0"/>
            </a:endParaRPr>
          </a:p>
          <a:p>
            <a:pPr rtl="0">
              <a:buFont typeface="Arial" panose="020B0604020202020204" pitchFamily="34" charset="0"/>
              <a:buChar char="•"/>
            </a:pPr>
            <a:r>
              <a:rPr lang="de-DE" sz="3200" dirty="0">
                <a:solidFill>
                  <a:schemeClr val="bg1"/>
                </a:solidFill>
                <a:effectLst/>
                <a:latin typeface="Bahnschrift" panose="020B0502040204020203" pitchFamily="34" charset="0"/>
              </a:rPr>
              <a:t>Sequenzdiagramm</a:t>
            </a:r>
            <a:endParaRPr lang="de-DE" sz="3200" dirty="0">
              <a:solidFill>
                <a:schemeClr val="bg1"/>
              </a:solidFill>
              <a:latin typeface="Bahnschrift" panose="020B0502040204020203" pitchFamily="34" charset="0"/>
            </a:endParaRPr>
          </a:p>
          <a:p>
            <a:pPr rtl="0">
              <a:buFont typeface="Arial" panose="020B0604020202020204" pitchFamily="34" charset="0"/>
              <a:buChar char="•"/>
            </a:pPr>
            <a:r>
              <a:rPr lang="de-DE" sz="3200" dirty="0">
                <a:solidFill>
                  <a:schemeClr val="bg1"/>
                </a:solidFill>
                <a:effectLst/>
                <a:latin typeface="Bahnschrift" panose="020B0502040204020203" pitchFamily="34" charset="0"/>
              </a:rPr>
              <a:t>Zeitverlaufsdiagramm</a:t>
            </a:r>
            <a:endParaRPr lang="de-DE" sz="3200" dirty="0">
              <a:solidFill>
                <a:schemeClr val="bg1"/>
              </a:solidFill>
              <a:latin typeface="Bahnschrift" panose="020B0502040204020203" pitchFamily="34" charset="0"/>
            </a:endParaRPr>
          </a:p>
          <a:p>
            <a:pPr rtl="0">
              <a:buFont typeface="Arial" panose="020B0604020202020204" pitchFamily="34" charset="0"/>
              <a:buChar char="•"/>
            </a:pPr>
            <a:r>
              <a:rPr lang="de-DE" sz="3200" dirty="0">
                <a:solidFill>
                  <a:schemeClr val="bg1"/>
                </a:solidFill>
                <a:latin typeface="Bahnschrift" panose="020B0502040204020203" pitchFamily="34" charset="0"/>
              </a:rPr>
              <a:t>Zustandsdiagramm</a:t>
            </a:r>
          </a:p>
          <a:p>
            <a:endParaRPr lang="de-DE" dirty="0"/>
          </a:p>
        </p:txBody>
      </p:sp>
    </p:spTree>
    <p:extLst>
      <p:ext uri="{BB962C8B-B14F-4D97-AF65-F5344CB8AC3E}">
        <p14:creationId xmlns:p14="http://schemas.microsoft.com/office/powerpoint/2010/main" val="354300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776F0750-1ADD-48A3-A349-BC56D9FA7AE2}"/>
              </a:ext>
            </a:extLst>
          </p:cNvPr>
          <p:cNvPicPr>
            <a:picLocks noGrp="1" noChangeAspect="1"/>
          </p:cNvPicPr>
          <p:nvPr>
            <p:ph idx="1"/>
          </p:nvPr>
        </p:nvPicPr>
        <p:blipFill>
          <a:blip r:embed="rId2"/>
          <a:stretch>
            <a:fillRect/>
          </a:stretch>
        </p:blipFill>
        <p:spPr>
          <a:xfrm>
            <a:off x="743669" y="1731617"/>
            <a:ext cx="10704661" cy="3394765"/>
          </a:xfrm>
          <a:effectLst>
            <a:outerShdw blurRad="50800" dist="177800" dir="2700000" algn="tl" rotWithShape="0">
              <a:schemeClr val="tx1">
                <a:alpha val="33000"/>
              </a:schemeClr>
            </a:outerShdw>
          </a:effectLst>
        </p:spPr>
      </p:pic>
    </p:spTree>
    <p:extLst>
      <p:ext uri="{BB962C8B-B14F-4D97-AF65-F5344CB8AC3E}">
        <p14:creationId xmlns:p14="http://schemas.microsoft.com/office/powerpoint/2010/main" val="1909652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E6714F1-DF94-4BF2-828D-A7DD78A2E451}"/>
              </a:ext>
            </a:extLst>
          </p:cNvPr>
          <p:cNvSpPr>
            <a:spLocks noGrp="1"/>
          </p:cNvSpPr>
          <p:nvPr>
            <p:ph idx="1"/>
          </p:nvPr>
        </p:nvSpPr>
        <p:spPr>
          <a:xfrm>
            <a:off x="161698" y="-573361"/>
            <a:ext cx="8534400" cy="3615267"/>
          </a:xfrm>
        </p:spPr>
        <p:txBody>
          <a:bodyPr>
            <a:noAutofit/>
          </a:bodyPr>
          <a:lstStyle/>
          <a:p>
            <a:pPr marL="0" indent="0">
              <a:buNone/>
            </a:pPr>
            <a:r>
              <a:rPr lang="de-DE" sz="3200" b="1" dirty="0">
                <a:solidFill>
                  <a:schemeClr val="bg1"/>
                </a:solidFill>
                <a:effectLst/>
                <a:latin typeface="Bahnschrift" panose="020B0502040204020203" pitchFamily="34" charset="0"/>
              </a:rPr>
              <a:t>Aktivitätsdiagramm</a:t>
            </a:r>
            <a:br>
              <a:rPr lang="de-DE" dirty="0">
                <a:solidFill>
                  <a:schemeClr val="bg1"/>
                </a:solidFill>
                <a:latin typeface="Bahnschrift" panose="020B0502040204020203" pitchFamily="34" charset="0"/>
              </a:rPr>
            </a:br>
            <a:r>
              <a:rPr lang="de-DE" b="0" i="0" dirty="0">
                <a:solidFill>
                  <a:schemeClr val="bg1"/>
                </a:solidFill>
                <a:effectLst/>
                <a:latin typeface="Bahnschrift" panose="020B0502040204020203" pitchFamily="34" charset="0"/>
              </a:rPr>
              <a:t>Ein Aktivitätsdiagramm ist eine grafische Darstellung von Aktivitäten und deren Abfolge in einem Prozess. Es verwendet Rechtecke für Aktivitäten, Pfeile für den Ablauf und Kreise für den Start und das Ende des Prozesses. Verzweigungen zeigen Entscheidungspunkte an, während Verschmelzungspunkte verschiedene Pfade wieder zusammenführen.</a:t>
            </a:r>
            <a:endParaRPr lang="de-DE" dirty="0">
              <a:solidFill>
                <a:schemeClr val="bg1"/>
              </a:solidFill>
              <a:latin typeface="Bahnschrift" panose="020B0502040204020203" pitchFamily="34" charset="0"/>
            </a:endParaRPr>
          </a:p>
        </p:txBody>
      </p:sp>
      <p:sp>
        <p:nvSpPr>
          <p:cNvPr id="4" name="Textfeld 3">
            <a:extLst>
              <a:ext uri="{FF2B5EF4-FFF2-40B4-BE49-F238E27FC236}">
                <a16:creationId xmlns:a16="http://schemas.microsoft.com/office/drawing/2014/main" id="{8D675428-FBAB-42E9-BC9A-50B358E7C4DF}"/>
              </a:ext>
            </a:extLst>
          </p:cNvPr>
          <p:cNvSpPr txBox="1"/>
          <p:nvPr/>
        </p:nvSpPr>
        <p:spPr>
          <a:xfrm>
            <a:off x="161698" y="2290227"/>
            <a:ext cx="10356980" cy="1138773"/>
          </a:xfrm>
          <a:prstGeom prst="rect">
            <a:avLst/>
          </a:prstGeom>
          <a:noFill/>
        </p:spPr>
        <p:txBody>
          <a:bodyPr wrap="square" rtlCol="0">
            <a:spAutoFit/>
          </a:bodyPr>
          <a:lstStyle/>
          <a:p>
            <a:pPr marL="0" indent="0" rtl="0">
              <a:buNone/>
            </a:pPr>
            <a:r>
              <a:rPr lang="de-DE" sz="3200" b="1" dirty="0">
                <a:solidFill>
                  <a:schemeClr val="bg1"/>
                </a:solidFill>
                <a:effectLst/>
                <a:latin typeface="Bahnschrift" panose="020B0502040204020203" pitchFamily="34" charset="0"/>
              </a:rPr>
              <a:t>Anwendungsfalldiagramm</a:t>
            </a:r>
            <a:endParaRPr lang="de-DE" sz="2800" dirty="0">
              <a:solidFill>
                <a:schemeClr val="bg1"/>
              </a:solidFill>
              <a:effectLst/>
              <a:latin typeface="Bahnschrift" panose="020B0502040204020203" pitchFamily="34" charset="0"/>
            </a:endParaRPr>
          </a:p>
          <a:p>
            <a:r>
              <a:rPr lang="de-DE" b="0" i="0" dirty="0">
                <a:solidFill>
                  <a:schemeClr val="bg1"/>
                </a:solidFill>
                <a:effectLst/>
                <a:latin typeface="Bahnschrift" panose="020B0502040204020203" pitchFamily="34" charset="0"/>
              </a:rPr>
              <a:t>Ein Anwendungsfalldiagramm zeigt, wie Benutzer (Akteure) mit einem System interagieren und welche Aufgaben (Anwendungsfälle) das System für sie ausführt.</a:t>
            </a:r>
            <a:endParaRPr lang="de-DE" dirty="0">
              <a:solidFill>
                <a:schemeClr val="bg1"/>
              </a:solidFill>
              <a:latin typeface="Bahnschrift" panose="020B0502040204020203" pitchFamily="34" charset="0"/>
            </a:endParaRPr>
          </a:p>
        </p:txBody>
      </p:sp>
      <p:sp>
        <p:nvSpPr>
          <p:cNvPr id="6" name="Textfeld 5">
            <a:extLst>
              <a:ext uri="{FF2B5EF4-FFF2-40B4-BE49-F238E27FC236}">
                <a16:creationId xmlns:a16="http://schemas.microsoft.com/office/drawing/2014/main" id="{0F0F5C73-B7D2-4DF3-8DFA-5467FE2699DB}"/>
              </a:ext>
            </a:extLst>
          </p:cNvPr>
          <p:cNvSpPr txBox="1"/>
          <p:nvPr/>
        </p:nvSpPr>
        <p:spPr>
          <a:xfrm>
            <a:off x="161698" y="5121771"/>
            <a:ext cx="10689804" cy="1415772"/>
          </a:xfrm>
          <a:prstGeom prst="rect">
            <a:avLst/>
          </a:prstGeom>
          <a:noFill/>
        </p:spPr>
        <p:txBody>
          <a:bodyPr wrap="square" rtlCol="0">
            <a:spAutoFit/>
          </a:bodyPr>
          <a:lstStyle/>
          <a:p>
            <a:pPr marL="0" indent="0" rtl="0">
              <a:buNone/>
            </a:pPr>
            <a:r>
              <a:rPr lang="de-DE" sz="3200" b="1" dirty="0">
                <a:solidFill>
                  <a:schemeClr val="bg1"/>
                </a:solidFill>
                <a:latin typeface="Bahnschrift" panose="020B0502040204020203" pitchFamily="34" charset="0"/>
              </a:rPr>
              <a:t>Kommunikationsdiagramm</a:t>
            </a:r>
            <a:endParaRPr lang="de-DE" sz="2800" dirty="0">
              <a:solidFill>
                <a:schemeClr val="bg1"/>
              </a:solidFill>
              <a:effectLst/>
              <a:latin typeface="Bahnschrift" panose="020B0502040204020203" pitchFamily="34" charset="0"/>
            </a:endParaRPr>
          </a:p>
          <a:p>
            <a:r>
              <a:rPr lang="de-DE" b="0" i="0" dirty="0">
                <a:solidFill>
                  <a:schemeClr val="bg1"/>
                </a:solidFill>
                <a:effectLst/>
                <a:latin typeface="Bahnschrift" panose="020B0502040204020203" pitchFamily="34" charset="0"/>
              </a:rPr>
              <a:t>Ein Kommunikationsdiagramm ist eine UML-Diagrammart, die die Kommunikation und Interaktion zwischen Objekten oder Teilen eines Systems visualisiert. Es zeigt, wie Nachrichten zwischen den Objekten fließen und hilft dabei, die Beziehungen und Abhängigkeiten zwischen ihnen zu verstehen.</a:t>
            </a:r>
            <a:endParaRPr lang="de-DE" dirty="0">
              <a:solidFill>
                <a:schemeClr val="bg1"/>
              </a:solidFill>
              <a:latin typeface="Bahnschrift" panose="020B0502040204020203" pitchFamily="34" charset="0"/>
            </a:endParaRPr>
          </a:p>
        </p:txBody>
      </p:sp>
      <p:sp>
        <p:nvSpPr>
          <p:cNvPr id="7" name="Textfeld 6">
            <a:extLst>
              <a:ext uri="{FF2B5EF4-FFF2-40B4-BE49-F238E27FC236}">
                <a16:creationId xmlns:a16="http://schemas.microsoft.com/office/drawing/2014/main" id="{FC7B6569-8BB8-4926-8751-EABD758A852F}"/>
              </a:ext>
            </a:extLst>
          </p:cNvPr>
          <p:cNvSpPr txBox="1"/>
          <p:nvPr/>
        </p:nvSpPr>
        <p:spPr>
          <a:xfrm>
            <a:off x="161698" y="3429000"/>
            <a:ext cx="10689804" cy="1692771"/>
          </a:xfrm>
          <a:prstGeom prst="rect">
            <a:avLst/>
          </a:prstGeom>
          <a:noFill/>
        </p:spPr>
        <p:txBody>
          <a:bodyPr wrap="square" rtlCol="0">
            <a:spAutoFit/>
          </a:bodyPr>
          <a:lstStyle/>
          <a:p>
            <a:pPr marL="0" indent="0" rtl="0">
              <a:buNone/>
            </a:pPr>
            <a:r>
              <a:rPr lang="de-DE" sz="3200" b="1" dirty="0">
                <a:solidFill>
                  <a:schemeClr val="bg1"/>
                </a:solidFill>
                <a:effectLst/>
                <a:latin typeface="Bahnschrift" panose="020B0502040204020203" pitchFamily="34" charset="0"/>
              </a:rPr>
              <a:t>Interaktionsübersichtsdiagramm</a:t>
            </a:r>
            <a:endParaRPr lang="de-DE" sz="2800" b="1" dirty="0">
              <a:solidFill>
                <a:schemeClr val="bg1"/>
              </a:solidFill>
              <a:effectLst/>
              <a:latin typeface="Bahnschrift" panose="020B0502040204020203" pitchFamily="34" charset="0"/>
            </a:endParaRPr>
          </a:p>
          <a:p>
            <a:r>
              <a:rPr lang="de-DE" i="0" dirty="0">
                <a:solidFill>
                  <a:schemeClr val="bg1"/>
                </a:solidFill>
                <a:effectLst/>
                <a:latin typeface="Bahnschrift" panose="020B0502040204020203" pitchFamily="34" charset="0"/>
              </a:rPr>
              <a:t>Ein Interaktionsübersichtsdiagramm ist eine UML-Diagrammart, die die Interaktionen zwischen verschiedenen Teilen eines Systems oder zwischen mehreren Systemen in einer kompakten Weise darstellt. Es kombiniert Sequenzdiagramme, Aktivitätsdiagramme und Zustandsdiagramme, um den Überblick über komplexe Interaktionen zu bieten.</a:t>
            </a:r>
            <a:endParaRPr lang="de-DE"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149882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A0A026F-943A-4A8B-9A08-3ED3ED18090A}"/>
              </a:ext>
            </a:extLst>
          </p:cNvPr>
          <p:cNvSpPr>
            <a:spLocks noGrp="1"/>
          </p:cNvSpPr>
          <p:nvPr>
            <p:ph idx="1"/>
          </p:nvPr>
        </p:nvSpPr>
        <p:spPr>
          <a:xfrm>
            <a:off x="129319" y="-181709"/>
            <a:ext cx="11765696" cy="5042876"/>
          </a:xfrm>
        </p:spPr>
        <p:txBody>
          <a:bodyPr>
            <a:normAutofit/>
          </a:bodyPr>
          <a:lstStyle/>
          <a:p>
            <a:pPr marL="0" indent="0">
              <a:lnSpc>
                <a:spcPct val="120000"/>
              </a:lnSpc>
              <a:buNone/>
            </a:pPr>
            <a:r>
              <a:rPr lang="de-DE" sz="2800" b="1" dirty="0">
                <a:solidFill>
                  <a:schemeClr val="bg1"/>
                </a:solidFill>
                <a:effectLst/>
                <a:latin typeface="Bahnschrift" panose="020B0502040204020203" pitchFamily="34" charset="0"/>
              </a:rPr>
              <a:t>Sequenzdiagramm</a:t>
            </a:r>
            <a:endParaRPr lang="de-DE" sz="2800" b="1" dirty="0">
              <a:solidFill>
                <a:schemeClr val="bg1"/>
              </a:solidFill>
              <a:latin typeface="Bahnschrift" panose="020B0502040204020203" pitchFamily="34" charset="0"/>
            </a:endParaRPr>
          </a:p>
          <a:p>
            <a:pPr marL="0" indent="0">
              <a:lnSpc>
                <a:spcPct val="120000"/>
              </a:lnSpc>
              <a:buNone/>
            </a:pPr>
            <a:r>
              <a:rPr lang="de-DE" sz="1800" b="0" i="0" dirty="0">
                <a:solidFill>
                  <a:schemeClr val="bg1"/>
                </a:solidFill>
                <a:effectLst/>
                <a:latin typeface="Bahnschrift" panose="020B0502040204020203" pitchFamily="34" charset="0"/>
              </a:rPr>
              <a:t>Ein Sequenzdiagramm ist eine UML-Diagrammart, die die zeitliche Abfolge von Nachrichten und Interaktionen zwischen Objekten oder Komponenten in einem System darstellt. Es zeigt, wie diese Elemente miteinander kommunizieren und ermöglicht die Visualisierung von Prozessabläufen und Verhalten.</a:t>
            </a:r>
            <a:endParaRPr lang="de-DE" sz="1800" b="1" dirty="0">
              <a:solidFill>
                <a:schemeClr val="bg1"/>
              </a:solidFill>
              <a:latin typeface="Bahnschrift" panose="020B0502040204020203" pitchFamily="34" charset="0"/>
            </a:endParaRPr>
          </a:p>
          <a:p>
            <a:pPr marL="0" indent="0">
              <a:lnSpc>
                <a:spcPct val="120000"/>
              </a:lnSpc>
              <a:buNone/>
            </a:pPr>
            <a:r>
              <a:rPr lang="de-DE" sz="2800" b="1" i="0" dirty="0">
                <a:solidFill>
                  <a:schemeClr val="bg1"/>
                </a:solidFill>
                <a:effectLst/>
                <a:latin typeface="Bahnschrift" panose="020B0502040204020203" pitchFamily="34" charset="0"/>
              </a:rPr>
              <a:t>Zeitverlaufsdiagramm</a:t>
            </a:r>
            <a:br>
              <a:rPr lang="de-DE" sz="1800" dirty="0">
                <a:latin typeface="Bahnschrift" panose="020B0502040204020203" pitchFamily="34" charset="0"/>
              </a:rPr>
            </a:br>
            <a:r>
              <a:rPr lang="de-DE" sz="1800" i="0" dirty="0">
                <a:solidFill>
                  <a:schemeClr val="bg1"/>
                </a:solidFill>
                <a:effectLst/>
                <a:latin typeface="Bahnschrift" panose="020B0502040204020203" pitchFamily="34" charset="0"/>
              </a:rPr>
              <a:t>Ein Zeitverlaufsdiagramm, auch als Zeitachsendiagramm bekannt, ist eine graphische Darstellung, die den Verlauf von Daten, Ereignissen oder Prozessen über einen bestimmten Zeitraum hinweg zeigt. Es besteht aus einer horizontalen Zeitachse und einer vertikalen Achse, auf der Werte, Ereignisse oder Trends entlang der Zeitachse markiert werden. Dieses Diagramm wird verwendet, um Muster, Trends und Zusammenhänge in den Daten zu erkennen und sie für Analysen oder Entscheidungsfindungen leichter verständlich zu machen. Zeitverlaufsdiagramme sind in verschiedenen Bereichen wie Wissenschaft, Technik, Wirtschaft und Statistik nützlich, um zeitliche Entwicklungen zu veranschaulichen und zu interpretieren.</a:t>
            </a:r>
            <a:endParaRPr lang="de-DE" sz="1800" dirty="0">
              <a:solidFill>
                <a:schemeClr val="bg1"/>
              </a:solidFill>
              <a:latin typeface="Bahnschrift" panose="020B0502040204020203" pitchFamily="34" charset="0"/>
            </a:endParaRPr>
          </a:p>
        </p:txBody>
      </p:sp>
      <p:sp>
        <p:nvSpPr>
          <p:cNvPr id="4" name="Textfeld 3">
            <a:extLst>
              <a:ext uri="{FF2B5EF4-FFF2-40B4-BE49-F238E27FC236}">
                <a16:creationId xmlns:a16="http://schemas.microsoft.com/office/drawing/2014/main" id="{D63C9CEE-2634-4D4A-9E66-6327A7FD53B6}"/>
              </a:ext>
            </a:extLst>
          </p:cNvPr>
          <p:cNvSpPr txBox="1"/>
          <p:nvPr/>
        </p:nvSpPr>
        <p:spPr>
          <a:xfrm>
            <a:off x="129319" y="4861167"/>
            <a:ext cx="11601573" cy="1908215"/>
          </a:xfrm>
          <a:prstGeom prst="rect">
            <a:avLst/>
          </a:prstGeom>
          <a:noFill/>
        </p:spPr>
        <p:txBody>
          <a:bodyPr wrap="square" rtlCol="0">
            <a:spAutoFit/>
          </a:bodyPr>
          <a:lstStyle/>
          <a:p>
            <a:r>
              <a:rPr lang="de-DE" sz="2800" b="1" dirty="0">
                <a:solidFill>
                  <a:schemeClr val="bg1"/>
                </a:solidFill>
                <a:latin typeface="Bahnschrift" panose="020B0502040204020203" pitchFamily="34" charset="0"/>
              </a:rPr>
              <a:t>Zustandsdiagramm</a:t>
            </a:r>
          </a:p>
          <a:p>
            <a:r>
              <a:rPr lang="de-DE" b="0" i="0" dirty="0">
                <a:solidFill>
                  <a:schemeClr val="bg1"/>
                </a:solidFill>
                <a:effectLst/>
                <a:latin typeface="Bahnschrift" panose="020B0502040204020203" pitchFamily="34" charset="0"/>
              </a:rPr>
              <a:t>Ein Zustandsdiagramm ist eine grafische Darstellung, die die möglichen Zustände eines Systems oder Objekts sowie die Übergänge zwischen diesen Zuständen zeigt. Es wird oft in der Softwareentwicklung, Systemtechnik und Modellierung verwendet, um das Verhalten eines Systems oder Prozesses zu visualisieren und zu analysieren.</a:t>
            </a:r>
            <a:endParaRPr lang="de-DE" sz="1800" dirty="0">
              <a:solidFill>
                <a:schemeClr val="bg1"/>
              </a:solidFill>
              <a:latin typeface="Bahnschrift" panose="020B0502040204020203" pitchFamily="34" charset="0"/>
            </a:endParaRPr>
          </a:p>
          <a:p>
            <a:endParaRPr lang="de-DE" dirty="0"/>
          </a:p>
        </p:txBody>
      </p:sp>
    </p:spTree>
    <p:extLst>
      <p:ext uri="{BB962C8B-B14F-4D97-AF65-F5344CB8AC3E}">
        <p14:creationId xmlns:p14="http://schemas.microsoft.com/office/powerpoint/2010/main" val="3178757417"/>
      </p:ext>
    </p:extLst>
  </p:cSld>
  <p:clrMapOvr>
    <a:masterClrMapping/>
  </p:clrMapOvr>
</p:sld>
</file>

<file path=ppt/theme/theme1.xml><?xml version="1.0" encoding="utf-8"?>
<a:theme xmlns:a="http://schemas.openxmlformats.org/drawingml/2006/main" name="Segment">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033DEB03B7FC84295A6343ED3D94313" ma:contentTypeVersion="13" ma:contentTypeDescription="Ein neues Dokument erstellen." ma:contentTypeScope="" ma:versionID="a999482e8bacb7f6fb52c13c5855db3c">
  <xsd:schema xmlns:xsd="http://www.w3.org/2001/XMLSchema" xmlns:xs="http://www.w3.org/2001/XMLSchema" xmlns:p="http://schemas.microsoft.com/office/2006/metadata/properties" xmlns:ns2="6f9fc43e-dc08-416c-ba7b-56d0a0e21260" xmlns:ns3="4deee408-f0b9-4f21-9bc6-00d984c1b104" targetNamespace="http://schemas.microsoft.com/office/2006/metadata/properties" ma:root="true" ma:fieldsID="c08bc28a81ee1238e234bcd0c0841d1a" ns2:_="" ns3:_="">
    <xsd:import namespace="6f9fc43e-dc08-416c-ba7b-56d0a0e21260"/>
    <xsd:import namespace="4deee408-f0b9-4f21-9bc6-00d984c1b10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9fc43e-dc08-416c-ba7b-56d0a0e212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Bildmarkierungen" ma:readOnly="false" ma:fieldId="{5cf76f15-5ced-4ddc-b409-7134ff3c332f}" ma:taxonomyMulti="true" ma:sspId="8af48a06-ed4b-42ab-a976-5013053131ad"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eee408-f0b9-4f21-9bc6-00d984c1b104" elementFormDefault="qualified">
    <xsd:import namespace="http://schemas.microsoft.com/office/2006/documentManagement/types"/>
    <xsd:import namespace="http://schemas.microsoft.com/office/infopath/2007/PartnerControls"/>
    <xsd:element name="SharedWithUsers" ma:index="11"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Freigegeben für - Details" ma:internalName="SharedWithDetails" ma:readOnly="true">
      <xsd:simpleType>
        <xsd:restriction base="dms:Note">
          <xsd:maxLength value="255"/>
        </xsd:restriction>
      </xsd:simpleType>
    </xsd:element>
    <xsd:element name="TaxCatchAll" ma:index="15" nillable="true" ma:displayName="Taxonomy Catch All Column" ma:hidden="true" ma:list="{4d2771fa-4ddc-4627-ab9b-a09b9de6fbd2}" ma:internalName="TaxCatchAll" ma:showField="CatchAllData" ma:web="4deee408-f0b9-4f21-9bc6-00d984c1b10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109DA5-5348-49E6-96A4-7025599F9839}"/>
</file>

<file path=customXml/itemProps2.xml><?xml version="1.0" encoding="utf-8"?>
<ds:datastoreItem xmlns:ds="http://schemas.openxmlformats.org/officeDocument/2006/customXml" ds:itemID="{45B4CAE0-D59A-456B-A4C1-CF2BA715039C}"/>
</file>

<file path=docProps/app.xml><?xml version="1.0" encoding="utf-8"?>
<Properties xmlns="http://schemas.openxmlformats.org/officeDocument/2006/extended-properties" xmlns:vt="http://schemas.openxmlformats.org/officeDocument/2006/docPropsVTypes">
  <Template>Slice</Template>
  <TotalTime>0</TotalTime>
  <Words>424</Words>
  <Application>Microsoft Office PowerPoint</Application>
  <PresentationFormat>Breitbild</PresentationFormat>
  <Paragraphs>32</Paragraphs>
  <Slides>9</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Arial</vt:lpstr>
      <vt:lpstr>Bahnschrift</vt:lpstr>
      <vt:lpstr>Century Gothic</vt:lpstr>
      <vt:lpstr>Wingdings 3</vt:lpstr>
      <vt:lpstr>Segment</vt:lpstr>
      <vt:lpstr>UML-DIagramme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UML-DIagramme</dc:title>
  <dc:creator>Aytekin Kaya</dc:creator>
  <cp:lastModifiedBy>Aytekin Kaya</cp:lastModifiedBy>
  <cp:revision>9</cp:revision>
  <dcterms:created xsi:type="dcterms:W3CDTF">2023-09-07T08:14:57Z</dcterms:created>
  <dcterms:modified xsi:type="dcterms:W3CDTF">2023-09-12T06:32:49Z</dcterms:modified>
</cp:coreProperties>
</file>