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EB132-D450-4739-99FB-571A178CB189}" type="datetimeFigureOut">
              <a:rPr lang="de-DE" smtClean="0"/>
              <a:t>07.09.2023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52D5B9-77E1-420E-919F-FFB4A72ABFF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86503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IBM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ptrends.com/bpt/wp-content/uploads/2015-BPT-Survey-Report.pdf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 15. Juli 2013 wurde die BPMN 2.0.1 in der ISO/IEC 19510:2013 zum internationalen Standard erhoben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2D5B9-77E1-420E-919F-FFB4A72ABFF2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297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Die BPMN wurde ab 2001 durch den </a:t>
            </a:r>
            <a:r>
              <a:rPr lang="de-DE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IBM"/>
              </a:rPr>
              <a:t>IBM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-Mitarbeiter Stephen A. White erarbeitet und 2004 von der </a:t>
            </a:r>
            <a:r>
              <a:rPr lang="de-DE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Business </a:t>
            </a:r>
            <a:r>
              <a:rPr lang="de-DE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lang="de-DE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Management Initiative</a:t>
            </a:r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(BPMI) veröffentlicht, einer Organisation, die Standards im Bereich der Geschäftsprozessmodellierung definiert hatte</a:t>
            </a:r>
          </a:p>
          <a:p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de-DE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r>
              <a:rPr lang="de-DE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Am 15. Juli 2013 wurde die BPMN 2.0.1 in der ISO/IEC 19510:2013 zum internationalen Standard erhoben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2D5B9-77E1-420E-919F-FFB4A72ABFF2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08391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de-DE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de-DE" b="0" i="0" u="none" strike="noStrike" dirty="0">
                <a:solidFill>
                  <a:srgbClr val="AB4200"/>
                </a:solidFill>
                <a:effectLst/>
                <a:latin typeface="Graphik"/>
                <a:hlinkClick r:id="rId3"/>
              </a:rPr>
              <a:t>Eine von </a:t>
            </a:r>
            <a:r>
              <a:rPr lang="de-DE" b="0" i="0" u="none" strike="noStrike" dirty="0" err="1">
                <a:solidFill>
                  <a:srgbClr val="AB4200"/>
                </a:solidFill>
                <a:effectLst/>
                <a:latin typeface="Graphik"/>
                <a:hlinkClick r:id="rId3"/>
              </a:rPr>
              <a:t>BPTrends</a:t>
            </a:r>
            <a:r>
              <a:rPr lang="de-DE" b="0" i="0" u="none" strike="noStrike" dirty="0">
                <a:solidFill>
                  <a:srgbClr val="AB4200"/>
                </a:solidFill>
                <a:effectLst/>
                <a:latin typeface="Graphik"/>
                <a:hlinkClick r:id="rId3"/>
              </a:rPr>
              <a:t> durchgeführte Studie</a:t>
            </a:r>
            <a:r>
              <a:rPr lang="de-DE" b="0" i="0" dirty="0">
                <a:solidFill>
                  <a:srgbClr val="282C33"/>
                </a:solidFill>
                <a:effectLst/>
                <a:latin typeface="Graphik"/>
              </a:rPr>
              <a:t> ergab, dass im Jahr 2005 lediglich 20 % aller befragten Unternehmen daran interessiert waren, BPMN Notation einzuführen, während im Jahr 2015 bereits 64 % der Unternehmen Interesse zeigten.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2D5B9-77E1-420E-919F-FFB4A72ABFF2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65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52D5B9-77E1-420E-919F-FFB4A72ABFF2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613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‹Nr.›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‹Nr.›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e.wikipedia.org/wiki/Business_Process_Model_and_Nota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940066" y="2461785"/>
            <a:ext cx="8361229" cy="2098226"/>
          </a:xfrm>
        </p:spPr>
        <p:txBody>
          <a:bodyPr/>
          <a:lstStyle/>
          <a:p>
            <a:r>
              <a:rPr lang="en-US" sz="3600" b="1" dirty="0"/>
              <a:t>BPMN: Business Process Model and Notation</a:t>
            </a:r>
            <a:br>
              <a:rPr lang="en-US" b="1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663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8C23E-0796-DBA4-CFA5-20633787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 Beispiel – Ich möchte Essen beim Chinesen meiner Wahl bestellen!</a:t>
            </a:r>
          </a:p>
        </p:txBody>
      </p:sp>
      <p:pic>
        <p:nvPicPr>
          <p:cNvPr id="1026" name="Picture 2" descr="BPMN Tutorial – Schritt 1">
            <a:extLst>
              <a:ext uri="{FF2B5EF4-FFF2-40B4-BE49-F238E27FC236}">
                <a16:creationId xmlns:a16="http://schemas.microsoft.com/office/drawing/2014/main" id="{10396E5C-221D-4F2E-D8C2-F475B4039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6675" y="2867025"/>
            <a:ext cx="4438650" cy="112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PMN Tutorial – Schritt 2">
            <a:extLst>
              <a:ext uri="{FF2B5EF4-FFF2-40B4-BE49-F238E27FC236}">
                <a16:creationId xmlns:a16="http://schemas.microsoft.com/office/drawing/2014/main" id="{E316300C-5E88-8840-C881-EBADD871A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0037" y="2786062"/>
            <a:ext cx="412432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PMN Tutorial – Schritt 3">
            <a:extLst>
              <a:ext uri="{FF2B5EF4-FFF2-40B4-BE49-F238E27FC236}">
                <a16:creationId xmlns:a16="http://schemas.microsoft.com/office/drawing/2014/main" id="{953013EA-430E-6E14-CEA6-14EB69237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2281236"/>
            <a:ext cx="4724400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PMN Tutorial – Schritt 4">
            <a:extLst>
              <a:ext uri="{FF2B5EF4-FFF2-40B4-BE49-F238E27FC236}">
                <a16:creationId xmlns:a16="http://schemas.microsoft.com/office/drawing/2014/main" id="{6B97849A-2C3E-E1E4-78C8-2B7E5B6A0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046" y="2171700"/>
            <a:ext cx="6526306" cy="4041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744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685799"/>
            <a:ext cx="9601200" cy="3610155"/>
          </a:xfrm>
        </p:spPr>
        <p:txBody>
          <a:bodyPr>
            <a:normAutofit/>
          </a:bodyPr>
          <a:lstStyle/>
          <a:p>
            <a:r>
              <a:rPr lang="de-DE" dirty="0"/>
              <a:t>Quellen:</a:t>
            </a:r>
            <a:br>
              <a:rPr lang="de-DE" dirty="0"/>
            </a:br>
            <a:br>
              <a:rPr lang="de-DE" dirty="0"/>
            </a:br>
            <a:r>
              <a:rPr lang="de-DE" sz="2000" dirty="0">
                <a:hlinkClick r:id="rId2"/>
              </a:rPr>
              <a:t>https://de.wikipedia.org/wiki/Business_Process_Model_and_Notation</a:t>
            </a:r>
            <a:br>
              <a:rPr lang="de-DE" sz="2000" dirty="0"/>
            </a:br>
            <a:br>
              <a:rPr lang="de-DE" sz="2000" dirty="0"/>
            </a:br>
            <a:r>
              <a:rPr lang="de-DE" sz="2000" dirty="0"/>
              <a:t>https://www.lucidchart.com/blog/de/bpmn-diagramme-tutorial-fuer-dummies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3062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Was ist BPMN?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BPMN steht für "Business </a:t>
            </a:r>
            <a:r>
              <a:rPr lang="de-DE" dirty="0" err="1"/>
              <a:t>Process</a:t>
            </a:r>
            <a:r>
              <a:rPr lang="de-DE" dirty="0"/>
              <a:t> Model </a:t>
            </a:r>
            <a:r>
              <a:rPr lang="de-DE" dirty="0" err="1"/>
              <a:t>and</a:t>
            </a:r>
            <a:r>
              <a:rPr lang="de-DE" dirty="0"/>
              <a:t> Notation".</a:t>
            </a:r>
          </a:p>
          <a:p>
            <a:r>
              <a:rPr lang="de-DE" dirty="0"/>
              <a:t>Es ist eine grafische Notation zur Darstellung von Geschäftsprozessen.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8377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Warum BPMN verwenden?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Vereinfacht die Kommunikation von Geschäftsprozessen.</a:t>
            </a:r>
          </a:p>
          <a:p>
            <a:r>
              <a:rPr lang="de-DE" dirty="0"/>
              <a:t>Bietet eine klare visuelle Darstellung von Abläufen.</a:t>
            </a:r>
          </a:p>
          <a:p>
            <a:r>
              <a:rPr lang="de-DE" dirty="0"/>
              <a:t>Hilft bei der Identifizierung von Verbesserungsmöglichkeiten.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432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Die Grundelemente von BPMN</a:t>
            </a:r>
            <a:br>
              <a:rPr lang="de-DE" b="1" dirty="0"/>
            </a:b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b="1" dirty="0"/>
              <a:t>Aufgaben (Tasks)</a:t>
            </a:r>
          </a:p>
          <a:p>
            <a:pPr lvl="1"/>
            <a:r>
              <a:rPr lang="de-DE" dirty="0"/>
              <a:t>Repräsentieren Aktivitäten in einem Prozess.</a:t>
            </a:r>
          </a:p>
          <a:p>
            <a:pPr lvl="1"/>
            <a:r>
              <a:rPr lang="de-DE" dirty="0"/>
              <a:t>Beispiel: "Kundenanfrage bearbeiten".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9621" y="4076700"/>
            <a:ext cx="8005157" cy="2134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47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590204"/>
            <a:ext cx="9601200" cy="5277196"/>
          </a:xfrm>
        </p:spPr>
        <p:txBody>
          <a:bodyPr/>
          <a:lstStyle/>
          <a:p>
            <a:r>
              <a:rPr lang="de-DE" b="1" dirty="0"/>
              <a:t>Ereignisse (Events)</a:t>
            </a:r>
          </a:p>
          <a:p>
            <a:pPr lvl="1"/>
            <a:r>
              <a:rPr lang="de-DE" dirty="0"/>
              <a:t>Markieren Start- oder Endpunkte eines Prozesses.</a:t>
            </a:r>
          </a:p>
          <a:p>
            <a:pPr lvl="1"/>
            <a:r>
              <a:rPr lang="de-DE" dirty="0"/>
              <a:t>Beispiele: "Prozess beginnt", "Auftrag abgeschlossen".</a:t>
            </a:r>
          </a:p>
          <a:p>
            <a:pPr marL="530352" lvl="1" indent="0">
              <a:buNone/>
            </a:pPr>
            <a:endParaRPr lang="de-DE" dirty="0"/>
          </a:p>
          <a:p>
            <a:pPr lvl="1"/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891" y="2695633"/>
            <a:ext cx="8894618" cy="2371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72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698269"/>
            <a:ext cx="9601200" cy="5169131"/>
          </a:xfrm>
        </p:spPr>
        <p:txBody>
          <a:bodyPr/>
          <a:lstStyle/>
          <a:p>
            <a:r>
              <a:rPr lang="de-DE" b="1" dirty="0"/>
              <a:t>Gateway</a:t>
            </a:r>
          </a:p>
          <a:p>
            <a:pPr lvl="1"/>
            <a:r>
              <a:rPr lang="de-DE" dirty="0"/>
              <a:t>Steuern den Prozessfluss basierend auf Bedingungen.</a:t>
            </a:r>
          </a:p>
          <a:p>
            <a:pPr lvl="1"/>
            <a:r>
              <a:rPr lang="de-DE" dirty="0"/>
              <a:t>Beispiele: Entscheidungsgateway, Parallelgateway.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116811"/>
            <a:ext cx="100584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98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706582"/>
            <a:ext cx="9601200" cy="5160818"/>
          </a:xfrm>
        </p:spPr>
        <p:txBody>
          <a:bodyPr/>
          <a:lstStyle/>
          <a:p>
            <a:r>
              <a:rPr lang="de-DE" b="1" dirty="0"/>
              <a:t>Flussobjekte (Flow Objects)</a:t>
            </a:r>
          </a:p>
          <a:p>
            <a:pPr lvl="1"/>
            <a:r>
              <a:rPr lang="de-DE" dirty="0"/>
              <a:t>Verbinden Aufgaben, Ereignisse und Gateways.</a:t>
            </a:r>
          </a:p>
          <a:p>
            <a:pPr lvl="1"/>
            <a:r>
              <a:rPr lang="de-DE" dirty="0"/>
              <a:t>Zeigen die Richtung des Prozessflusses an.</a:t>
            </a:r>
          </a:p>
          <a:p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196" y="2426485"/>
            <a:ext cx="9410007" cy="282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381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723207"/>
            <a:ext cx="9601200" cy="5144193"/>
          </a:xfrm>
        </p:spPr>
        <p:txBody>
          <a:bodyPr/>
          <a:lstStyle/>
          <a:p>
            <a:r>
              <a:rPr lang="de-DE" b="1" dirty="0"/>
              <a:t>Pools und </a:t>
            </a:r>
            <a:r>
              <a:rPr lang="de-DE" b="1" dirty="0" err="1"/>
              <a:t>Swimlanes</a:t>
            </a:r>
            <a:r>
              <a:rPr lang="de-DE" b="1" dirty="0"/>
              <a:t> (Schwimmbahnen)</a:t>
            </a:r>
          </a:p>
          <a:p>
            <a:pPr lvl="1"/>
            <a:r>
              <a:rPr lang="de-DE" dirty="0"/>
              <a:t>Diese Eigenschaft von Pools eignet sich dazu darzustellen, in welchen Grenzen Hoheit über den Prozess ausgeübt werden kann</a:t>
            </a:r>
          </a:p>
          <a:p>
            <a:pPr lvl="1"/>
            <a:r>
              <a:rPr lang="de-DE" i="0" dirty="0"/>
              <a:t>Lanes besitzen keine Ausführungssemantik und sind wie Groups ausschließlich grafische Elemente.</a:t>
            </a:r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3029758"/>
            <a:ext cx="10058400" cy="2661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16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1371600" y="723207"/>
            <a:ext cx="9601200" cy="5144193"/>
          </a:xfrm>
        </p:spPr>
        <p:txBody>
          <a:bodyPr/>
          <a:lstStyle/>
          <a:p>
            <a:r>
              <a:rPr lang="de-DE" b="1" dirty="0" err="1"/>
              <a:t>Artifacts</a:t>
            </a:r>
            <a:endParaRPr lang="de-DE" b="1" dirty="0"/>
          </a:p>
          <a:p>
            <a:pPr lvl="1"/>
            <a:r>
              <a:rPr lang="de-DE" i="0" dirty="0"/>
              <a:t>Eine </a:t>
            </a:r>
            <a:r>
              <a:rPr lang="de-DE" b="1" i="0" dirty="0"/>
              <a:t>Annotation</a:t>
            </a:r>
            <a:r>
              <a:rPr lang="de-DE" i="0" dirty="0"/>
              <a:t> ist ein Kommentar, der einem Element eines Geschäftsprozesses zugeordnet werden kann.</a:t>
            </a:r>
          </a:p>
          <a:p>
            <a:pPr lvl="1"/>
            <a:r>
              <a:rPr lang="de-DE" i="0" dirty="0"/>
              <a:t>Ein </a:t>
            </a:r>
            <a:r>
              <a:rPr lang="de-DE" b="1" i="0" dirty="0"/>
              <a:t>Data </a:t>
            </a:r>
            <a:r>
              <a:rPr lang="de-DE" b="1" i="0" dirty="0" err="1"/>
              <a:t>Object</a:t>
            </a:r>
            <a:r>
              <a:rPr lang="de-DE" i="0" dirty="0"/>
              <a:t> repräsentiert ein Artefakt, das der Geschäftsprozess bearbeitet</a:t>
            </a:r>
          </a:p>
          <a:p>
            <a:pPr lvl="1"/>
            <a:r>
              <a:rPr lang="de-DE" i="0" dirty="0"/>
              <a:t>Eine </a:t>
            </a:r>
            <a:r>
              <a:rPr lang="de-DE" b="1" i="0" dirty="0"/>
              <a:t>Group</a:t>
            </a:r>
            <a:r>
              <a:rPr lang="de-DE" i="0" dirty="0"/>
              <a:t> ist ein Hilfsmittel, um Elemente eines Geschäftsprozess visuell zusammenzufassen.</a:t>
            </a:r>
          </a:p>
          <a:p>
            <a:pPr marL="530352" lvl="1" indent="0">
              <a:buNone/>
            </a:pPr>
            <a:endParaRPr lang="de-DE" dirty="0"/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887" y="3104803"/>
            <a:ext cx="6874626" cy="343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14553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033DEB03B7FC84295A6343ED3D94313" ma:contentTypeVersion="9" ma:contentTypeDescription="Ein neues Dokument erstellen." ma:contentTypeScope="" ma:versionID="fa3e7d4619a7e5ad784e785908ca983b">
  <xsd:schema xmlns:xsd="http://www.w3.org/2001/XMLSchema" xmlns:xs="http://www.w3.org/2001/XMLSchema" xmlns:p="http://schemas.microsoft.com/office/2006/metadata/properties" xmlns:ns2="6f9fc43e-dc08-416c-ba7b-56d0a0e21260" xmlns:ns3="4deee408-f0b9-4f21-9bc6-00d984c1b104" targetNamespace="http://schemas.microsoft.com/office/2006/metadata/properties" ma:root="true" ma:fieldsID="2e01f698d2b3d3231f77de536a40d631" ns2:_="" ns3:_="">
    <xsd:import namespace="6f9fc43e-dc08-416c-ba7b-56d0a0e21260"/>
    <xsd:import namespace="4deee408-f0b9-4f21-9bc6-00d984c1b10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9fc43e-dc08-416c-ba7b-56d0a0e21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8af48a06-ed4b-42ab-a976-5013053131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eee408-f0b9-4f21-9bc6-00d984c1b104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59e7dc6-22b7-40c7-854a-af9ce0ecfd32}" ma:internalName="TaxCatchAll" ma:showField="CatchAllData" ma:web="4deee408-f0b9-4f21-9bc6-00d984c1b10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65814C-5535-467B-B2F6-D5C76D3EA752}"/>
</file>

<file path=customXml/itemProps2.xml><?xml version="1.0" encoding="utf-8"?>
<ds:datastoreItem xmlns:ds="http://schemas.openxmlformats.org/officeDocument/2006/customXml" ds:itemID="{6ABE54DC-2BF0-4154-82E6-45AD594D7F14}"/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0</TotalTime>
  <Words>377</Words>
  <Application>Microsoft Office PowerPoint</Application>
  <PresentationFormat>Breitbild</PresentationFormat>
  <Paragraphs>43</Paragraphs>
  <Slides>11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Franklin Gothic Book</vt:lpstr>
      <vt:lpstr>Graphik</vt:lpstr>
      <vt:lpstr>Crop</vt:lpstr>
      <vt:lpstr>BPMN: Business Process Model and Notation </vt:lpstr>
      <vt:lpstr>Was ist BPMN? </vt:lpstr>
      <vt:lpstr>Warum BPMN verwenden? </vt:lpstr>
      <vt:lpstr>Die Grundelemente von BPMN 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Ein Beispiel – Ich möchte Essen beim Chinesen meiner Wahl bestellen!</vt:lpstr>
      <vt:lpstr>Quellen:  https://de.wikipedia.org/wiki/Business_Process_Model_and_Notation  https://www.lucidchart.com/blog/de/bpmn-diagramme-tutorial-fuer-dummies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BPMN: Business Process Model and Notation</dc:title>
  <dc:creator>Majd Almotaem</dc:creator>
  <cp:lastModifiedBy>Tobias Engbroks</cp:lastModifiedBy>
  <cp:revision>5</cp:revision>
  <dcterms:created xsi:type="dcterms:W3CDTF">2023-09-06T06:32:50Z</dcterms:created>
  <dcterms:modified xsi:type="dcterms:W3CDTF">2023-09-07T07:25:57Z</dcterms:modified>
</cp:coreProperties>
</file>